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42"/>
  </p:notesMasterIdLst>
  <p:sldIdLst>
    <p:sldId id="256" r:id="rId2"/>
    <p:sldId id="291" r:id="rId3"/>
    <p:sldId id="305" r:id="rId4"/>
    <p:sldId id="281" r:id="rId5"/>
    <p:sldId id="312" r:id="rId6"/>
    <p:sldId id="313" r:id="rId7"/>
    <p:sldId id="317" r:id="rId8"/>
    <p:sldId id="260" r:id="rId9"/>
    <p:sldId id="261" r:id="rId10"/>
    <p:sldId id="311" r:id="rId11"/>
    <p:sldId id="288" r:id="rId12"/>
    <p:sldId id="304" r:id="rId13"/>
    <p:sldId id="310" r:id="rId14"/>
    <p:sldId id="283" r:id="rId15"/>
    <p:sldId id="292" r:id="rId16"/>
    <p:sldId id="293" r:id="rId17"/>
    <p:sldId id="297" r:id="rId18"/>
    <p:sldId id="299" r:id="rId19"/>
    <p:sldId id="294" r:id="rId20"/>
    <p:sldId id="266" r:id="rId21"/>
    <p:sldId id="300" r:id="rId22"/>
    <p:sldId id="298" r:id="rId23"/>
    <p:sldId id="301" r:id="rId24"/>
    <p:sldId id="295" r:id="rId25"/>
    <p:sldId id="302" r:id="rId26"/>
    <p:sldId id="303" r:id="rId27"/>
    <p:sldId id="307" r:id="rId28"/>
    <p:sldId id="308" r:id="rId29"/>
    <p:sldId id="309" r:id="rId30"/>
    <p:sldId id="315" r:id="rId31"/>
    <p:sldId id="318" r:id="rId32"/>
    <p:sldId id="319" r:id="rId33"/>
    <p:sldId id="320" r:id="rId34"/>
    <p:sldId id="321" r:id="rId35"/>
    <p:sldId id="322" r:id="rId36"/>
    <p:sldId id="325" r:id="rId37"/>
    <p:sldId id="324" r:id="rId38"/>
    <p:sldId id="306" r:id="rId39"/>
    <p:sldId id="278" r:id="rId40"/>
    <p:sldId id="290" r:id="rId41"/>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9" autoAdjust="0"/>
    <p:restoredTop sz="75085" autoAdjust="0"/>
  </p:normalViewPr>
  <p:slideViewPr>
    <p:cSldViewPr>
      <p:cViewPr>
        <p:scale>
          <a:sx n="75" d="100"/>
          <a:sy n="75" d="100"/>
        </p:scale>
        <p:origin x="-2664"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ltLang="en-US"/>
          </a:p>
        </p:txBody>
      </p:sp>
      <p:sp>
        <p:nvSpPr>
          <p:cNvPr id="327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lt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noProof="0" smtClean="0"/>
              <a:t>Click to edit Master text styles</a:t>
            </a:r>
          </a:p>
          <a:p>
            <a:pPr lvl="1"/>
            <a:r>
              <a:rPr lang="en-GB" altLang="en-US" noProof="0" smtClean="0"/>
              <a:t>Second level</a:t>
            </a:r>
          </a:p>
          <a:p>
            <a:pPr lvl="2"/>
            <a:r>
              <a:rPr lang="en-GB" altLang="en-US" noProof="0" smtClean="0"/>
              <a:t>Third level</a:t>
            </a:r>
          </a:p>
          <a:p>
            <a:pPr lvl="3"/>
            <a:r>
              <a:rPr lang="en-GB" altLang="en-US" noProof="0" smtClean="0"/>
              <a:t>Fourth level</a:t>
            </a:r>
          </a:p>
          <a:p>
            <a:pPr lvl="4"/>
            <a:r>
              <a:rPr lang="en-GB" altLang="en-US" noProof="0" smtClean="0"/>
              <a:t>Fifth level</a:t>
            </a:r>
          </a:p>
        </p:txBody>
      </p:sp>
      <p:sp>
        <p:nvSpPr>
          <p:cNvPr id="327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ltLang="en-US"/>
          </a:p>
        </p:txBody>
      </p:sp>
      <p:sp>
        <p:nvSpPr>
          <p:cNvPr id="327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F3AAE95-9DAA-414E-A740-B9A8853CF9B5}" type="slidenum">
              <a:rPr lang="en-GB" altLang="en-US"/>
              <a:pPr>
                <a:defRPr/>
              </a:pPr>
              <a:t>‹#›</a:t>
            </a:fld>
            <a:endParaRPr lang="en-GB" altLang="en-US"/>
          </a:p>
        </p:txBody>
      </p:sp>
    </p:spTree>
    <p:extLst>
      <p:ext uri="{BB962C8B-B14F-4D97-AF65-F5344CB8AC3E}">
        <p14:creationId xmlns:p14="http://schemas.microsoft.com/office/powerpoint/2010/main" val="28358854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advises</a:t>
            </a:r>
            <a:r>
              <a:rPr lang="en-GB" baseline="0" dirty="0" smtClean="0"/>
              <a:t> critical care units of staffing requirements and resources etc.</a:t>
            </a:r>
            <a:endParaRPr lang="en-GB" dirty="0" smtClean="0"/>
          </a:p>
          <a:p>
            <a:r>
              <a:rPr lang="en-GB" dirty="0" smtClean="0"/>
              <a:t>Also have recommendations for dieticians, SALT,</a:t>
            </a:r>
            <a:r>
              <a:rPr lang="en-GB" baseline="0" dirty="0" smtClean="0"/>
              <a:t> nursing.</a:t>
            </a:r>
            <a:endParaRPr lang="en-GB" dirty="0"/>
          </a:p>
        </p:txBody>
      </p:sp>
      <p:sp>
        <p:nvSpPr>
          <p:cNvPr id="4" name="Slide Number Placeholder 3"/>
          <p:cNvSpPr>
            <a:spLocks noGrp="1"/>
          </p:cNvSpPr>
          <p:nvPr>
            <p:ph type="sldNum" sz="quarter" idx="10"/>
          </p:nvPr>
        </p:nvSpPr>
        <p:spPr/>
        <p:txBody>
          <a:bodyPr/>
          <a:lstStyle/>
          <a:p>
            <a:pPr>
              <a:defRPr/>
            </a:pPr>
            <a:fld id="{5F3AAE95-9DAA-414E-A740-B9A8853CF9B5}" type="slidenum">
              <a:rPr lang="en-GB" altLang="en-US" smtClean="0"/>
              <a:pPr>
                <a:defRPr/>
              </a:pPr>
              <a:t>5</a:t>
            </a:fld>
            <a:endParaRPr lang="en-GB" altLang="en-US"/>
          </a:p>
        </p:txBody>
      </p:sp>
    </p:spTree>
    <p:extLst>
      <p:ext uri="{BB962C8B-B14F-4D97-AF65-F5344CB8AC3E}">
        <p14:creationId xmlns:p14="http://schemas.microsoft.com/office/powerpoint/2010/main" val="3021925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Talk through</a:t>
            </a:r>
            <a:r>
              <a:rPr lang="en-GB" baseline="0" dirty="0" smtClean="0"/>
              <a:t> quality statement. </a:t>
            </a:r>
            <a:endParaRPr lang="en-GB" dirty="0" smtClean="0"/>
          </a:p>
          <a:p>
            <a:r>
              <a:rPr lang="en-GB" dirty="0" smtClean="0"/>
              <a:t>Quality</a:t>
            </a:r>
            <a:r>
              <a:rPr lang="en-GB" baseline="0" dirty="0" smtClean="0"/>
              <a:t> statements physiotherapists need to adhere to.</a:t>
            </a:r>
          </a:p>
          <a:p>
            <a:r>
              <a:rPr lang="en-GB" baseline="0" dirty="0" smtClean="0"/>
              <a:t>Collect information about these statements. </a:t>
            </a:r>
            <a:endParaRPr lang="en-GB" dirty="0"/>
          </a:p>
        </p:txBody>
      </p:sp>
      <p:sp>
        <p:nvSpPr>
          <p:cNvPr id="4" name="Slide Number Placeholder 3"/>
          <p:cNvSpPr>
            <a:spLocks noGrp="1"/>
          </p:cNvSpPr>
          <p:nvPr>
            <p:ph type="sldNum" sz="quarter" idx="10"/>
          </p:nvPr>
        </p:nvSpPr>
        <p:spPr/>
        <p:txBody>
          <a:bodyPr/>
          <a:lstStyle/>
          <a:p>
            <a:pPr>
              <a:defRPr/>
            </a:pPr>
            <a:fld id="{5F3AAE95-9DAA-414E-A740-B9A8853CF9B5}" type="slidenum">
              <a:rPr lang="en-GB" altLang="en-US" smtClean="0"/>
              <a:pPr>
                <a:defRPr/>
              </a:pPr>
              <a:t>6</a:t>
            </a:fld>
            <a:endParaRPr lang="en-GB" altLang="en-US"/>
          </a:p>
        </p:txBody>
      </p:sp>
    </p:spTree>
    <p:extLst>
      <p:ext uri="{BB962C8B-B14F-4D97-AF65-F5344CB8AC3E}">
        <p14:creationId xmlns:p14="http://schemas.microsoft.com/office/powerpoint/2010/main" val="1256174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pPr eaLnBrk="1" hangingPunct="1"/>
            <a:r>
              <a:rPr lang="en-GB" altLang="en-US" dirty="0" smtClean="0"/>
              <a:t>Link in with early sedation holds to wake patients so actively moving – culture change</a:t>
            </a:r>
          </a:p>
          <a:p>
            <a:pPr eaLnBrk="1" hangingPunct="1"/>
            <a:r>
              <a:rPr lang="en-GB" altLang="en-US" dirty="0" smtClean="0"/>
              <a:t>Also an increase in proteolysis in muscles in inflammatory disease states (</a:t>
            </a:r>
            <a:r>
              <a:rPr lang="en-GB" altLang="en-US" dirty="0" err="1" smtClean="0"/>
              <a:t>eg</a:t>
            </a:r>
            <a:r>
              <a:rPr lang="en-GB" altLang="en-US" dirty="0" smtClean="0"/>
              <a:t> sepsis)</a:t>
            </a:r>
          </a:p>
          <a:p>
            <a:pPr eaLnBrk="1" hangingPunct="1"/>
            <a:r>
              <a:rPr lang="en-GB" altLang="en-US" dirty="0" smtClean="0"/>
              <a:t>Functional denervation due to reduced frequency and intensity of nerve firing. This reduces mitochondria numbers and oxidative capacity. Therefore when activity resumes the muscles will need to depend on glycolysis with lactate formation. So increased muscle weakness and increased post-exercise soreness.</a:t>
            </a:r>
          </a:p>
          <a:p>
            <a:pPr eaLnBrk="1" hangingPunct="1"/>
            <a:endParaRPr lang="en-GB" altLang="en-US" dirty="0" smtClean="0"/>
          </a:p>
          <a:p>
            <a:pPr eaLnBrk="1" hangingPunct="1"/>
            <a:endParaRPr lang="en-GB" altLang="en-US" dirty="0" smtClean="0"/>
          </a:p>
        </p:txBody>
      </p:sp>
      <p:sp>
        <p:nvSpPr>
          <p:cNvPr id="39940"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58DF63E-9DB7-4B68-978F-3097AB1F4962}" type="slidenum">
              <a:rPr lang="en-GB" altLang="en-US" smtClean="0"/>
              <a:pPr eaLnBrk="1" hangingPunct="1">
                <a:spcBef>
                  <a:spcPct val="0"/>
                </a:spcBef>
              </a:pPr>
              <a:t>8</a:t>
            </a:fld>
            <a:endParaRPr lang="en-GB"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a:t>
            </a:r>
            <a:r>
              <a:rPr lang="en-GB" baseline="0" dirty="0" smtClean="0"/>
              <a:t> to give examples!</a:t>
            </a:r>
            <a:endParaRPr lang="en-GB" dirty="0"/>
          </a:p>
        </p:txBody>
      </p:sp>
      <p:sp>
        <p:nvSpPr>
          <p:cNvPr id="4" name="Slide Number Placeholder 3"/>
          <p:cNvSpPr>
            <a:spLocks noGrp="1"/>
          </p:cNvSpPr>
          <p:nvPr>
            <p:ph type="sldNum" sz="quarter" idx="10"/>
          </p:nvPr>
        </p:nvSpPr>
        <p:spPr/>
        <p:txBody>
          <a:bodyPr/>
          <a:lstStyle/>
          <a:p>
            <a:pPr>
              <a:defRPr/>
            </a:pPr>
            <a:fld id="{5F3AAE95-9DAA-414E-A740-B9A8853CF9B5}" type="slidenum">
              <a:rPr lang="en-GB" altLang="en-US" smtClean="0"/>
              <a:pPr>
                <a:defRPr/>
              </a:pPr>
              <a:t>36</a:t>
            </a:fld>
            <a:endParaRPr lang="en-GB" altLang="en-US"/>
          </a:p>
        </p:txBody>
      </p:sp>
    </p:spTree>
    <p:extLst>
      <p:ext uri="{BB962C8B-B14F-4D97-AF65-F5344CB8AC3E}">
        <p14:creationId xmlns:p14="http://schemas.microsoft.com/office/powerpoint/2010/main" val="2217120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Tahoma" charset="0"/>
              </a:endParaRPr>
            </a:p>
          </p:txBody>
        </p:sp>
        <p:sp>
          <p:nvSpPr>
            <p:cNvPr id="7" name="Freeform 18"/>
            <p:cNvSpPr>
              <a:spLocks/>
            </p:cNvSpPr>
            <p:nvPr/>
          </p:nvSpPr>
          <p:spPr bwMode="auto">
            <a:xfrm>
              <a:off x="35443" y="5135526"/>
              <a:ext cx="9108557" cy="838200"/>
            </a:xfrm>
            <a:custGeom>
              <a:avLst/>
              <a:gdLst>
                <a:gd name="T0" fmla="*/ 0 w 5760"/>
                <a:gd name="T1" fmla="*/ 0 h 528"/>
                <a:gd name="T2" fmla="*/ 9108557 w 5760"/>
                <a:gd name="T3" fmla="*/ 0 h 528"/>
                <a:gd name="T4" fmla="*/ 9108557 w 5760"/>
                <a:gd name="T5" fmla="*/ 838200 h 528"/>
                <a:gd name="T6" fmla="*/ 75905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GB" alt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GB" alt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7CED5E4-A10F-42C1-9432-E025BA36388F}" type="slidenum">
              <a:rPr lang="en-GB" altLang="en-US"/>
              <a:pPr>
                <a:defRPr/>
              </a:pPr>
              <a:t>‹#›</a:t>
            </a:fld>
            <a:endParaRPr lang="en-GB" altLang="en-US"/>
          </a:p>
        </p:txBody>
      </p:sp>
    </p:spTree>
    <p:extLst>
      <p:ext uri="{BB962C8B-B14F-4D97-AF65-F5344CB8AC3E}">
        <p14:creationId xmlns:p14="http://schemas.microsoft.com/office/powerpoint/2010/main" val="24041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GB" altLang="en-US"/>
          </a:p>
        </p:txBody>
      </p:sp>
      <p:sp>
        <p:nvSpPr>
          <p:cNvPr id="5" name="Footer Placeholder 21"/>
          <p:cNvSpPr>
            <a:spLocks noGrp="1"/>
          </p:cNvSpPr>
          <p:nvPr>
            <p:ph type="ftr" sz="quarter" idx="11"/>
          </p:nvPr>
        </p:nvSpPr>
        <p:spPr/>
        <p:txBody>
          <a:bodyPr/>
          <a:lstStyle>
            <a:lvl1pPr>
              <a:defRPr/>
            </a:lvl1pPr>
          </a:lstStyle>
          <a:p>
            <a:pPr>
              <a:defRPr/>
            </a:pPr>
            <a:endParaRPr lang="en-GB" altLang="en-US"/>
          </a:p>
        </p:txBody>
      </p:sp>
      <p:sp>
        <p:nvSpPr>
          <p:cNvPr id="6" name="Slide Number Placeholder 17"/>
          <p:cNvSpPr>
            <a:spLocks noGrp="1"/>
          </p:cNvSpPr>
          <p:nvPr>
            <p:ph type="sldNum" sz="quarter" idx="12"/>
          </p:nvPr>
        </p:nvSpPr>
        <p:spPr/>
        <p:txBody>
          <a:bodyPr/>
          <a:lstStyle>
            <a:lvl1pPr>
              <a:defRPr/>
            </a:lvl1pPr>
          </a:lstStyle>
          <a:p>
            <a:pPr>
              <a:defRPr/>
            </a:pPr>
            <a:fld id="{1E507DB1-FF9C-4F40-A2E9-DBD75E1E108B}" type="slidenum">
              <a:rPr lang="en-GB" altLang="en-US"/>
              <a:pPr>
                <a:defRPr/>
              </a:pPr>
              <a:t>‹#›</a:t>
            </a:fld>
            <a:endParaRPr lang="en-GB" altLang="en-US"/>
          </a:p>
        </p:txBody>
      </p:sp>
    </p:spTree>
    <p:extLst>
      <p:ext uri="{BB962C8B-B14F-4D97-AF65-F5344CB8AC3E}">
        <p14:creationId xmlns:p14="http://schemas.microsoft.com/office/powerpoint/2010/main" val="245417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GB" altLang="en-US"/>
          </a:p>
        </p:txBody>
      </p:sp>
      <p:sp>
        <p:nvSpPr>
          <p:cNvPr id="7" name="Footer Placeholder 4"/>
          <p:cNvSpPr>
            <a:spLocks noGrp="1"/>
          </p:cNvSpPr>
          <p:nvPr>
            <p:ph type="ftr" sz="quarter" idx="11"/>
          </p:nvPr>
        </p:nvSpPr>
        <p:spPr/>
        <p:txBody>
          <a:bodyPr/>
          <a:lstStyle>
            <a:lvl1pPr>
              <a:defRPr/>
            </a:lvl1pPr>
            <a:extLst/>
          </a:lstStyle>
          <a:p>
            <a:pPr>
              <a:defRPr/>
            </a:pPr>
            <a:endParaRPr lang="en-GB" altLang="en-US"/>
          </a:p>
        </p:txBody>
      </p:sp>
      <p:sp>
        <p:nvSpPr>
          <p:cNvPr id="8" name="Slide Number Placeholder 5"/>
          <p:cNvSpPr>
            <a:spLocks noGrp="1"/>
          </p:cNvSpPr>
          <p:nvPr>
            <p:ph type="sldNum" sz="quarter" idx="12"/>
          </p:nvPr>
        </p:nvSpPr>
        <p:spPr/>
        <p:txBody>
          <a:bodyPr/>
          <a:lstStyle>
            <a:lvl1pPr>
              <a:defRPr/>
            </a:lvl1pPr>
            <a:extLst/>
          </a:lstStyle>
          <a:p>
            <a:pPr>
              <a:defRPr/>
            </a:pPr>
            <a:fld id="{96E04525-C109-4075-81BC-AA2C18186EDC}" type="slidenum">
              <a:rPr lang="en-GB" altLang="en-US"/>
              <a:pPr>
                <a:defRPr/>
              </a:pPr>
              <a:t>‹#›</a:t>
            </a:fld>
            <a:endParaRPr lang="en-GB" altLang="en-US"/>
          </a:p>
        </p:txBody>
      </p:sp>
    </p:spTree>
    <p:extLst>
      <p:ext uri="{BB962C8B-B14F-4D97-AF65-F5344CB8AC3E}">
        <p14:creationId xmlns:p14="http://schemas.microsoft.com/office/powerpoint/2010/main" val="13149503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GB" altLang="en-US"/>
          </a:p>
        </p:txBody>
      </p:sp>
      <p:sp>
        <p:nvSpPr>
          <p:cNvPr id="6" name="Footer Placeholder 5"/>
          <p:cNvSpPr>
            <a:spLocks noGrp="1"/>
          </p:cNvSpPr>
          <p:nvPr>
            <p:ph type="ftr" sz="quarter" idx="11"/>
          </p:nvPr>
        </p:nvSpPr>
        <p:spPr/>
        <p:txBody>
          <a:bodyPr/>
          <a:lstStyle>
            <a:lvl1pPr>
              <a:defRPr/>
            </a:lvl1pPr>
            <a:extLst/>
          </a:lstStyle>
          <a:p>
            <a:pPr>
              <a:defRPr/>
            </a:pPr>
            <a:endParaRPr lang="en-GB" altLang="en-US"/>
          </a:p>
        </p:txBody>
      </p:sp>
      <p:sp>
        <p:nvSpPr>
          <p:cNvPr id="7" name="Slide Number Placeholder 6"/>
          <p:cNvSpPr>
            <a:spLocks noGrp="1"/>
          </p:cNvSpPr>
          <p:nvPr>
            <p:ph type="sldNum" sz="quarter" idx="12"/>
          </p:nvPr>
        </p:nvSpPr>
        <p:spPr/>
        <p:txBody>
          <a:bodyPr/>
          <a:lstStyle>
            <a:lvl1pPr>
              <a:defRPr/>
            </a:lvl1pPr>
            <a:extLst/>
          </a:lstStyle>
          <a:p>
            <a:pPr>
              <a:defRPr/>
            </a:pPr>
            <a:fld id="{F0346BB1-953B-4F26-9324-CD65BF255BB8}" type="slidenum">
              <a:rPr lang="en-GB" altLang="en-US"/>
              <a:pPr>
                <a:defRPr/>
              </a:pPr>
              <a:t>‹#›</a:t>
            </a:fld>
            <a:endParaRPr lang="en-GB" altLang="en-US"/>
          </a:p>
        </p:txBody>
      </p:sp>
    </p:spTree>
    <p:extLst>
      <p:ext uri="{BB962C8B-B14F-4D97-AF65-F5344CB8AC3E}">
        <p14:creationId xmlns:p14="http://schemas.microsoft.com/office/powerpoint/2010/main" val="196787048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GB" altLang="en-US"/>
          </a:p>
        </p:txBody>
      </p:sp>
      <p:sp>
        <p:nvSpPr>
          <p:cNvPr id="8" name="Footer Placeholder 7"/>
          <p:cNvSpPr>
            <a:spLocks noGrp="1"/>
          </p:cNvSpPr>
          <p:nvPr>
            <p:ph type="ftr" sz="quarter" idx="11"/>
          </p:nvPr>
        </p:nvSpPr>
        <p:spPr/>
        <p:txBody>
          <a:bodyPr/>
          <a:lstStyle>
            <a:lvl1pPr>
              <a:defRPr/>
            </a:lvl1pPr>
            <a:extLst/>
          </a:lstStyle>
          <a:p>
            <a:pPr>
              <a:defRPr/>
            </a:pPr>
            <a:endParaRPr lang="en-GB" altLang="en-US"/>
          </a:p>
        </p:txBody>
      </p:sp>
      <p:sp>
        <p:nvSpPr>
          <p:cNvPr id="9" name="Slide Number Placeholder 8"/>
          <p:cNvSpPr>
            <a:spLocks noGrp="1"/>
          </p:cNvSpPr>
          <p:nvPr>
            <p:ph type="sldNum" sz="quarter" idx="12"/>
          </p:nvPr>
        </p:nvSpPr>
        <p:spPr/>
        <p:txBody>
          <a:bodyPr/>
          <a:lstStyle>
            <a:lvl1pPr>
              <a:defRPr/>
            </a:lvl1pPr>
            <a:extLst/>
          </a:lstStyle>
          <a:p>
            <a:pPr>
              <a:defRPr/>
            </a:pPr>
            <a:fld id="{651DAE14-34AD-4637-A726-0EAF781BFBFF}" type="slidenum">
              <a:rPr lang="en-GB" altLang="en-US"/>
              <a:pPr>
                <a:defRPr/>
              </a:pPr>
              <a:t>‹#›</a:t>
            </a:fld>
            <a:endParaRPr lang="en-GB" altLang="en-US"/>
          </a:p>
        </p:txBody>
      </p:sp>
    </p:spTree>
    <p:extLst>
      <p:ext uri="{BB962C8B-B14F-4D97-AF65-F5344CB8AC3E}">
        <p14:creationId xmlns:p14="http://schemas.microsoft.com/office/powerpoint/2010/main" val="301831909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GB" altLang="en-US"/>
          </a:p>
        </p:txBody>
      </p:sp>
      <p:sp>
        <p:nvSpPr>
          <p:cNvPr id="4" name="Footer Placeholder 3"/>
          <p:cNvSpPr>
            <a:spLocks noGrp="1"/>
          </p:cNvSpPr>
          <p:nvPr>
            <p:ph type="ftr" sz="quarter" idx="11"/>
          </p:nvPr>
        </p:nvSpPr>
        <p:spPr/>
        <p:txBody>
          <a:bodyPr/>
          <a:lstStyle>
            <a:lvl1pPr>
              <a:defRPr/>
            </a:lvl1pPr>
            <a:extLst/>
          </a:lstStyle>
          <a:p>
            <a:pPr>
              <a:defRPr/>
            </a:pPr>
            <a:endParaRPr lang="en-GB" altLang="en-US"/>
          </a:p>
        </p:txBody>
      </p:sp>
      <p:sp>
        <p:nvSpPr>
          <p:cNvPr id="5" name="Slide Number Placeholder 4"/>
          <p:cNvSpPr>
            <a:spLocks noGrp="1"/>
          </p:cNvSpPr>
          <p:nvPr>
            <p:ph type="sldNum" sz="quarter" idx="12"/>
          </p:nvPr>
        </p:nvSpPr>
        <p:spPr/>
        <p:txBody>
          <a:bodyPr/>
          <a:lstStyle>
            <a:lvl1pPr>
              <a:defRPr/>
            </a:lvl1pPr>
            <a:extLst/>
          </a:lstStyle>
          <a:p>
            <a:pPr>
              <a:defRPr/>
            </a:pPr>
            <a:fld id="{802D3B20-7BA1-4DF6-B8D3-AEF4CA02E2FD}" type="slidenum">
              <a:rPr lang="en-GB" altLang="en-US"/>
              <a:pPr>
                <a:defRPr/>
              </a:pPr>
              <a:t>‹#›</a:t>
            </a:fld>
            <a:endParaRPr lang="en-GB" altLang="en-US"/>
          </a:p>
        </p:txBody>
      </p:sp>
    </p:spTree>
    <p:extLst>
      <p:ext uri="{BB962C8B-B14F-4D97-AF65-F5344CB8AC3E}">
        <p14:creationId xmlns:p14="http://schemas.microsoft.com/office/powerpoint/2010/main" val="327750444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ltLang="en-US"/>
          </a:p>
        </p:txBody>
      </p:sp>
      <p:sp>
        <p:nvSpPr>
          <p:cNvPr id="3" name="Footer Placeholder 21"/>
          <p:cNvSpPr>
            <a:spLocks noGrp="1"/>
          </p:cNvSpPr>
          <p:nvPr>
            <p:ph type="ftr" sz="quarter" idx="11"/>
          </p:nvPr>
        </p:nvSpPr>
        <p:spPr/>
        <p:txBody>
          <a:bodyPr/>
          <a:lstStyle>
            <a:lvl1pPr>
              <a:defRPr/>
            </a:lvl1pPr>
          </a:lstStyle>
          <a:p>
            <a:pPr>
              <a:defRPr/>
            </a:pPr>
            <a:endParaRPr lang="en-GB" altLang="en-US"/>
          </a:p>
        </p:txBody>
      </p:sp>
      <p:sp>
        <p:nvSpPr>
          <p:cNvPr id="4" name="Slide Number Placeholder 17"/>
          <p:cNvSpPr>
            <a:spLocks noGrp="1"/>
          </p:cNvSpPr>
          <p:nvPr>
            <p:ph type="sldNum" sz="quarter" idx="12"/>
          </p:nvPr>
        </p:nvSpPr>
        <p:spPr/>
        <p:txBody>
          <a:bodyPr/>
          <a:lstStyle>
            <a:lvl1pPr>
              <a:defRPr/>
            </a:lvl1pPr>
          </a:lstStyle>
          <a:p>
            <a:pPr>
              <a:defRPr/>
            </a:pPr>
            <a:fld id="{468080FE-2874-4B88-9ED9-801846CFDD30}" type="slidenum">
              <a:rPr lang="en-GB" altLang="en-US"/>
              <a:pPr>
                <a:defRPr/>
              </a:pPr>
              <a:t>‹#›</a:t>
            </a:fld>
            <a:endParaRPr lang="en-GB" altLang="en-US"/>
          </a:p>
        </p:txBody>
      </p:sp>
    </p:spTree>
    <p:extLst>
      <p:ext uri="{BB962C8B-B14F-4D97-AF65-F5344CB8AC3E}">
        <p14:creationId xmlns:p14="http://schemas.microsoft.com/office/powerpoint/2010/main" val="4050131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GB" altLang="en-US"/>
          </a:p>
        </p:txBody>
      </p:sp>
      <p:sp>
        <p:nvSpPr>
          <p:cNvPr id="6" name="Footer Placeholder 5"/>
          <p:cNvSpPr>
            <a:spLocks noGrp="1"/>
          </p:cNvSpPr>
          <p:nvPr>
            <p:ph type="ftr" sz="quarter" idx="11"/>
          </p:nvPr>
        </p:nvSpPr>
        <p:spPr/>
        <p:txBody>
          <a:bodyPr/>
          <a:lstStyle>
            <a:lvl1pPr>
              <a:defRPr/>
            </a:lvl1pPr>
            <a:extLst/>
          </a:lstStyle>
          <a:p>
            <a:pPr>
              <a:defRPr/>
            </a:pPr>
            <a:endParaRPr lang="en-GB" altLang="en-US"/>
          </a:p>
        </p:txBody>
      </p:sp>
      <p:sp>
        <p:nvSpPr>
          <p:cNvPr id="7" name="Slide Number Placeholder 6"/>
          <p:cNvSpPr>
            <a:spLocks noGrp="1"/>
          </p:cNvSpPr>
          <p:nvPr>
            <p:ph type="sldNum" sz="quarter" idx="12"/>
          </p:nvPr>
        </p:nvSpPr>
        <p:spPr/>
        <p:txBody>
          <a:bodyPr/>
          <a:lstStyle>
            <a:lvl1pPr>
              <a:defRPr/>
            </a:lvl1pPr>
            <a:extLst/>
          </a:lstStyle>
          <a:p>
            <a:pPr>
              <a:defRPr/>
            </a:pPr>
            <a:fld id="{B6A0DB49-BB7F-49FB-A3F8-E632DA43C538}" type="slidenum">
              <a:rPr lang="en-GB" altLang="en-US"/>
              <a:pPr>
                <a:defRPr/>
              </a:pPr>
              <a:t>‹#›</a:t>
            </a:fld>
            <a:endParaRPr lang="en-GB" altLang="en-US"/>
          </a:p>
        </p:txBody>
      </p:sp>
    </p:spTree>
    <p:extLst>
      <p:ext uri="{BB962C8B-B14F-4D97-AF65-F5344CB8AC3E}">
        <p14:creationId xmlns:p14="http://schemas.microsoft.com/office/powerpoint/2010/main" val="55649219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Tahoma"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GB" alt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GB" alt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B9FCE3E6-D99A-431F-9996-FD78E303D5C5}" type="slidenum">
              <a:rPr lang="en-GB" altLang="en-US"/>
              <a:pPr>
                <a:defRPr/>
              </a:pPr>
              <a:t>‹#›</a:t>
            </a:fld>
            <a:endParaRPr lang="en-GB" altLang="en-US"/>
          </a:p>
        </p:txBody>
      </p:sp>
    </p:spTree>
    <p:extLst>
      <p:ext uri="{BB962C8B-B14F-4D97-AF65-F5344CB8AC3E}">
        <p14:creationId xmlns:p14="http://schemas.microsoft.com/office/powerpoint/2010/main" val="331376688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GB" altLang="en-US"/>
          </a:p>
        </p:txBody>
      </p:sp>
      <p:sp>
        <p:nvSpPr>
          <p:cNvPr id="5" name="Footer Placeholder 21"/>
          <p:cNvSpPr>
            <a:spLocks noGrp="1"/>
          </p:cNvSpPr>
          <p:nvPr>
            <p:ph type="ftr" sz="quarter" idx="11"/>
          </p:nvPr>
        </p:nvSpPr>
        <p:spPr/>
        <p:txBody>
          <a:bodyPr/>
          <a:lstStyle>
            <a:lvl1pPr>
              <a:defRPr/>
            </a:lvl1pPr>
          </a:lstStyle>
          <a:p>
            <a:pPr>
              <a:defRPr/>
            </a:pPr>
            <a:endParaRPr lang="en-GB" altLang="en-US"/>
          </a:p>
        </p:txBody>
      </p:sp>
      <p:sp>
        <p:nvSpPr>
          <p:cNvPr id="6" name="Slide Number Placeholder 17"/>
          <p:cNvSpPr>
            <a:spLocks noGrp="1"/>
          </p:cNvSpPr>
          <p:nvPr>
            <p:ph type="sldNum" sz="quarter" idx="12"/>
          </p:nvPr>
        </p:nvSpPr>
        <p:spPr/>
        <p:txBody>
          <a:bodyPr/>
          <a:lstStyle>
            <a:lvl1pPr>
              <a:defRPr/>
            </a:lvl1pPr>
          </a:lstStyle>
          <a:p>
            <a:pPr>
              <a:defRPr/>
            </a:pPr>
            <a:fld id="{ADB80107-CECC-4179-8781-7F096302AB44}" type="slidenum">
              <a:rPr lang="en-GB" altLang="en-US"/>
              <a:pPr>
                <a:defRPr/>
              </a:pPr>
              <a:t>‹#›</a:t>
            </a:fld>
            <a:endParaRPr lang="en-GB" altLang="en-US"/>
          </a:p>
        </p:txBody>
      </p:sp>
    </p:spTree>
    <p:extLst>
      <p:ext uri="{BB962C8B-B14F-4D97-AF65-F5344CB8AC3E}">
        <p14:creationId xmlns:p14="http://schemas.microsoft.com/office/powerpoint/2010/main" val="56985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GB" altLang="en-US"/>
          </a:p>
        </p:txBody>
      </p:sp>
      <p:sp>
        <p:nvSpPr>
          <p:cNvPr id="5" name="Footer Placeholder 21"/>
          <p:cNvSpPr>
            <a:spLocks noGrp="1"/>
          </p:cNvSpPr>
          <p:nvPr>
            <p:ph type="ftr" sz="quarter" idx="11"/>
          </p:nvPr>
        </p:nvSpPr>
        <p:spPr/>
        <p:txBody>
          <a:bodyPr/>
          <a:lstStyle>
            <a:lvl1pPr>
              <a:defRPr/>
            </a:lvl1pPr>
          </a:lstStyle>
          <a:p>
            <a:pPr>
              <a:defRPr/>
            </a:pPr>
            <a:endParaRPr lang="en-GB" altLang="en-US"/>
          </a:p>
        </p:txBody>
      </p:sp>
      <p:sp>
        <p:nvSpPr>
          <p:cNvPr id="6" name="Slide Number Placeholder 17"/>
          <p:cNvSpPr>
            <a:spLocks noGrp="1"/>
          </p:cNvSpPr>
          <p:nvPr>
            <p:ph type="sldNum" sz="quarter" idx="12"/>
          </p:nvPr>
        </p:nvSpPr>
        <p:spPr/>
        <p:txBody>
          <a:bodyPr/>
          <a:lstStyle>
            <a:lvl1pPr>
              <a:defRPr/>
            </a:lvl1pPr>
          </a:lstStyle>
          <a:p>
            <a:pPr>
              <a:defRPr/>
            </a:pPr>
            <a:fld id="{E60592DB-3BFD-46E3-BF75-9CE665459E48}" type="slidenum">
              <a:rPr lang="en-GB" altLang="en-US"/>
              <a:pPr>
                <a:defRPr/>
              </a:pPr>
              <a:t>‹#›</a:t>
            </a:fld>
            <a:endParaRPr lang="en-GB" altLang="en-US"/>
          </a:p>
        </p:txBody>
      </p:sp>
    </p:spTree>
    <p:extLst>
      <p:ext uri="{BB962C8B-B14F-4D97-AF65-F5344CB8AC3E}">
        <p14:creationId xmlns:p14="http://schemas.microsoft.com/office/powerpoint/2010/main" val="2374929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Tahoma"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GB"/>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Tahoma" charset="0"/>
              </a:defRPr>
            </a:lvl1pPr>
            <a:extLst/>
          </a:lstStyle>
          <a:p>
            <a:pPr>
              <a:defRPr/>
            </a:pPr>
            <a:endParaRPr lang="en-GB" alt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Tahoma" charset="0"/>
              </a:defRPr>
            </a:lvl1pPr>
            <a:extLst/>
          </a:lstStyle>
          <a:p>
            <a:pPr>
              <a:defRPr/>
            </a:pPr>
            <a:endParaRPr lang="en-GB" alt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latin typeface="Tahoma" charset="0"/>
              </a:defRPr>
            </a:lvl1pPr>
            <a:extLst/>
          </a:lstStyle>
          <a:p>
            <a:pPr>
              <a:defRPr/>
            </a:pPr>
            <a:fld id="{608F0DD1-6D1D-439F-A2C9-F9777EE9239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810" r:id="rId1"/>
    <p:sldLayoutId id="2147483806" r:id="rId2"/>
    <p:sldLayoutId id="2147483811" r:id="rId3"/>
    <p:sldLayoutId id="2147483812" r:id="rId4"/>
    <p:sldLayoutId id="2147483813" r:id="rId5"/>
    <p:sldLayoutId id="2147483814" r:id="rId6"/>
    <p:sldLayoutId id="2147483807" r:id="rId7"/>
    <p:sldLayoutId id="2147483815" r:id="rId8"/>
    <p:sldLayoutId id="2147483816" r:id="rId9"/>
    <p:sldLayoutId id="2147483808" r:id="rId10"/>
    <p:sldLayoutId id="2147483809"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836613"/>
            <a:ext cx="7772400" cy="1431925"/>
          </a:xfrm>
        </p:spPr>
        <p:txBody>
          <a:bodyPr>
            <a:normAutofit fontScale="90000"/>
          </a:bodyPr>
          <a:lstStyle/>
          <a:p>
            <a:pPr eaLnBrk="1" fontAlgn="auto" hangingPunct="1">
              <a:spcAft>
                <a:spcPts val="0"/>
              </a:spcAft>
              <a:defRPr/>
            </a:pPr>
            <a:r>
              <a:rPr lang="en-GB" altLang="en-US" sz="6600" dirty="0" smtClean="0">
                <a:solidFill>
                  <a:schemeClr val="bg2">
                    <a:lumMod val="50000"/>
                  </a:schemeClr>
                </a:solidFill>
              </a:rPr>
              <a:t>Critical Care Rehab</a:t>
            </a:r>
          </a:p>
        </p:txBody>
      </p:sp>
      <p:sp>
        <p:nvSpPr>
          <p:cNvPr id="9219" name="Rectangle 3"/>
          <p:cNvSpPr>
            <a:spLocks noGrp="1" noChangeArrowheads="1"/>
          </p:cNvSpPr>
          <p:nvPr>
            <p:ph type="subTitle" idx="1"/>
          </p:nvPr>
        </p:nvSpPr>
        <p:spPr>
          <a:xfrm>
            <a:off x="1258888" y="3141663"/>
            <a:ext cx="6400800" cy="1752600"/>
          </a:xfrm>
        </p:spPr>
        <p:txBody>
          <a:bodyPr/>
          <a:lstStyle/>
          <a:p>
            <a:pPr marR="0" eaLnBrk="1" hangingPunct="1">
              <a:lnSpc>
                <a:spcPct val="80000"/>
              </a:lnSpc>
            </a:pPr>
            <a:r>
              <a:rPr lang="en-US" altLang="en-US" sz="1500" dirty="0" smtClean="0"/>
              <a:t>Cleo Dobson</a:t>
            </a:r>
          </a:p>
          <a:p>
            <a:pPr marR="0" eaLnBrk="1" hangingPunct="1">
              <a:lnSpc>
                <a:spcPct val="80000"/>
              </a:lnSpc>
            </a:pPr>
            <a:r>
              <a:rPr lang="en-US" altLang="en-US" sz="1500" dirty="0" smtClean="0"/>
              <a:t>Respiratory Physiotherapist</a:t>
            </a:r>
          </a:p>
          <a:p>
            <a:pPr marR="0" eaLnBrk="1" hangingPunct="1">
              <a:lnSpc>
                <a:spcPct val="80000"/>
              </a:lnSpc>
            </a:pPr>
            <a:r>
              <a:rPr lang="en-US" altLang="en-US" sz="1500" dirty="0" smtClean="0"/>
              <a:t>March 2020</a:t>
            </a:r>
          </a:p>
          <a:p>
            <a:pPr marR="0" eaLnBrk="1" hangingPunct="1">
              <a:lnSpc>
                <a:spcPct val="80000"/>
              </a:lnSpc>
            </a:pPr>
            <a:endParaRPr lang="en-US" altLang="en-US" sz="1500" dirty="0" smtClean="0">
              <a:solidFill>
                <a:srgbClr val="1FAECD"/>
              </a:solidFill>
            </a:endParaRPr>
          </a:p>
          <a:p>
            <a:pPr marR="0" eaLnBrk="1" hangingPunct="1">
              <a:lnSpc>
                <a:spcPct val="80000"/>
              </a:lnSpc>
            </a:pPr>
            <a:endParaRPr lang="en-US" altLang="en-US" sz="1500" dirty="0" smtClean="0">
              <a:solidFill>
                <a:srgbClr val="1FAECD"/>
              </a:solidFill>
            </a:endParaRPr>
          </a:p>
          <a:p>
            <a:pPr marR="0" eaLnBrk="1" hangingPunct="1">
              <a:lnSpc>
                <a:spcPct val="80000"/>
              </a:lnSpc>
            </a:pPr>
            <a:r>
              <a:rPr lang="en-US" altLang="en-US" sz="1300" dirty="0" smtClean="0">
                <a:solidFill>
                  <a:srgbClr val="1FAECD"/>
                </a:solidFill>
              </a:rPr>
              <a:t>Acknowledgments to Lisa Ronson (</a:t>
            </a:r>
            <a:r>
              <a:rPr lang="en-US" altLang="en-US" sz="1300" dirty="0" err="1" smtClean="0">
                <a:solidFill>
                  <a:srgbClr val="1FAECD"/>
                </a:solidFill>
              </a:rPr>
              <a:t>Specialised</a:t>
            </a:r>
            <a:r>
              <a:rPr lang="en-US" altLang="en-US" sz="1300" dirty="0" smtClean="0">
                <a:solidFill>
                  <a:srgbClr val="1FAECD"/>
                </a:solidFill>
              </a:rPr>
              <a:t> Respiratory Physiotherapist)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68313" y="1773238"/>
            <a:ext cx="8229600" cy="4114800"/>
          </a:xfrm>
        </p:spPr>
        <p:txBody>
          <a:bodyPr/>
          <a:lstStyle/>
          <a:p>
            <a:pPr eaLnBrk="1" hangingPunct="1">
              <a:buFont typeface="Arial" charset="0"/>
              <a:buChar char="•"/>
            </a:pPr>
            <a:r>
              <a:rPr lang="en-GB" altLang="en-US" smtClean="0"/>
              <a:t>Guidelines </a:t>
            </a:r>
          </a:p>
          <a:p>
            <a:pPr eaLnBrk="1" hangingPunct="1">
              <a:buFont typeface="Arial" charset="0"/>
              <a:buChar char="•"/>
            </a:pPr>
            <a:endParaRPr lang="en-GB" altLang="en-US" smtClean="0"/>
          </a:p>
          <a:p>
            <a:pPr eaLnBrk="1" hangingPunct="1">
              <a:buFont typeface="Arial" charset="0"/>
              <a:buChar char="•"/>
            </a:pPr>
            <a:r>
              <a:rPr lang="en-GB" altLang="en-US" smtClean="0"/>
              <a:t>Effects of an ITU Stay</a:t>
            </a:r>
          </a:p>
          <a:p>
            <a:pPr eaLnBrk="1" hangingPunct="1">
              <a:buFont typeface="Arial" charset="0"/>
              <a:buChar char="•"/>
            </a:pPr>
            <a:endParaRPr lang="en-GB" altLang="en-US" smtClean="0"/>
          </a:p>
          <a:p>
            <a:pPr eaLnBrk="1" hangingPunct="1">
              <a:buFont typeface="Arial" charset="0"/>
              <a:buChar char="•"/>
            </a:pPr>
            <a:r>
              <a:rPr lang="en-GB" altLang="en-US" smtClean="0"/>
              <a:t>Rehabilitation + Equipment</a:t>
            </a:r>
          </a:p>
          <a:p>
            <a:pPr eaLnBrk="1" hangingPunct="1">
              <a:buFont typeface="Arial" charset="0"/>
              <a:buChar char="•"/>
            </a:pPr>
            <a:endParaRPr lang="en-GB" altLang="en-US" smtClean="0"/>
          </a:p>
          <a:p>
            <a:pPr eaLnBrk="1" hangingPunct="1">
              <a:buFont typeface="Arial" charset="0"/>
              <a:buChar char="•"/>
            </a:pPr>
            <a:r>
              <a:rPr lang="en-GB" altLang="en-US" smtClean="0"/>
              <a:t>Limitations</a:t>
            </a:r>
          </a:p>
          <a:p>
            <a:pPr eaLnBrk="1" hangingPunct="1">
              <a:buFont typeface="Arial" charset="0"/>
              <a:buChar char="•"/>
            </a:pPr>
            <a:endParaRPr lang="en-GB" altLang="en-US" smtClean="0"/>
          </a:p>
        </p:txBody>
      </p:sp>
      <p:sp>
        <p:nvSpPr>
          <p:cNvPr id="2" name="Title 1"/>
          <p:cNvSpPr>
            <a:spLocks noGrp="1"/>
          </p:cNvSpPr>
          <p:nvPr>
            <p:ph type="title"/>
          </p:nvPr>
        </p:nvSpPr>
        <p:spPr/>
        <p:txBody>
          <a:bodyPr/>
          <a:lstStyle/>
          <a:p>
            <a:pPr algn="ctr" eaLnBrk="1" fontAlgn="auto" hangingPunct="1">
              <a:spcAft>
                <a:spcPts val="0"/>
              </a:spcAft>
              <a:defRPr/>
            </a:pPr>
            <a:r>
              <a:rPr lang="en-GB" dirty="0" smtClean="0">
                <a:solidFill>
                  <a:schemeClr val="bg2">
                    <a:lumMod val="50000"/>
                  </a:schemeClr>
                </a:solidFill>
              </a:rPr>
              <a:t>Contents</a:t>
            </a:r>
            <a:endParaRPr lang="en-GB"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476250"/>
            <a:ext cx="8351837" cy="5543550"/>
          </a:xfrm>
        </p:spPr>
        <p:txBody>
          <a:bodyPr>
            <a:normAutofit lnSpcReduction="10000"/>
          </a:bodyPr>
          <a:lstStyle/>
          <a:p>
            <a:pPr marL="0" indent="0" algn="ctr" eaLnBrk="1" fontAlgn="auto" hangingPunct="1">
              <a:spcAft>
                <a:spcPts val="0"/>
              </a:spcAft>
              <a:buFontTx/>
              <a:buNone/>
              <a:defRPr/>
            </a:pPr>
            <a:r>
              <a:rPr lang="en-GB" sz="4400" dirty="0" smtClean="0">
                <a:solidFill>
                  <a:schemeClr val="bg2">
                    <a:lumMod val="50000"/>
                  </a:schemeClr>
                </a:solidFill>
              </a:rPr>
              <a:t>Quality Critical Care (</a:t>
            </a:r>
            <a:r>
              <a:rPr lang="en-GB" sz="4400" dirty="0" err="1" smtClean="0">
                <a:solidFill>
                  <a:schemeClr val="bg2">
                    <a:lumMod val="50000"/>
                  </a:schemeClr>
                </a:solidFill>
              </a:rPr>
              <a:t>DoH</a:t>
            </a:r>
            <a:r>
              <a:rPr lang="en-GB" sz="4400" dirty="0" smtClean="0">
                <a:solidFill>
                  <a:schemeClr val="bg2">
                    <a:lumMod val="50000"/>
                  </a:schemeClr>
                </a:solidFill>
              </a:rPr>
              <a:t>, 2005)</a:t>
            </a:r>
          </a:p>
          <a:p>
            <a:pPr marL="0" indent="0" algn="ctr" eaLnBrk="1" fontAlgn="auto" hangingPunct="1">
              <a:spcAft>
                <a:spcPts val="0"/>
              </a:spcAft>
              <a:buFontTx/>
              <a:buNone/>
              <a:defRPr/>
            </a:pPr>
            <a:endParaRPr lang="en-GB" sz="4400" dirty="0"/>
          </a:p>
          <a:p>
            <a:pPr marL="0" indent="0" algn="ctr" eaLnBrk="1" fontAlgn="auto" hangingPunct="1">
              <a:spcAft>
                <a:spcPts val="0"/>
              </a:spcAft>
              <a:buFontTx/>
              <a:buNone/>
              <a:defRPr/>
            </a:pPr>
            <a:r>
              <a:rPr lang="en-GB" sz="3600" dirty="0" smtClean="0"/>
              <a:t>“Hospitals should develop patient-</a:t>
            </a:r>
            <a:r>
              <a:rPr lang="en-GB" sz="3600" dirty="0" err="1" smtClean="0"/>
              <a:t>centered</a:t>
            </a:r>
            <a:r>
              <a:rPr lang="en-GB" sz="3600" dirty="0" smtClean="0"/>
              <a:t> rehabilitation services to optimise the recovery of patients discharged from critical care units, integrating with primary care services after discharge from hospital”</a:t>
            </a:r>
            <a:endParaRPr lang="en-GB"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n-GB" sz="3600" dirty="0" smtClean="0">
                <a:solidFill>
                  <a:schemeClr val="bg2">
                    <a:lumMod val="50000"/>
                  </a:schemeClr>
                </a:solidFill>
              </a:rPr>
              <a:t>GPICS 2019</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512244"/>
            <a:ext cx="5105208" cy="5088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sp>
        <p:nvSpPr>
          <p:cNvPr id="3" name="Title 2"/>
          <p:cNvSpPr>
            <a:spLocks noGrp="1"/>
          </p:cNvSpPr>
          <p:nvPr>
            <p:ph type="title"/>
          </p:nvPr>
        </p:nvSpPr>
        <p:spPr/>
        <p:txBody>
          <a:bodyPr/>
          <a:lstStyle/>
          <a:p>
            <a:r>
              <a:rPr lang="en-GB" dirty="0" smtClean="0"/>
              <a:t>Physiotherapy specific </a:t>
            </a: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525" y="2246313"/>
            <a:ext cx="658495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4371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QS158 NICE guideline</a:t>
            </a:r>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014" y="1628800"/>
            <a:ext cx="6508626" cy="4895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033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NICE Quality Standards (QS158) - 2017 </a:t>
            </a:r>
            <a:endParaRPr lang="en-GB" dirty="0"/>
          </a:p>
        </p:txBody>
      </p:sp>
      <p:sp>
        <p:nvSpPr>
          <p:cNvPr id="3" name="Content Placeholder 2"/>
          <p:cNvSpPr>
            <a:spLocks noGrp="1"/>
          </p:cNvSpPr>
          <p:nvPr>
            <p:ph idx="1"/>
          </p:nvPr>
        </p:nvSpPr>
        <p:spPr>
          <a:xfrm>
            <a:off x="759279" y="1700808"/>
            <a:ext cx="7605032" cy="4318993"/>
          </a:xfrm>
        </p:spPr>
        <p:txBody>
          <a:bodyPr>
            <a:normAutofit/>
          </a:bodyPr>
          <a:lstStyle/>
          <a:p>
            <a:pPr marL="0" indent="0" eaLnBrk="1" fontAlgn="t" hangingPunct="1">
              <a:buNone/>
            </a:pPr>
            <a:r>
              <a:rPr lang="en-GB" sz="1600" b="1" dirty="0" smtClean="0"/>
              <a:t>Standard 1:</a:t>
            </a:r>
          </a:p>
          <a:p>
            <a:pPr marL="0" indent="0" eaLnBrk="1" fontAlgn="t" hangingPunct="1">
              <a:buNone/>
            </a:pPr>
            <a:r>
              <a:rPr lang="en-GB" sz="1600" dirty="0" smtClean="0"/>
              <a:t>Adults </a:t>
            </a:r>
            <a:r>
              <a:rPr lang="en-GB" sz="1600" dirty="0"/>
              <a:t>in critical care at risk of morbidity have their </a:t>
            </a:r>
            <a:r>
              <a:rPr lang="en-GB" sz="1600" b="1" dirty="0">
                <a:solidFill>
                  <a:srgbClr val="00B0F0"/>
                </a:solidFill>
              </a:rPr>
              <a:t>rehabilitation goals agreed within 4 days of admission</a:t>
            </a:r>
            <a:r>
              <a:rPr lang="en-GB" sz="1600" dirty="0"/>
              <a:t> to critical care or before discharge from critical care, whichever is </a:t>
            </a:r>
            <a:r>
              <a:rPr lang="en-GB" sz="1600" dirty="0" smtClean="0"/>
              <a:t>sooner.</a:t>
            </a:r>
            <a:endParaRPr lang="en-GB" sz="1600" dirty="0"/>
          </a:p>
          <a:p>
            <a:pPr marL="0" indent="0" eaLnBrk="1" fontAlgn="t" hangingPunct="1">
              <a:buNone/>
            </a:pPr>
            <a:r>
              <a:rPr lang="en-GB" sz="1600" b="1" dirty="0" smtClean="0"/>
              <a:t>Standard 2:</a:t>
            </a:r>
          </a:p>
          <a:p>
            <a:pPr marL="0" indent="0" eaLnBrk="1" fontAlgn="t" hangingPunct="1">
              <a:buNone/>
            </a:pPr>
            <a:r>
              <a:rPr lang="en-GB" sz="1600" dirty="0" smtClean="0"/>
              <a:t>Adults </a:t>
            </a:r>
            <a:r>
              <a:rPr lang="en-GB" sz="1600" dirty="0"/>
              <a:t>at risk of morbidity have a </a:t>
            </a:r>
            <a:r>
              <a:rPr lang="en-GB" sz="1600" b="1" dirty="0">
                <a:solidFill>
                  <a:srgbClr val="00B0F0"/>
                </a:solidFill>
              </a:rPr>
              <a:t>formal handover of care, including their agreed individualised structured rehabilitation programme</a:t>
            </a:r>
            <a:r>
              <a:rPr lang="en-GB" sz="1600" dirty="0"/>
              <a:t>, when they transfer from critical care to a general </a:t>
            </a:r>
            <a:r>
              <a:rPr lang="en-GB" sz="1600" dirty="0" smtClean="0"/>
              <a:t>ward.</a:t>
            </a:r>
            <a:endParaRPr lang="en-GB" sz="1600" dirty="0"/>
          </a:p>
          <a:p>
            <a:pPr marL="0" indent="0" eaLnBrk="1" fontAlgn="t" hangingPunct="1">
              <a:buNone/>
            </a:pPr>
            <a:r>
              <a:rPr lang="en-GB" sz="1600" b="1" dirty="0" smtClean="0"/>
              <a:t>Standard 3:</a:t>
            </a:r>
          </a:p>
          <a:p>
            <a:pPr marL="0" indent="0" eaLnBrk="1" fontAlgn="t" hangingPunct="1">
              <a:buNone/>
            </a:pPr>
            <a:r>
              <a:rPr lang="en-GB" sz="1600" dirty="0" smtClean="0"/>
              <a:t>Adults </a:t>
            </a:r>
            <a:r>
              <a:rPr lang="en-GB" sz="1600" dirty="0"/>
              <a:t>who were in critical care and at risk of morbidity are given information based on their rehabilitation goals before they are discharged from </a:t>
            </a:r>
            <a:r>
              <a:rPr lang="en-GB" sz="1600" dirty="0" smtClean="0"/>
              <a:t>hospital.</a:t>
            </a:r>
            <a:endParaRPr lang="en-GB" sz="1600" dirty="0"/>
          </a:p>
          <a:p>
            <a:pPr marL="0" indent="0" eaLnBrk="1" fontAlgn="t" hangingPunct="1">
              <a:buNone/>
            </a:pPr>
            <a:r>
              <a:rPr lang="en-GB" sz="1600" b="1" dirty="0" smtClean="0"/>
              <a:t>Standard 4:</a:t>
            </a:r>
          </a:p>
          <a:p>
            <a:pPr marL="0" indent="0" eaLnBrk="1" fontAlgn="t" hangingPunct="1">
              <a:buNone/>
            </a:pPr>
            <a:r>
              <a:rPr lang="en-GB" sz="1600" dirty="0" smtClean="0"/>
              <a:t>Adults </a:t>
            </a:r>
            <a:r>
              <a:rPr lang="en-GB" sz="1600" dirty="0"/>
              <a:t>who stayed in critical care for more than 4 days and were at risk of morbidity have a review 2 to 3 months after discharge from critical </a:t>
            </a:r>
            <a:r>
              <a:rPr lang="en-GB" sz="1600" dirty="0" smtClean="0"/>
              <a:t>care.</a:t>
            </a:r>
            <a:endParaRPr lang="en-GB" sz="1600" dirty="0"/>
          </a:p>
          <a:p>
            <a:endParaRPr lang="en-GB" dirty="0"/>
          </a:p>
        </p:txBody>
      </p:sp>
    </p:spTree>
    <p:extLst>
      <p:ext uri="{BB962C8B-B14F-4D97-AF65-F5344CB8AC3E}">
        <p14:creationId xmlns:p14="http://schemas.microsoft.com/office/powerpoint/2010/main" val="242873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611188" y="476250"/>
            <a:ext cx="8218487" cy="1009650"/>
          </a:xfrm>
        </p:spPr>
        <p:txBody>
          <a:bodyPr>
            <a:normAutofit/>
          </a:bodyPr>
          <a:lstStyle/>
          <a:p>
            <a:pPr marL="365760" indent="-256032" eaLnBrk="1" fontAlgn="auto" hangingPunct="1">
              <a:lnSpc>
                <a:spcPct val="90000"/>
              </a:lnSpc>
              <a:spcAft>
                <a:spcPts val="0"/>
              </a:spcAft>
              <a:buFont typeface="Arial" panose="020B0604020202020204" pitchFamily="34" charset="0"/>
              <a:buChar char="•"/>
              <a:defRPr/>
            </a:pPr>
            <a:r>
              <a:rPr lang="en-GB" altLang="en-US" sz="2800" dirty="0" smtClean="0"/>
              <a:t>110,000 people admitted to critical care units in England and Wales each year</a:t>
            </a:r>
          </a:p>
          <a:p>
            <a:pPr marL="0" indent="0" eaLnBrk="1" fontAlgn="auto" hangingPunct="1">
              <a:lnSpc>
                <a:spcPct val="90000"/>
              </a:lnSpc>
              <a:spcAft>
                <a:spcPts val="0"/>
              </a:spcAft>
              <a:buFontTx/>
              <a:buNone/>
              <a:defRPr/>
            </a:pPr>
            <a:endParaRPr lang="en-GB" altLang="en-US" sz="2800" dirty="0" smtClean="0"/>
          </a:p>
        </p:txBody>
      </p:sp>
      <p:sp>
        <p:nvSpPr>
          <p:cNvPr id="2" name="TextBox 1"/>
          <p:cNvSpPr txBox="1"/>
          <p:nvPr/>
        </p:nvSpPr>
        <p:spPr>
          <a:xfrm>
            <a:off x="611188" y="1649413"/>
            <a:ext cx="8137525" cy="1504950"/>
          </a:xfrm>
          <a:prstGeom prst="rect">
            <a:avLst/>
          </a:prstGeom>
          <a:noFill/>
        </p:spPr>
        <p:txBody>
          <a:bodyPr>
            <a:spAutoFit/>
          </a:bodyPr>
          <a:lstStyle/>
          <a:p>
            <a:pPr marL="457200" indent="-457200">
              <a:lnSpc>
                <a:spcPct val="90000"/>
              </a:lnSpc>
              <a:buClr>
                <a:srgbClr val="FFC000"/>
              </a:buClr>
              <a:buFont typeface="Arial" panose="020B0604020202020204" pitchFamily="34" charset="0"/>
              <a:buChar char="•"/>
              <a:defRPr/>
            </a:pPr>
            <a:r>
              <a:rPr lang="en-GB" altLang="en-US" sz="2800" dirty="0">
                <a:effectLst>
                  <a:outerShdw blurRad="38100" dist="38100" dir="2700000" algn="tl">
                    <a:srgbClr val="000000">
                      <a:alpha val="43137"/>
                    </a:srgbClr>
                  </a:outerShdw>
                </a:effectLst>
                <a:latin typeface="+mn-lt"/>
              </a:rPr>
              <a:t>75% survive to be d/c home but experience significant and persistent problems with physical and social functioning.</a:t>
            </a:r>
          </a:p>
          <a:p>
            <a:pPr>
              <a:lnSpc>
                <a:spcPct val="90000"/>
              </a:lnSpc>
              <a:defRPr/>
            </a:pPr>
            <a:endParaRPr lang="en-GB" altLang="en-US" dirty="0">
              <a:latin typeface="Tahoma" charset="0"/>
            </a:endParaRPr>
          </a:p>
        </p:txBody>
      </p:sp>
      <p:sp>
        <p:nvSpPr>
          <p:cNvPr id="3" name="TextBox 2"/>
          <p:cNvSpPr txBox="1"/>
          <p:nvPr/>
        </p:nvSpPr>
        <p:spPr>
          <a:xfrm>
            <a:off x="647700" y="3390900"/>
            <a:ext cx="7704138" cy="868363"/>
          </a:xfrm>
          <a:prstGeom prst="rect">
            <a:avLst/>
          </a:prstGeom>
          <a:noFill/>
        </p:spPr>
        <p:txBody>
          <a:bodyPr>
            <a:spAutoFit/>
          </a:bodyPr>
          <a:lstStyle/>
          <a:p>
            <a:pPr marL="457200" indent="-457200">
              <a:lnSpc>
                <a:spcPct val="90000"/>
              </a:lnSpc>
              <a:buClr>
                <a:srgbClr val="FFC000"/>
              </a:buClr>
              <a:buFont typeface="Arial" panose="020B0604020202020204" pitchFamily="34" charset="0"/>
              <a:buChar char="•"/>
              <a:defRPr/>
            </a:pPr>
            <a:r>
              <a:rPr lang="en-GB" altLang="en-US" sz="2800" dirty="0">
                <a:effectLst>
                  <a:outerShdw blurRad="38100" dist="38100" dir="2700000" algn="tl">
                    <a:srgbClr val="000000">
                      <a:alpha val="43137"/>
                    </a:srgbClr>
                  </a:outerShdw>
                </a:effectLst>
                <a:latin typeface="+mn-lt"/>
              </a:rPr>
              <a:t>5-10% of patients that survive become chronically ill.</a:t>
            </a:r>
          </a:p>
        </p:txBody>
      </p:sp>
      <p:sp>
        <p:nvSpPr>
          <p:cNvPr id="4" name="TextBox 3"/>
          <p:cNvSpPr txBox="1">
            <a:spLocks noChangeArrowheads="1"/>
          </p:cNvSpPr>
          <p:nvPr/>
        </p:nvSpPr>
        <p:spPr bwMode="auto">
          <a:xfrm>
            <a:off x="647700" y="4494213"/>
            <a:ext cx="7345363"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buClr>
                <a:srgbClr val="FFC000"/>
              </a:buClr>
              <a:buFontTx/>
              <a:buChar char="•"/>
            </a:pPr>
            <a:r>
              <a:rPr lang="en-GB" altLang="en-US" sz="2800"/>
              <a:t>Evidence suggests that an individualised, structured rehabilitation programme should be provided with regular follow ups. </a:t>
            </a:r>
            <a:endParaRPr lang="en-GB" altLang="en-US"/>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539750" y="1125538"/>
            <a:ext cx="8291513" cy="935037"/>
          </a:xfrm>
        </p:spPr>
        <p:txBody>
          <a:bodyPr/>
          <a:lstStyle/>
          <a:p>
            <a:pPr eaLnBrk="1" hangingPunct="1">
              <a:lnSpc>
                <a:spcPct val="90000"/>
              </a:lnSpc>
              <a:buFont typeface="Arial" charset="0"/>
              <a:buChar char="•"/>
            </a:pPr>
            <a:r>
              <a:rPr lang="en-GB" altLang="en-US" sz="2800" smtClean="0"/>
              <a:t>Musculoskeletal – weakness, muscle contractures, joint contractures</a:t>
            </a:r>
          </a:p>
        </p:txBody>
      </p:sp>
      <p:sp>
        <p:nvSpPr>
          <p:cNvPr id="2" name="TextBox 1"/>
          <p:cNvSpPr txBox="1"/>
          <p:nvPr/>
        </p:nvSpPr>
        <p:spPr>
          <a:xfrm>
            <a:off x="1403350" y="333375"/>
            <a:ext cx="6192838" cy="1046163"/>
          </a:xfrm>
          <a:prstGeom prst="rect">
            <a:avLst/>
          </a:prstGeom>
          <a:noFill/>
        </p:spPr>
        <p:txBody>
          <a:bodyPr>
            <a:spAutoFit/>
          </a:bodyPr>
          <a:lstStyle/>
          <a:p>
            <a:pPr algn="ctr">
              <a:defRPr/>
            </a:pPr>
            <a:r>
              <a:rPr lang="en-GB" altLang="en-US" sz="4400" dirty="0">
                <a:solidFill>
                  <a:schemeClr val="bg2">
                    <a:lumMod val="50000"/>
                  </a:schemeClr>
                </a:solidFill>
                <a:effectLst>
                  <a:outerShdw blurRad="38100" dist="38100" dir="2700000" algn="tl">
                    <a:srgbClr val="000000">
                      <a:alpha val="43137"/>
                    </a:srgbClr>
                  </a:outerShdw>
                </a:effectLst>
                <a:latin typeface="+mj-lt"/>
              </a:rPr>
              <a:t>Effects of bed rest</a:t>
            </a:r>
          </a:p>
          <a:p>
            <a:pPr>
              <a:defRPr/>
            </a:pPr>
            <a:endParaRPr lang="en-GB" dirty="0">
              <a:latin typeface="Tahoma" charset="0"/>
            </a:endParaRPr>
          </a:p>
        </p:txBody>
      </p:sp>
      <p:sp>
        <p:nvSpPr>
          <p:cNvPr id="3" name="TextBox 2"/>
          <p:cNvSpPr txBox="1"/>
          <p:nvPr/>
        </p:nvSpPr>
        <p:spPr>
          <a:xfrm>
            <a:off x="531813" y="2022475"/>
            <a:ext cx="8208962" cy="1366838"/>
          </a:xfrm>
          <a:prstGeom prst="rect">
            <a:avLst/>
          </a:prstGeom>
          <a:noFill/>
        </p:spPr>
        <p:txBody>
          <a:bodyPr>
            <a:spAutoFit/>
          </a:bodyPr>
          <a:lstStyle/>
          <a:p>
            <a:pPr>
              <a:lnSpc>
                <a:spcPct val="90000"/>
              </a:lnSpc>
              <a:defRPr/>
            </a:pPr>
            <a:endParaRPr lang="en-GB" altLang="en-US" dirty="0">
              <a:latin typeface="Tahoma" charset="0"/>
            </a:endParaRPr>
          </a:p>
          <a:p>
            <a:pPr marL="342900" indent="-342900">
              <a:lnSpc>
                <a:spcPct val="90000"/>
              </a:lnSpc>
              <a:buClr>
                <a:srgbClr val="FFC000"/>
              </a:buClr>
              <a:buFont typeface="Arial" panose="020B0604020202020204" pitchFamily="34" charset="0"/>
              <a:buChar char="•"/>
              <a:defRPr/>
            </a:pPr>
            <a:r>
              <a:rPr lang="en-GB" altLang="en-US" sz="2800" dirty="0">
                <a:effectLst>
                  <a:outerShdw blurRad="38100" dist="38100" dir="2700000" algn="tl">
                    <a:srgbClr val="000000">
                      <a:alpha val="43137"/>
                    </a:srgbClr>
                  </a:outerShdw>
                </a:effectLst>
                <a:latin typeface="Tahoma" charset="0"/>
              </a:rPr>
              <a:t>Muscles can atrophy by as much as 40% after the 1</a:t>
            </a:r>
            <a:r>
              <a:rPr lang="en-GB" altLang="en-US" sz="2800" baseline="30000" dirty="0">
                <a:effectLst>
                  <a:outerShdw blurRad="38100" dist="38100" dir="2700000" algn="tl">
                    <a:srgbClr val="000000">
                      <a:alpha val="43137"/>
                    </a:srgbClr>
                  </a:outerShdw>
                </a:effectLst>
                <a:latin typeface="Tahoma" charset="0"/>
              </a:rPr>
              <a:t>st</a:t>
            </a:r>
            <a:r>
              <a:rPr lang="en-GB" altLang="en-US" sz="2800" dirty="0">
                <a:effectLst>
                  <a:outerShdw blurRad="38100" dist="38100" dir="2700000" algn="tl">
                    <a:srgbClr val="000000">
                      <a:alpha val="43137"/>
                    </a:srgbClr>
                  </a:outerShdw>
                </a:effectLst>
                <a:latin typeface="Tahoma" charset="0"/>
              </a:rPr>
              <a:t> week.</a:t>
            </a:r>
          </a:p>
          <a:p>
            <a:pPr>
              <a:lnSpc>
                <a:spcPct val="90000"/>
              </a:lnSpc>
              <a:defRPr/>
            </a:pPr>
            <a:endParaRPr lang="en-GB" altLang="en-US" dirty="0">
              <a:latin typeface="Tahoma" charset="0"/>
            </a:endParaRPr>
          </a:p>
        </p:txBody>
      </p:sp>
      <p:sp>
        <p:nvSpPr>
          <p:cNvPr id="4" name="TextBox 3"/>
          <p:cNvSpPr txBox="1"/>
          <p:nvPr/>
        </p:nvSpPr>
        <p:spPr>
          <a:xfrm>
            <a:off x="546100" y="3255963"/>
            <a:ext cx="8208963" cy="728662"/>
          </a:xfrm>
          <a:prstGeom prst="rect">
            <a:avLst/>
          </a:prstGeom>
          <a:noFill/>
        </p:spPr>
        <p:txBody>
          <a:bodyPr>
            <a:spAutoFit/>
          </a:bodyPr>
          <a:lstStyle/>
          <a:p>
            <a:pPr marL="342900" indent="-342900">
              <a:lnSpc>
                <a:spcPct val="90000"/>
              </a:lnSpc>
              <a:buClr>
                <a:srgbClr val="FFC000"/>
              </a:buClr>
              <a:buFont typeface="Arial" panose="020B0604020202020204" pitchFamily="34" charset="0"/>
              <a:buChar char="•"/>
              <a:defRPr/>
            </a:pPr>
            <a:r>
              <a:rPr lang="en-GB" altLang="en-US" sz="2800" dirty="0">
                <a:effectLst>
                  <a:outerShdw blurRad="38100" dist="38100" dir="2700000" algn="tl">
                    <a:srgbClr val="000000">
                      <a:alpha val="43137"/>
                    </a:srgbClr>
                  </a:outerShdw>
                </a:effectLst>
                <a:latin typeface="+mn-lt"/>
              </a:rPr>
              <a:t>1% to 1.5% decline in strength per day.</a:t>
            </a:r>
          </a:p>
          <a:p>
            <a:pPr>
              <a:lnSpc>
                <a:spcPct val="90000"/>
              </a:lnSpc>
              <a:defRPr/>
            </a:pPr>
            <a:endParaRPr lang="en-GB" altLang="en-US" dirty="0">
              <a:latin typeface="Tahoma" charset="0"/>
            </a:endParaRPr>
          </a:p>
        </p:txBody>
      </p:sp>
      <p:sp>
        <p:nvSpPr>
          <p:cNvPr id="7" name="TextBox 6"/>
          <p:cNvSpPr txBox="1"/>
          <p:nvPr/>
        </p:nvSpPr>
        <p:spPr>
          <a:xfrm>
            <a:off x="558800" y="3860800"/>
            <a:ext cx="7488238" cy="1262063"/>
          </a:xfrm>
          <a:prstGeom prst="rect">
            <a:avLst/>
          </a:prstGeom>
          <a:noFill/>
        </p:spPr>
        <p:txBody>
          <a:bodyPr>
            <a:spAutoFit/>
          </a:bodyPr>
          <a:lstStyle/>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Loss of antigravity muscles</a:t>
            </a:r>
          </a:p>
          <a:p>
            <a:pPr marL="457200" indent="-457200">
              <a:buClr>
                <a:srgbClr val="FFC000"/>
              </a:buClr>
              <a:buFont typeface="Arial" panose="020B0604020202020204" pitchFamily="34" charset="0"/>
              <a:buChar char="•"/>
              <a:defRPr/>
            </a:pPr>
            <a:endParaRPr lang="en-GB"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Cardiac muscle</a:t>
            </a:r>
          </a:p>
        </p:txBody>
      </p:sp>
      <p:sp>
        <p:nvSpPr>
          <p:cNvPr id="9" name="TextBox 8"/>
          <p:cNvSpPr txBox="1"/>
          <p:nvPr/>
        </p:nvSpPr>
        <p:spPr>
          <a:xfrm>
            <a:off x="617538" y="5300663"/>
            <a:ext cx="8064500" cy="479425"/>
          </a:xfrm>
          <a:prstGeom prst="rect">
            <a:avLst/>
          </a:prstGeom>
          <a:noFill/>
        </p:spPr>
        <p:txBody>
          <a:bodyPr>
            <a:spAutoFit/>
          </a:bodyPr>
          <a:lstStyle/>
          <a:p>
            <a:pPr marL="342900" indent="-342900">
              <a:lnSpc>
                <a:spcPct val="90000"/>
              </a:lnSpc>
              <a:buClr>
                <a:srgbClr val="FFC000"/>
              </a:buClr>
              <a:buFont typeface="Arial" panose="020B0604020202020204" pitchFamily="34" charset="0"/>
              <a:buChar char="•"/>
              <a:defRPr/>
            </a:pPr>
            <a:r>
              <a:rPr lang="en-US" altLang="en-US" sz="2800" dirty="0">
                <a:effectLst>
                  <a:outerShdw blurRad="38100" dist="38100" dir="2700000" algn="tl">
                    <a:srgbClr val="000000">
                      <a:alpha val="43137"/>
                    </a:srgbClr>
                  </a:outerShdw>
                </a:effectLst>
                <a:latin typeface="Tahoma" charset="0"/>
              </a:rPr>
              <a:t>Atrophy of the diaphragm occurs in 18-69hrs </a:t>
            </a:r>
            <a:endParaRPr lang="en-GB" altLang="en-US" sz="28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3" grpId="0"/>
      <p:bldP spid="4"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4213" y="620713"/>
            <a:ext cx="7848600" cy="6370637"/>
          </a:xfrm>
          <a:prstGeom prst="rect">
            <a:avLst/>
          </a:prstGeom>
          <a:noFill/>
        </p:spPr>
        <p:txBody>
          <a:bodyPr>
            <a:spAutoFit/>
          </a:bodyPr>
          <a:lstStyle/>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Respiratory – muscle weakness, altered VQ matching, less effective </a:t>
            </a:r>
            <a:r>
              <a:rPr lang="en-GB" sz="2400" dirty="0" err="1">
                <a:effectLst>
                  <a:outerShdw blurRad="38100" dist="38100" dir="2700000" algn="tl">
                    <a:srgbClr val="000000">
                      <a:alpha val="43137"/>
                    </a:srgbClr>
                  </a:outerShdw>
                </a:effectLst>
                <a:latin typeface="Tahoma" charset="0"/>
              </a:rPr>
              <a:t>mucociliary</a:t>
            </a:r>
            <a:r>
              <a:rPr lang="en-GB" sz="2400" dirty="0">
                <a:effectLst>
                  <a:outerShdw blurRad="38100" dist="38100" dir="2700000" algn="tl">
                    <a:srgbClr val="000000">
                      <a:alpha val="43137"/>
                    </a:srgbClr>
                  </a:outerShdw>
                </a:effectLst>
                <a:latin typeface="Tahoma" charset="0"/>
              </a:rPr>
              <a:t> action</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Circulatory problems – increased fluid</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Skin – pressure sores</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Digestion – ineffective</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Appetite affected</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Decreased urine output</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PEs/DVTs</a:t>
            </a: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285750" indent="-28575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7338"/>
            <a:ext cx="8435975" cy="5040312"/>
          </a:xfrm>
        </p:spPr>
        <p:txBody>
          <a:bodyPr>
            <a:normAutofit fontScale="70000" lnSpcReduction="20000"/>
          </a:bodyPr>
          <a:lstStyle/>
          <a:p>
            <a:pPr marL="621792" lvl="1" eaLnBrk="1" fontAlgn="auto" hangingPunct="1">
              <a:spcBef>
                <a:spcPts val="324"/>
              </a:spcBef>
              <a:spcAft>
                <a:spcPts val="0"/>
              </a:spcAft>
              <a:buFont typeface="Verdana"/>
              <a:buChar char="◦"/>
              <a:defRPr/>
            </a:pPr>
            <a:r>
              <a:rPr lang="en-GB" sz="4500" dirty="0" smtClean="0"/>
              <a:t>Reduced exercise tolerance</a:t>
            </a:r>
            <a:endParaRPr lang="en-GB" sz="4500" dirty="0"/>
          </a:p>
          <a:p>
            <a:pPr marL="621792" lvl="1" eaLnBrk="1" fontAlgn="auto" hangingPunct="1">
              <a:spcBef>
                <a:spcPts val="324"/>
              </a:spcBef>
              <a:spcAft>
                <a:spcPts val="0"/>
              </a:spcAft>
              <a:buFont typeface="Verdana"/>
              <a:buChar char="◦"/>
              <a:defRPr/>
            </a:pPr>
            <a:r>
              <a:rPr lang="en-GB" sz="4500" dirty="0" smtClean="0"/>
              <a:t>Persistent muscle weakness </a:t>
            </a:r>
            <a:endParaRPr lang="en-GB" sz="4500" dirty="0"/>
          </a:p>
          <a:p>
            <a:pPr marL="621792" lvl="1" eaLnBrk="1" fontAlgn="auto" hangingPunct="1">
              <a:spcBef>
                <a:spcPts val="324"/>
              </a:spcBef>
              <a:spcAft>
                <a:spcPts val="0"/>
              </a:spcAft>
              <a:buFont typeface="Verdana"/>
              <a:buChar char="◦"/>
              <a:defRPr/>
            </a:pPr>
            <a:r>
              <a:rPr lang="en-GB" sz="4500" dirty="0" smtClean="0"/>
              <a:t>Reduced quality of life </a:t>
            </a:r>
            <a:endParaRPr lang="en-GB" sz="4500" dirty="0"/>
          </a:p>
          <a:p>
            <a:pPr marL="621792" lvl="1" eaLnBrk="1" fontAlgn="auto" hangingPunct="1">
              <a:spcBef>
                <a:spcPts val="324"/>
              </a:spcBef>
              <a:spcAft>
                <a:spcPts val="0"/>
              </a:spcAft>
              <a:buFont typeface="Verdana"/>
              <a:buChar char="◦"/>
              <a:defRPr/>
            </a:pPr>
            <a:r>
              <a:rPr lang="en-GB" sz="4500" dirty="0" smtClean="0"/>
              <a:t>Neuropsychological impairments </a:t>
            </a:r>
            <a:endParaRPr lang="en-GB" sz="4500" dirty="0"/>
          </a:p>
          <a:p>
            <a:pPr marL="621792" lvl="1" eaLnBrk="1" fontAlgn="auto" hangingPunct="1">
              <a:spcBef>
                <a:spcPts val="324"/>
              </a:spcBef>
              <a:spcAft>
                <a:spcPts val="0"/>
              </a:spcAft>
              <a:buFont typeface="Verdana"/>
              <a:buChar char="◦"/>
              <a:defRPr/>
            </a:pPr>
            <a:r>
              <a:rPr lang="en-GB" sz="4500" dirty="0" smtClean="0"/>
              <a:t>Impaired function </a:t>
            </a:r>
            <a:endParaRPr lang="en-GB" sz="4500" dirty="0"/>
          </a:p>
          <a:p>
            <a:pPr marL="621792" lvl="1" eaLnBrk="1" fontAlgn="auto" hangingPunct="1">
              <a:spcBef>
                <a:spcPts val="324"/>
              </a:spcBef>
              <a:spcAft>
                <a:spcPts val="0"/>
              </a:spcAft>
              <a:buFont typeface="Verdana"/>
              <a:buChar char="◦"/>
              <a:defRPr/>
            </a:pPr>
            <a:r>
              <a:rPr lang="en-GB" sz="4500" dirty="0" smtClean="0"/>
              <a:t>Fatigue and anxiety</a:t>
            </a:r>
          </a:p>
          <a:p>
            <a:pPr marL="621792" lvl="1" eaLnBrk="1" fontAlgn="auto" hangingPunct="1">
              <a:spcBef>
                <a:spcPts val="324"/>
              </a:spcBef>
              <a:spcAft>
                <a:spcPts val="0"/>
              </a:spcAft>
              <a:buFont typeface="Verdana"/>
              <a:buChar char="◦"/>
              <a:defRPr/>
            </a:pPr>
            <a:r>
              <a:rPr lang="en-GB" sz="4500" dirty="0" smtClean="0"/>
              <a:t>Depression</a:t>
            </a:r>
          </a:p>
          <a:p>
            <a:pPr marL="621792" lvl="1" eaLnBrk="1" fontAlgn="auto" hangingPunct="1">
              <a:spcBef>
                <a:spcPts val="324"/>
              </a:spcBef>
              <a:spcAft>
                <a:spcPts val="0"/>
              </a:spcAft>
              <a:buFont typeface="Verdana"/>
              <a:buChar char="◦"/>
              <a:defRPr/>
            </a:pPr>
            <a:r>
              <a:rPr lang="en-GB" sz="4500" dirty="0" smtClean="0"/>
              <a:t>Panic Attacks</a:t>
            </a:r>
          </a:p>
          <a:p>
            <a:pPr marL="621792" lvl="1" eaLnBrk="1" fontAlgn="auto" hangingPunct="1">
              <a:spcBef>
                <a:spcPts val="324"/>
              </a:spcBef>
              <a:spcAft>
                <a:spcPts val="0"/>
              </a:spcAft>
              <a:buFont typeface="Verdana"/>
              <a:buChar char="◦"/>
              <a:defRPr/>
            </a:pPr>
            <a:endParaRPr lang="en-GB" sz="4500" dirty="0" smtClean="0"/>
          </a:p>
          <a:p>
            <a:pPr marL="365760" indent="-256032" eaLnBrk="1" fontAlgn="auto" hangingPunct="1">
              <a:spcAft>
                <a:spcPts val="0"/>
              </a:spcAft>
              <a:buFont typeface="Wingdings 3"/>
              <a:buChar char=""/>
              <a:defRPr/>
            </a:pPr>
            <a:r>
              <a:rPr lang="en-GB" sz="4500" dirty="0" smtClean="0"/>
              <a:t>Impairments persist up to 5 years post discharge</a:t>
            </a:r>
          </a:p>
          <a:p>
            <a:pPr marL="365760" indent="-256032" eaLnBrk="1" fontAlgn="auto" hangingPunct="1">
              <a:spcAft>
                <a:spcPts val="0"/>
              </a:spcAft>
              <a:buFont typeface="Wingdings 3"/>
              <a:buChar char=""/>
              <a:defRPr/>
            </a:pPr>
            <a:endParaRPr lang="en-GB" dirty="0"/>
          </a:p>
        </p:txBody>
      </p:sp>
      <p:sp>
        <p:nvSpPr>
          <p:cNvPr id="2" name="Title 1"/>
          <p:cNvSpPr>
            <a:spLocks noGrp="1"/>
          </p:cNvSpPr>
          <p:nvPr>
            <p:ph type="title"/>
          </p:nvPr>
        </p:nvSpPr>
        <p:spPr>
          <a:xfrm>
            <a:off x="468313" y="115888"/>
            <a:ext cx="8229600" cy="1384300"/>
          </a:xfrm>
        </p:spPr>
        <p:txBody>
          <a:bodyPr/>
          <a:lstStyle/>
          <a:p>
            <a:pPr algn="ctr" eaLnBrk="1" fontAlgn="auto" hangingPunct="1">
              <a:spcAft>
                <a:spcPts val="0"/>
              </a:spcAft>
              <a:defRPr/>
            </a:pPr>
            <a:r>
              <a:rPr lang="en-GB" dirty="0" smtClean="0">
                <a:solidFill>
                  <a:schemeClr val="bg2">
                    <a:lumMod val="50000"/>
                  </a:schemeClr>
                </a:solidFill>
              </a:rPr>
              <a:t>Effects of a Prolonged ITU Stay</a:t>
            </a:r>
            <a:endParaRPr lang="en-GB" sz="3200"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lstStyle/>
          <a:p>
            <a:pPr eaLnBrk="1" hangingPunct="1"/>
            <a:endParaRPr lang="en-GB" altLang="en-US" smtClean="0"/>
          </a:p>
          <a:p>
            <a:pPr eaLnBrk="1" hangingPunct="1"/>
            <a:endParaRPr lang="en-GB" altLang="en-US" smtClean="0"/>
          </a:p>
        </p:txBody>
      </p:sp>
      <p:sp>
        <p:nvSpPr>
          <p:cNvPr id="4" name="TextBox 3"/>
          <p:cNvSpPr txBox="1"/>
          <p:nvPr/>
        </p:nvSpPr>
        <p:spPr>
          <a:xfrm>
            <a:off x="1027113" y="620713"/>
            <a:ext cx="7129462" cy="5416550"/>
          </a:xfrm>
          <a:prstGeom prst="rect">
            <a:avLst/>
          </a:prstGeom>
          <a:noFill/>
        </p:spPr>
        <p:txBody>
          <a:bodyPr>
            <a:spAutoFit/>
          </a:bodyPr>
          <a:lstStyle/>
          <a:p>
            <a:pPr algn="ctr">
              <a:defRPr/>
            </a:pPr>
            <a:r>
              <a:rPr lang="en-GB" sz="4400" dirty="0">
                <a:solidFill>
                  <a:schemeClr val="bg2">
                    <a:lumMod val="50000"/>
                  </a:schemeClr>
                </a:solidFill>
                <a:effectLst>
                  <a:outerShdw blurRad="38100" dist="38100" dir="2700000" algn="tl">
                    <a:srgbClr val="000000">
                      <a:alpha val="43137"/>
                    </a:srgbClr>
                  </a:outerShdw>
                </a:effectLst>
                <a:latin typeface="Tahoma" charset="0"/>
              </a:rPr>
              <a:t>Benefits of Exercise</a:t>
            </a:r>
          </a:p>
          <a:p>
            <a:pPr algn="ctr">
              <a:defRPr/>
            </a:pPr>
            <a:endParaRPr lang="en-GB" sz="4400" dirty="0">
              <a:solidFill>
                <a:schemeClr val="bg2">
                  <a:lumMod val="50000"/>
                </a:schemeClr>
              </a:solidFill>
              <a:effectLst>
                <a:outerShdw blurRad="38100" dist="38100" dir="2700000" algn="tl">
                  <a:srgbClr val="000000">
                    <a:alpha val="43137"/>
                  </a:srgbClr>
                </a:outerShdw>
              </a:effectLst>
              <a:latin typeface="Tahoma" charset="0"/>
            </a:endParaRPr>
          </a:p>
          <a:p>
            <a:pPr>
              <a:defRPr/>
            </a:pPr>
            <a:endParaRPr lang="en-GB"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Maintain muscle strength – increased energy</a:t>
            </a:r>
          </a:p>
          <a:p>
            <a:pPr>
              <a:buClr>
                <a:srgbClr val="FFC000"/>
              </a:buClr>
              <a:defRPr/>
            </a:pPr>
            <a:r>
              <a:rPr lang="en-GB" sz="2400" dirty="0">
                <a:effectLst>
                  <a:outerShdw blurRad="38100" dist="38100" dir="2700000" algn="tl">
                    <a:srgbClr val="000000">
                      <a:alpha val="43137"/>
                    </a:srgbClr>
                  </a:outerShdw>
                </a:effectLst>
                <a:latin typeface="Tahoma" charset="0"/>
              </a:rPr>
              <a:t> </a:t>
            </a: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Maintain bone density</a:t>
            </a:r>
          </a:p>
          <a:p>
            <a:pPr marL="457200" indent="-4572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Maintain joint ROM</a:t>
            </a:r>
          </a:p>
          <a:p>
            <a:pPr marL="457200" indent="-4572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Improve CVS fitness – increased SV, increased RBC production, increased capillaries, efficient gas exchange, decreased lactic acid build up</a:t>
            </a:r>
          </a:p>
          <a:p>
            <a:pPr marL="457200" indent="-4572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4213" y="981075"/>
            <a:ext cx="7991475" cy="4892675"/>
          </a:xfrm>
          <a:prstGeom prst="rect">
            <a:avLst/>
          </a:prstGeom>
          <a:noFill/>
        </p:spPr>
        <p:txBody>
          <a:bodyPr>
            <a:spAutoFit/>
          </a:bodyPr>
          <a:lstStyle/>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Aid recovery of the respiratory system </a:t>
            </a:r>
          </a:p>
          <a:p>
            <a:pPr>
              <a:buClr>
                <a:srgbClr val="FFC000"/>
              </a:buClr>
              <a:defRPr/>
            </a:pPr>
            <a:r>
              <a:rPr lang="en-GB" sz="2400" dirty="0">
                <a:effectLst>
                  <a:outerShdw blurRad="38100" dist="38100" dir="2700000" algn="tl">
                    <a:srgbClr val="000000">
                      <a:alpha val="43137"/>
                    </a:srgbClr>
                  </a:outerShdw>
                </a:effectLst>
                <a:latin typeface="Tahoma" charset="0"/>
              </a:rPr>
              <a:t>	– increased strength of intercostal muscles and 	diaphragm</a:t>
            </a:r>
          </a:p>
          <a:p>
            <a:pPr>
              <a:buClr>
                <a:srgbClr val="FFC000"/>
              </a:buClr>
              <a:defRPr/>
            </a:pPr>
            <a:r>
              <a:rPr lang="en-GB" sz="2400" dirty="0">
                <a:effectLst>
                  <a:outerShdw blurRad="38100" dist="38100" dir="2700000" algn="tl">
                    <a:srgbClr val="000000">
                      <a:alpha val="43137"/>
                    </a:srgbClr>
                  </a:outerShdw>
                </a:effectLst>
                <a:latin typeface="Tahoma" charset="0"/>
              </a:rPr>
              <a:t>	- increased lung volumes</a:t>
            </a:r>
          </a:p>
          <a:p>
            <a:pPr>
              <a:buClr>
                <a:srgbClr val="FFC000"/>
              </a:buClr>
              <a:defRPr/>
            </a:pPr>
            <a:r>
              <a:rPr lang="en-GB" sz="2400" dirty="0">
                <a:effectLst>
                  <a:outerShdw blurRad="38100" dist="38100" dir="2700000" algn="tl">
                    <a:srgbClr val="000000">
                      <a:alpha val="43137"/>
                    </a:srgbClr>
                  </a:outerShdw>
                </a:effectLst>
                <a:latin typeface="Tahoma" charset="0"/>
              </a:rPr>
              <a:t>	- increased number and diameter of capillaries a	round alveoli</a:t>
            </a:r>
          </a:p>
          <a:p>
            <a:pPr>
              <a:buClr>
                <a:srgbClr val="FFC000"/>
              </a:buClr>
              <a:defRPr/>
            </a:pPr>
            <a:r>
              <a:rPr lang="en-GB" sz="2400" dirty="0">
                <a:effectLst>
                  <a:outerShdw blurRad="38100" dist="38100" dir="2700000" algn="tl">
                    <a:srgbClr val="000000">
                      <a:alpha val="43137"/>
                    </a:srgbClr>
                  </a:outerShdw>
                </a:effectLst>
                <a:latin typeface="Tahoma" charset="0"/>
              </a:rPr>
              <a:t>	- improved VO2 max</a:t>
            </a:r>
          </a:p>
          <a:p>
            <a:pPr>
              <a:buClr>
                <a:srgbClr val="FFC000"/>
              </a:buClr>
              <a:defRPr/>
            </a:pPr>
            <a:r>
              <a:rPr lang="en-GB" sz="2400" dirty="0">
                <a:effectLst>
                  <a:outerShdw blurRad="38100" dist="38100" dir="2700000" algn="tl">
                    <a:srgbClr val="000000">
                      <a:alpha val="43137"/>
                    </a:srgbClr>
                  </a:outerShdw>
                </a:effectLst>
                <a:latin typeface="Tahoma" charset="0"/>
              </a:rPr>
              <a:t>	- improved gas exchange</a:t>
            </a:r>
          </a:p>
          <a:p>
            <a:pPr>
              <a:buClr>
                <a:srgbClr val="FFC000"/>
              </a:buClr>
              <a:defRPr/>
            </a:pPr>
            <a:endParaRPr lang="en-GB" sz="24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Aid return to function and daily life</a:t>
            </a:r>
          </a:p>
          <a:p>
            <a:pPr>
              <a:buClr>
                <a:srgbClr val="FFC000"/>
              </a:buClr>
              <a:defRPr/>
            </a:pPr>
            <a:endParaRPr lang="en-GB" sz="24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Positive psychological benefits</a:t>
            </a:r>
          </a:p>
          <a:p>
            <a:pPr marL="342900" indent="-3429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95288" y="1484313"/>
            <a:ext cx="8229600" cy="4114800"/>
          </a:xfrm>
        </p:spPr>
        <p:txBody>
          <a:bodyPr>
            <a:normAutofit lnSpcReduction="10000"/>
          </a:bodyPr>
          <a:lstStyle/>
          <a:p>
            <a:pPr marL="365760" indent="-256032" eaLnBrk="1" fontAlgn="auto" hangingPunct="1">
              <a:spcAft>
                <a:spcPts val="0"/>
              </a:spcAft>
              <a:buFontTx/>
              <a:buNone/>
              <a:defRPr/>
            </a:pPr>
            <a:r>
              <a:rPr lang="en-GB" altLang="en-US" sz="2400" dirty="0" smtClean="0"/>
              <a:t>GICU - Daily MDT 10am ward round.</a:t>
            </a:r>
          </a:p>
          <a:p>
            <a:pPr marL="365760" indent="-256032" eaLnBrk="1" fontAlgn="auto" hangingPunct="1">
              <a:spcAft>
                <a:spcPts val="0"/>
              </a:spcAft>
              <a:buFontTx/>
              <a:buNone/>
              <a:defRPr/>
            </a:pPr>
            <a:r>
              <a:rPr lang="en-GB" altLang="en-US" sz="2400" dirty="0" smtClean="0"/>
              <a:t>CTITU – Twice a week round.</a:t>
            </a:r>
          </a:p>
          <a:p>
            <a:pPr marL="365760" indent="-256032" eaLnBrk="1" fontAlgn="auto" hangingPunct="1">
              <a:spcAft>
                <a:spcPts val="0"/>
              </a:spcAft>
              <a:buFontTx/>
              <a:buNone/>
              <a:defRPr/>
            </a:pPr>
            <a:endParaRPr lang="en-GB" altLang="en-US" sz="2900" dirty="0" smtClean="0"/>
          </a:p>
          <a:p>
            <a:pPr marL="621792" lvl="1" eaLnBrk="1" fontAlgn="auto" hangingPunct="1">
              <a:spcBef>
                <a:spcPts val="324"/>
              </a:spcBef>
              <a:spcAft>
                <a:spcPts val="0"/>
              </a:spcAft>
              <a:buFont typeface="Verdana"/>
              <a:buChar char="◦"/>
              <a:defRPr/>
            </a:pPr>
            <a:r>
              <a:rPr lang="en-GB" altLang="en-US" sz="2400" dirty="0" smtClean="0"/>
              <a:t>PT, SALT, Nurse and Doctor</a:t>
            </a:r>
          </a:p>
          <a:p>
            <a:pPr marL="859536" lvl="2" eaLnBrk="1" fontAlgn="auto" hangingPunct="1">
              <a:spcAft>
                <a:spcPts val="0"/>
              </a:spcAft>
              <a:buFont typeface="Wingdings 2"/>
              <a:buChar char=""/>
              <a:defRPr/>
            </a:pPr>
            <a:r>
              <a:rPr lang="en-GB" altLang="en-US" dirty="0" smtClean="0"/>
              <a:t>Ventilator weaning</a:t>
            </a:r>
          </a:p>
          <a:p>
            <a:pPr marL="859536" lvl="2" eaLnBrk="1" fontAlgn="auto" hangingPunct="1">
              <a:spcAft>
                <a:spcPts val="0"/>
              </a:spcAft>
              <a:buFont typeface="Wingdings 2"/>
              <a:buChar char=""/>
              <a:defRPr/>
            </a:pPr>
            <a:r>
              <a:rPr lang="en-GB" altLang="en-US" dirty="0" smtClean="0"/>
              <a:t>Rehabilitation plan</a:t>
            </a:r>
          </a:p>
          <a:p>
            <a:pPr marL="859536" lvl="2" eaLnBrk="1" fontAlgn="auto" hangingPunct="1">
              <a:spcAft>
                <a:spcPts val="0"/>
              </a:spcAft>
              <a:buFont typeface="Wingdings 2"/>
              <a:buChar char=""/>
              <a:defRPr/>
            </a:pPr>
            <a:r>
              <a:rPr lang="en-GB" altLang="en-US" dirty="0" smtClean="0"/>
              <a:t>Seating and positioning plans</a:t>
            </a:r>
          </a:p>
          <a:p>
            <a:pPr marL="859536" lvl="2" eaLnBrk="1" fontAlgn="auto" hangingPunct="1">
              <a:spcAft>
                <a:spcPts val="0"/>
              </a:spcAft>
              <a:buFont typeface="Wingdings 2"/>
              <a:buChar char=""/>
              <a:defRPr/>
            </a:pPr>
            <a:r>
              <a:rPr lang="en-GB" altLang="en-US" dirty="0" smtClean="0"/>
              <a:t>Nutrition  </a:t>
            </a:r>
          </a:p>
          <a:p>
            <a:pPr marL="859536" lvl="2" eaLnBrk="1" fontAlgn="auto" hangingPunct="1">
              <a:spcAft>
                <a:spcPts val="0"/>
              </a:spcAft>
              <a:buFont typeface="Wingdings 2"/>
              <a:buChar char=""/>
              <a:defRPr/>
            </a:pPr>
            <a:r>
              <a:rPr lang="en-GB" altLang="en-US" dirty="0" smtClean="0"/>
              <a:t>Communication</a:t>
            </a:r>
          </a:p>
          <a:p>
            <a:pPr marL="859536" lvl="2" eaLnBrk="1" fontAlgn="auto" hangingPunct="1">
              <a:spcAft>
                <a:spcPts val="0"/>
              </a:spcAft>
              <a:buFont typeface="Wingdings 2"/>
              <a:buChar char=""/>
              <a:defRPr/>
            </a:pPr>
            <a:r>
              <a:rPr lang="en-GB" altLang="en-US" dirty="0" smtClean="0"/>
              <a:t>Psychological problems  </a:t>
            </a:r>
          </a:p>
          <a:p>
            <a:pPr marL="859536" lvl="2" eaLnBrk="1" fontAlgn="auto" hangingPunct="1">
              <a:spcAft>
                <a:spcPts val="0"/>
              </a:spcAft>
              <a:buFont typeface="Wingdings 2"/>
              <a:buChar char=""/>
              <a:defRPr/>
            </a:pPr>
            <a:r>
              <a:rPr lang="en-GB" altLang="en-US" dirty="0" smtClean="0"/>
              <a:t>Others – tissue viability</a:t>
            </a:r>
          </a:p>
        </p:txBody>
      </p:sp>
      <p:sp>
        <p:nvSpPr>
          <p:cNvPr id="65538" name="Rectangle 2"/>
          <p:cNvSpPr>
            <a:spLocks noGrp="1" noChangeArrowheads="1"/>
          </p:cNvSpPr>
          <p:nvPr>
            <p:ph type="title"/>
          </p:nvPr>
        </p:nvSpPr>
        <p:spPr>
          <a:xfrm>
            <a:off x="468313" y="115888"/>
            <a:ext cx="8229600" cy="1384300"/>
          </a:xfrm>
        </p:spPr>
        <p:txBody>
          <a:bodyPr/>
          <a:lstStyle/>
          <a:p>
            <a:pPr algn="ctr" eaLnBrk="1" fontAlgn="auto" hangingPunct="1">
              <a:spcAft>
                <a:spcPts val="0"/>
              </a:spcAft>
              <a:defRPr/>
            </a:pPr>
            <a:r>
              <a:rPr lang="en-GB" altLang="en-US" dirty="0" smtClean="0">
                <a:solidFill>
                  <a:schemeClr val="bg2">
                    <a:lumMod val="50000"/>
                  </a:schemeClr>
                </a:solidFill>
              </a:rPr>
              <a:t>MDT Involvement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913" y="404813"/>
            <a:ext cx="6624637" cy="769937"/>
          </a:xfrm>
          <a:prstGeom prst="rect">
            <a:avLst/>
          </a:prstGeom>
          <a:noFill/>
        </p:spPr>
        <p:txBody>
          <a:bodyPr>
            <a:spAutoFit/>
          </a:bodyPr>
          <a:lstStyle/>
          <a:p>
            <a:pPr algn="ctr">
              <a:defRPr/>
            </a:pPr>
            <a:r>
              <a:rPr lang="en-GB" sz="4400" dirty="0">
                <a:solidFill>
                  <a:schemeClr val="bg2">
                    <a:lumMod val="50000"/>
                  </a:schemeClr>
                </a:solidFill>
                <a:effectLst>
                  <a:outerShdw blurRad="38100" dist="38100" dir="2700000" algn="tl">
                    <a:srgbClr val="000000">
                      <a:alpha val="43137"/>
                    </a:srgbClr>
                  </a:outerShdw>
                </a:effectLst>
                <a:latin typeface="Tahoma" charset="0"/>
              </a:rPr>
              <a:t>Rehabilitation</a:t>
            </a:r>
          </a:p>
        </p:txBody>
      </p:sp>
      <p:sp>
        <p:nvSpPr>
          <p:cNvPr id="3" name="TextBox 2"/>
          <p:cNvSpPr txBox="1"/>
          <p:nvPr/>
        </p:nvSpPr>
        <p:spPr>
          <a:xfrm>
            <a:off x="611188" y="1795463"/>
            <a:ext cx="8064500" cy="3970337"/>
          </a:xfrm>
          <a:prstGeom prst="rect">
            <a:avLst/>
          </a:prstGeom>
          <a:noFill/>
        </p:spPr>
        <p:txBody>
          <a:bodyPr>
            <a:spAutoFit/>
          </a:bodyPr>
          <a:lstStyle/>
          <a:p>
            <a:pPr marL="514350" indent="-514350">
              <a:buClr>
                <a:srgbClr val="FFC000"/>
              </a:buClr>
              <a:buFont typeface="+mj-lt"/>
              <a:buAutoNum type="arabicPeriod"/>
              <a:defRPr/>
            </a:pPr>
            <a:r>
              <a:rPr lang="en-GB" sz="2800" dirty="0">
                <a:effectLst>
                  <a:outerShdw blurRad="38100" dist="38100" dir="2700000" algn="tl">
                    <a:srgbClr val="000000">
                      <a:alpha val="43137"/>
                    </a:srgbClr>
                  </a:outerShdw>
                </a:effectLst>
                <a:latin typeface="Tahoma" charset="0"/>
              </a:rPr>
              <a:t>Early assessment to determine risk of developing morbidities. In depth assessment for at risk patients. </a:t>
            </a:r>
          </a:p>
          <a:p>
            <a:pPr marL="514350" indent="-514350">
              <a:buClr>
                <a:srgbClr val="FFC000"/>
              </a:buClr>
              <a:buFont typeface="+mj-lt"/>
              <a:buAutoNum type="arabicPeriod"/>
              <a:defRPr/>
            </a:pPr>
            <a:endParaRPr lang="en-GB" sz="2800" dirty="0">
              <a:effectLst>
                <a:outerShdw blurRad="38100" dist="38100" dir="2700000" algn="tl">
                  <a:srgbClr val="000000">
                    <a:alpha val="43137"/>
                  </a:srgbClr>
                </a:outerShdw>
              </a:effectLst>
              <a:latin typeface="Tahoma" charset="0"/>
            </a:endParaRPr>
          </a:p>
          <a:p>
            <a:pPr marL="514350" indent="-514350">
              <a:buClr>
                <a:srgbClr val="FFC000"/>
              </a:buClr>
              <a:buFont typeface="+mj-lt"/>
              <a:buAutoNum type="arabicPeriod"/>
              <a:defRPr/>
            </a:pPr>
            <a:r>
              <a:rPr lang="en-GB" sz="2800" dirty="0">
                <a:effectLst>
                  <a:outerShdw blurRad="38100" dist="38100" dir="2700000" algn="tl">
                    <a:srgbClr val="000000">
                      <a:alpha val="43137"/>
                    </a:srgbClr>
                  </a:outerShdw>
                </a:effectLst>
                <a:latin typeface="Tahoma" charset="0"/>
              </a:rPr>
              <a:t>Agree short term and medium term rehab goals – family to be involved</a:t>
            </a:r>
          </a:p>
          <a:p>
            <a:pPr marL="514350" indent="-514350">
              <a:buClr>
                <a:srgbClr val="FFC000"/>
              </a:buClr>
              <a:buFont typeface="+mj-lt"/>
              <a:buAutoNum type="arabicPeriod"/>
              <a:defRPr/>
            </a:pPr>
            <a:endParaRPr lang="en-GB" sz="2800" dirty="0">
              <a:effectLst>
                <a:outerShdw blurRad="38100" dist="38100" dir="2700000" algn="tl">
                  <a:srgbClr val="000000">
                    <a:alpha val="43137"/>
                  </a:srgbClr>
                </a:outerShdw>
              </a:effectLst>
              <a:latin typeface="Tahoma" charset="0"/>
            </a:endParaRPr>
          </a:p>
          <a:p>
            <a:pPr marL="514350" indent="-514350">
              <a:buClr>
                <a:srgbClr val="FFC000"/>
              </a:buClr>
              <a:buFont typeface="+mj-lt"/>
              <a:buAutoNum type="arabicPeriod"/>
              <a:defRPr/>
            </a:pPr>
            <a:r>
              <a:rPr lang="en-GB" sz="2800" dirty="0">
                <a:effectLst>
                  <a:outerShdw blurRad="38100" dist="38100" dir="2700000" algn="tl">
                    <a:srgbClr val="000000">
                      <a:alpha val="43137"/>
                    </a:srgbClr>
                  </a:outerShdw>
                </a:effectLst>
                <a:latin typeface="Tahoma" charset="0"/>
              </a:rPr>
              <a:t>Rehab – Prevention, Nutrition, Rehab Programme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6850" y="92075"/>
            <a:ext cx="6057900" cy="769938"/>
          </a:xfrm>
          <a:prstGeom prst="rect">
            <a:avLst/>
          </a:prstGeom>
          <a:noFill/>
        </p:spPr>
        <p:txBody>
          <a:bodyPr>
            <a:spAutoFit/>
          </a:bodyPr>
          <a:lstStyle/>
          <a:p>
            <a:pPr algn="ctr">
              <a:defRPr/>
            </a:pPr>
            <a:r>
              <a:rPr lang="en-GB" sz="4400" dirty="0">
                <a:solidFill>
                  <a:schemeClr val="bg2">
                    <a:lumMod val="50000"/>
                  </a:schemeClr>
                </a:solidFill>
                <a:effectLst>
                  <a:outerShdw blurRad="38100" dist="38100" dir="2700000" algn="tl">
                    <a:srgbClr val="000000">
                      <a:alpha val="43137"/>
                    </a:srgbClr>
                  </a:outerShdw>
                </a:effectLst>
                <a:latin typeface="Tahoma" charset="0"/>
              </a:rPr>
              <a:t>Very Early Rehab</a:t>
            </a:r>
          </a:p>
        </p:txBody>
      </p:sp>
      <p:sp>
        <p:nvSpPr>
          <p:cNvPr id="3" name="TextBox 2"/>
          <p:cNvSpPr txBox="1"/>
          <p:nvPr/>
        </p:nvSpPr>
        <p:spPr>
          <a:xfrm>
            <a:off x="715963" y="847725"/>
            <a:ext cx="7559675" cy="6002338"/>
          </a:xfrm>
          <a:prstGeom prst="rect">
            <a:avLst/>
          </a:prstGeom>
          <a:noFill/>
        </p:spPr>
        <p:txBody>
          <a:bodyPr>
            <a:spAutoFit/>
          </a:bodyPr>
          <a:lstStyle/>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Prevention</a:t>
            </a:r>
          </a:p>
          <a:p>
            <a:pPr lvl="1">
              <a:buClr>
                <a:srgbClr val="FFC000"/>
              </a:buClr>
              <a:defRPr/>
            </a:pPr>
            <a:r>
              <a:rPr lang="en-GB" sz="2400" dirty="0">
                <a:effectLst>
                  <a:outerShdw blurRad="38100" dist="38100" dir="2700000" algn="tl">
                    <a:srgbClr val="000000">
                      <a:alpha val="43137"/>
                    </a:srgbClr>
                  </a:outerShdw>
                </a:effectLst>
                <a:latin typeface="Tahoma" charset="0"/>
              </a:rPr>
              <a:t>	- </a:t>
            </a:r>
            <a:r>
              <a:rPr lang="en-GB" sz="2200" dirty="0">
                <a:effectLst>
                  <a:outerShdw blurRad="38100" dist="38100" dir="2700000" algn="tl">
                    <a:srgbClr val="000000">
                      <a:alpha val="43137"/>
                    </a:srgbClr>
                  </a:outerShdw>
                </a:effectLst>
                <a:latin typeface="Tahoma" charset="0"/>
              </a:rPr>
              <a:t>Muscle length</a:t>
            </a:r>
          </a:p>
          <a:p>
            <a:pPr lvl="1">
              <a:buClr>
                <a:srgbClr val="FFC000"/>
              </a:buClr>
              <a:defRPr/>
            </a:pPr>
            <a:r>
              <a:rPr lang="en-GB" sz="2200" dirty="0">
                <a:effectLst>
                  <a:outerShdw blurRad="38100" dist="38100" dir="2700000" algn="tl">
                    <a:srgbClr val="000000">
                      <a:alpha val="43137"/>
                    </a:srgbClr>
                  </a:outerShdw>
                </a:effectLst>
                <a:latin typeface="Tahoma" charset="0"/>
              </a:rPr>
              <a:t>	- Skin integrity</a:t>
            </a:r>
          </a:p>
          <a:p>
            <a:pPr lvl="1">
              <a:buClr>
                <a:srgbClr val="FFC000"/>
              </a:buClr>
              <a:defRPr/>
            </a:pPr>
            <a:r>
              <a:rPr lang="en-GB" sz="2200" dirty="0">
                <a:effectLst>
                  <a:outerShdw blurRad="38100" dist="38100" dir="2700000" algn="tl">
                    <a:srgbClr val="000000">
                      <a:alpha val="43137"/>
                    </a:srgbClr>
                  </a:outerShdw>
                </a:effectLst>
                <a:latin typeface="Tahoma" charset="0"/>
              </a:rPr>
              <a:t>	- Positioning</a:t>
            </a:r>
          </a:p>
          <a:p>
            <a:pPr>
              <a:buClr>
                <a:srgbClr val="FFC000"/>
              </a:buClr>
              <a:defRPr/>
            </a:pPr>
            <a:endParaRPr lang="en-GB" sz="24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Early sedation holds</a:t>
            </a:r>
          </a:p>
          <a:p>
            <a:pPr marL="342900" indent="-3429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Reverse Trendelenburg Positioning</a:t>
            </a:r>
          </a:p>
          <a:p>
            <a:pPr>
              <a:buClr>
                <a:srgbClr val="FFC000"/>
              </a:buClr>
              <a:defRPr/>
            </a:pPr>
            <a:r>
              <a:rPr lang="en-GB" sz="2200" dirty="0">
                <a:effectLst>
                  <a:outerShdw blurRad="38100" dist="38100" dir="2700000" algn="tl">
                    <a:srgbClr val="000000">
                      <a:alpha val="43137"/>
                    </a:srgbClr>
                  </a:outerShdw>
                </a:effectLst>
                <a:latin typeface="Tahoma" charset="0"/>
              </a:rPr>
              <a:t>	- Orthostatic tolerance</a:t>
            </a:r>
          </a:p>
          <a:p>
            <a:pPr>
              <a:buClr>
                <a:srgbClr val="FFC000"/>
              </a:buClr>
              <a:defRPr/>
            </a:pPr>
            <a:r>
              <a:rPr lang="en-GB" sz="2200" dirty="0">
                <a:effectLst>
                  <a:outerShdw blurRad="38100" dist="38100" dir="2700000" algn="tl">
                    <a:srgbClr val="000000">
                      <a:alpha val="43137"/>
                    </a:srgbClr>
                  </a:outerShdw>
                </a:effectLst>
                <a:latin typeface="Tahoma" charset="0"/>
              </a:rPr>
              <a:t>	- Antigravity muscle use</a:t>
            </a:r>
          </a:p>
          <a:p>
            <a:pPr>
              <a:buClr>
                <a:srgbClr val="FFC000"/>
              </a:buClr>
              <a:defRPr/>
            </a:pPr>
            <a:r>
              <a:rPr lang="en-GB" sz="2200" dirty="0">
                <a:effectLst>
                  <a:outerShdw blurRad="38100" dist="38100" dir="2700000" algn="tl">
                    <a:srgbClr val="000000">
                      <a:alpha val="43137"/>
                    </a:srgbClr>
                  </a:outerShdw>
                </a:effectLst>
                <a:latin typeface="Tahoma" charset="0"/>
              </a:rPr>
              <a:t>	- Intubated</a:t>
            </a:r>
          </a:p>
          <a:p>
            <a:pPr marL="342900" indent="-342900">
              <a:buClr>
                <a:srgbClr val="FFC000"/>
              </a:buClr>
              <a:buFont typeface="Arial" panose="020B0604020202020204" pitchFamily="34" charset="0"/>
              <a:buChar char="•"/>
              <a:defRPr/>
            </a:pPr>
            <a:endParaRPr lang="en-GB" sz="24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Sit on edge of bed</a:t>
            </a:r>
          </a:p>
          <a:p>
            <a:pPr>
              <a:buClr>
                <a:srgbClr val="FFC000"/>
              </a:buClr>
              <a:defRPr/>
            </a:pPr>
            <a:r>
              <a:rPr lang="en-GB" sz="2400" dirty="0">
                <a:effectLst>
                  <a:outerShdw blurRad="38100" dist="38100" dir="2700000" algn="tl">
                    <a:srgbClr val="000000">
                      <a:alpha val="43137"/>
                    </a:srgbClr>
                  </a:outerShdw>
                </a:effectLst>
                <a:latin typeface="Tahoma" charset="0"/>
              </a:rPr>
              <a:t>	</a:t>
            </a:r>
            <a:r>
              <a:rPr lang="en-GB" sz="2200" dirty="0">
                <a:effectLst>
                  <a:outerShdw blurRad="38100" dist="38100" dir="2700000" algn="tl">
                    <a:srgbClr val="000000">
                      <a:alpha val="43137"/>
                    </a:srgbClr>
                  </a:outerShdw>
                </a:effectLst>
                <a:latin typeface="Tahoma" charset="0"/>
              </a:rPr>
              <a:t>- </a:t>
            </a:r>
            <a:r>
              <a:rPr lang="en-GB" sz="2200" dirty="0" err="1">
                <a:effectLst>
                  <a:outerShdw blurRad="38100" dist="38100" dir="2700000" algn="tl">
                    <a:srgbClr val="000000">
                      <a:alpha val="43137"/>
                    </a:srgbClr>
                  </a:outerShdw>
                </a:effectLst>
                <a:latin typeface="Tahoma" charset="0"/>
              </a:rPr>
              <a:t>Ax</a:t>
            </a:r>
            <a:r>
              <a:rPr lang="en-GB" sz="2200" dirty="0">
                <a:effectLst>
                  <a:outerShdw blurRad="38100" dist="38100" dir="2700000" algn="tl">
                    <a:srgbClr val="000000">
                      <a:alpha val="43137"/>
                    </a:srgbClr>
                  </a:outerShdw>
                </a:effectLst>
                <a:latin typeface="Tahoma" charset="0"/>
              </a:rPr>
              <a:t> sitting balance/</a:t>
            </a:r>
            <a:r>
              <a:rPr lang="en-GB" sz="2200" dirty="0" err="1">
                <a:effectLst>
                  <a:outerShdw blurRad="38100" dist="38100" dir="2700000" algn="tl">
                    <a:srgbClr val="000000">
                      <a:alpha val="43137"/>
                    </a:srgbClr>
                  </a:outerShdw>
                </a:effectLst>
                <a:latin typeface="Tahoma" charset="0"/>
              </a:rPr>
              <a:t>Obs</a:t>
            </a:r>
            <a:endParaRPr lang="en-GB" sz="2200" dirty="0">
              <a:effectLst>
                <a:outerShdw blurRad="38100" dist="38100" dir="2700000" algn="tl">
                  <a:srgbClr val="000000">
                    <a:alpha val="43137"/>
                  </a:srgbClr>
                </a:outerShdw>
              </a:effectLst>
              <a:latin typeface="Tahoma" charset="0"/>
            </a:endParaRPr>
          </a:p>
          <a:p>
            <a:pPr>
              <a:buClr>
                <a:srgbClr val="FFC000"/>
              </a:buClr>
              <a:defRPr/>
            </a:pPr>
            <a:r>
              <a:rPr lang="en-GB" sz="2200" dirty="0">
                <a:effectLst>
                  <a:outerShdw blurRad="38100" dist="38100" dir="2700000" algn="tl">
                    <a:srgbClr val="000000">
                      <a:alpha val="43137"/>
                    </a:srgbClr>
                  </a:outerShdw>
                </a:effectLst>
                <a:latin typeface="Tahoma" charset="0"/>
              </a:rPr>
              <a:t>	- Functional movement</a:t>
            </a:r>
          </a:p>
          <a:p>
            <a:pPr>
              <a:buClr>
                <a:srgbClr val="FFC000"/>
              </a:buClr>
              <a:defRPr/>
            </a:pPr>
            <a:r>
              <a:rPr lang="en-GB" sz="2200" dirty="0">
                <a:effectLst>
                  <a:outerShdw blurRad="38100" dist="38100" dir="2700000" algn="tl">
                    <a:srgbClr val="000000">
                      <a:alpha val="43137"/>
                    </a:srgbClr>
                  </a:outerShdw>
                </a:effectLst>
                <a:latin typeface="Tahoma" charset="0"/>
              </a:rPr>
              <a:t>	- Sitting exercises and stretches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45 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908050"/>
            <a:ext cx="6911975"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OEOB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442913"/>
            <a:ext cx="5256213" cy="596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350" y="404813"/>
            <a:ext cx="6408738" cy="769937"/>
          </a:xfrm>
          <a:prstGeom prst="rect">
            <a:avLst/>
          </a:prstGeom>
          <a:noFill/>
        </p:spPr>
        <p:txBody>
          <a:bodyPr>
            <a:spAutoFit/>
          </a:bodyPr>
          <a:lstStyle/>
          <a:p>
            <a:pPr algn="ctr">
              <a:defRPr/>
            </a:pPr>
            <a:r>
              <a:rPr lang="en-GB" sz="4400" dirty="0">
                <a:solidFill>
                  <a:schemeClr val="bg2">
                    <a:lumMod val="50000"/>
                  </a:schemeClr>
                </a:solidFill>
                <a:effectLst>
                  <a:outerShdw blurRad="38100" dist="38100" dir="2700000" algn="tl">
                    <a:srgbClr val="000000">
                      <a:alpha val="43137"/>
                    </a:srgbClr>
                  </a:outerShdw>
                </a:effectLst>
                <a:latin typeface="Tahoma" charset="0"/>
              </a:rPr>
              <a:t>Sitting Out of Bed</a:t>
            </a:r>
          </a:p>
        </p:txBody>
      </p:sp>
      <p:sp>
        <p:nvSpPr>
          <p:cNvPr id="3" name="TextBox 2"/>
          <p:cNvSpPr txBox="1"/>
          <p:nvPr/>
        </p:nvSpPr>
        <p:spPr>
          <a:xfrm>
            <a:off x="755650" y="1484313"/>
            <a:ext cx="7777163" cy="5202237"/>
          </a:xfrm>
          <a:prstGeom prst="rect">
            <a:avLst/>
          </a:prstGeom>
          <a:noFill/>
        </p:spPr>
        <p:txBody>
          <a:bodyPr>
            <a:spAutoFit/>
          </a:bodyPr>
          <a:lstStyle/>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strength</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Reduced pain and stiffness in joints</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Increased lung volumes</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cough</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Prevent pressure sores</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appetite</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Reduced risk of aspiration on eating</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orthostatic tolerance</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mood</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participation</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Improved sleep</a:t>
            </a:r>
          </a:p>
          <a:p>
            <a:pPr marL="342900" indent="-342900">
              <a:buClr>
                <a:srgbClr val="FFC000"/>
              </a:buClr>
              <a:buFont typeface="Arial" panose="020B0604020202020204" pitchFamily="34" charset="0"/>
              <a:buChar char="•"/>
              <a:defRPr/>
            </a:pPr>
            <a:endParaRPr lang="en-GB" sz="2400" dirty="0">
              <a:latin typeface="Tahoma"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457200" y="1196975"/>
            <a:ext cx="8229600" cy="4929188"/>
          </a:xfrm>
        </p:spPr>
        <p:txBody>
          <a:bodyPr>
            <a:normAutofit lnSpcReduction="10000"/>
          </a:bodyPr>
          <a:lstStyle/>
          <a:p>
            <a:pPr marL="365760" indent="-256032" eaLnBrk="1" fontAlgn="auto" hangingPunct="1">
              <a:spcAft>
                <a:spcPts val="0"/>
              </a:spcAft>
              <a:buFont typeface="Arial" panose="020B0604020202020204" pitchFamily="34" charset="0"/>
              <a:buChar char="•"/>
              <a:defRPr/>
            </a:pPr>
            <a:r>
              <a:rPr lang="en-US" altLang="en-US" sz="2800" dirty="0"/>
              <a:t>Increase functional independence</a:t>
            </a:r>
            <a:r>
              <a:rPr lang="en-US" altLang="en-US" sz="2800" dirty="0" smtClean="0"/>
              <a:t>:</a:t>
            </a:r>
          </a:p>
          <a:p>
            <a:pPr marL="365760" indent="-256032" eaLnBrk="1" fontAlgn="auto" hangingPunct="1">
              <a:spcAft>
                <a:spcPts val="0"/>
              </a:spcAft>
              <a:buFont typeface="Arial" panose="020B0604020202020204" pitchFamily="34" charset="0"/>
              <a:buChar char="•"/>
              <a:defRPr/>
            </a:pPr>
            <a:endParaRPr lang="en-US" altLang="en-US" sz="2800" dirty="0"/>
          </a:p>
          <a:p>
            <a:pPr marL="621792" lvl="1" eaLnBrk="1" fontAlgn="auto" hangingPunct="1">
              <a:spcBef>
                <a:spcPts val="324"/>
              </a:spcBef>
              <a:spcAft>
                <a:spcPts val="0"/>
              </a:spcAft>
              <a:buFontTx/>
              <a:buChar char="-"/>
              <a:defRPr/>
            </a:pPr>
            <a:r>
              <a:rPr lang="en-US" altLang="en-US" sz="2400" dirty="0" smtClean="0"/>
              <a:t>Sitting 		: Rehab chairs, tilt-in-space chair</a:t>
            </a:r>
          </a:p>
          <a:p>
            <a:pPr marL="621792" lvl="1" eaLnBrk="1" fontAlgn="auto" hangingPunct="1">
              <a:spcBef>
                <a:spcPts val="324"/>
              </a:spcBef>
              <a:spcAft>
                <a:spcPts val="0"/>
              </a:spcAft>
              <a:buFontTx/>
              <a:buChar char="-"/>
              <a:defRPr/>
            </a:pPr>
            <a:endParaRPr lang="en-US" altLang="en-US" sz="2400" dirty="0"/>
          </a:p>
          <a:p>
            <a:pPr marL="621792" lvl="1" eaLnBrk="1" fontAlgn="auto" hangingPunct="1">
              <a:spcBef>
                <a:spcPts val="324"/>
              </a:spcBef>
              <a:spcAft>
                <a:spcPts val="0"/>
              </a:spcAft>
              <a:buFontTx/>
              <a:buChar char="-"/>
              <a:defRPr/>
            </a:pPr>
            <a:r>
              <a:rPr lang="en-US" altLang="en-US" sz="2400" dirty="0" smtClean="0"/>
              <a:t>Standing </a:t>
            </a:r>
          </a:p>
          <a:p>
            <a:pPr marL="1828800" lvl="4" indent="0" eaLnBrk="1" fontAlgn="auto" hangingPunct="1">
              <a:spcAft>
                <a:spcPts val="0"/>
              </a:spcAft>
              <a:buFont typeface="Wingdings" pitchFamily="2" charset="2"/>
              <a:buNone/>
              <a:defRPr/>
            </a:pPr>
            <a:r>
              <a:rPr lang="en-US" altLang="en-US" sz="2400" dirty="0" smtClean="0"/>
              <a:t>	: Standing frame, Standing hoist, 	Rotastand, Frame, Handheld 	Assistance</a:t>
            </a:r>
            <a:endParaRPr lang="en-US" altLang="en-US" sz="2400" dirty="0"/>
          </a:p>
          <a:p>
            <a:pPr marL="621792" lvl="1" eaLnBrk="1" fontAlgn="auto" hangingPunct="1">
              <a:spcBef>
                <a:spcPts val="324"/>
              </a:spcBef>
              <a:spcAft>
                <a:spcPts val="0"/>
              </a:spcAft>
              <a:buFontTx/>
              <a:buChar char="-"/>
              <a:defRPr/>
            </a:pPr>
            <a:r>
              <a:rPr lang="en-US" altLang="en-US" sz="2400" dirty="0" smtClean="0"/>
              <a:t>Transfers</a:t>
            </a:r>
          </a:p>
          <a:p>
            <a:pPr marL="621792" lvl="1" eaLnBrk="1" fontAlgn="auto" hangingPunct="1">
              <a:spcBef>
                <a:spcPts val="324"/>
              </a:spcBef>
              <a:spcAft>
                <a:spcPts val="0"/>
              </a:spcAft>
              <a:buFontTx/>
              <a:buChar char="-"/>
              <a:defRPr/>
            </a:pPr>
            <a:endParaRPr lang="en-US" altLang="en-US" sz="2400" dirty="0"/>
          </a:p>
          <a:p>
            <a:pPr marL="621792" lvl="1" eaLnBrk="1" fontAlgn="auto" hangingPunct="1">
              <a:spcBef>
                <a:spcPts val="324"/>
              </a:spcBef>
              <a:spcAft>
                <a:spcPts val="0"/>
              </a:spcAft>
              <a:buFontTx/>
              <a:buChar char="-"/>
              <a:defRPr/>
            </a:pPr>
            <a:r>
              <a:rPr lang="en-US" altLang="en-US" sz="2400" dirty="0" smtClean="0"/>
              <a:t>Mobility 	: Standing hoist, Frame, Crutches, 			Sticks </a:t>
            </a:r>
            <a:endParaRPr lang="en-US" altLang="en-US" sz="2400" dirty="0"/>
          </a:p>
          <a:p>
            <a:pPr marL="365760" indent="-256032" eaLnBrk="1" fontAlgn="auto" hangingPunct="1">
              <a:spcAft>
                <a:spcPts val="0"/>
              </a:spcAft>
              <a:buFont typeface="Arial" panose="020B0604020202020204" pitchFamily="34" charset="0"/>
              <a:buChar char="•"/>
              <a:defRPr/>
            </a:pPr>
            <a:endParaRPr lang="en-US" altLang="en-US" sz="2800" dirty="0" smtClean="0"/>
          </a:p>
          <a:p>
            <a:pPr marL="365760" indent="-256032" eaLnBrk="1" fontAlgn="auto" hangingPunct="1">
              <a:spcAft>
                <a:spcPts val="0"/>
              </a:spcAft>
              <a:buFont typeface="Arial" panose="020B0604020202020204" pitchFamily="34" charset="0"/>
              <a:buChar char="•"/>
              <a:defRPr/>
            </a:pPr>
            <a:endParaRPr lang="en-US" altLang="en-US" sz="2800" dirty="0"/>
          </a:p>
          <a:p>
            <a:pPr marL="457200" lvl="1" indent="0" eaLnBrk="1" fontAlgn="auto" hangingPunct="1">
              <a:spcBef>
                <a:spcPts val="324"/>
              </a:spcBef>
              <a:spcAft>
                <a:spcPts val="0"/>
              </a:spcAft>
              <a:buFont typeface="Tahoma" charset="0"/>
              <a:buNone/>
              <a:defRPr/>
            </a:pPr>
            <a:endParaRPr lang="en-US" altLang="en-US" sz="2400" dirty="0" smtClean="0"/>
          </a:p>
        </p:txBody>
      </p:sp>
      <p:sp>
        <p:nvSpPr>
          <p:cNvPr id="18434" name="Rectangle 2"/>
          <p:cNvSpPr>
            <a:spLocks noGrp="1" noChangeArrowheads="1"/>
          </p:cNvSpPr>
          <p:nvPr>
            <p:ph type="title"/>
          </p:nvPr>
        </p:nvSpPr>
        <p:spPr/>
        <p:txBody>
          <a:bodyPr>
            <a:normAutofit fontScale="90000"/>
          </a:bodyPr>
          <a:lstStyle/>
          <a:p>
            <a:pPr algn="ctr" eaLnBrk="1" fontAlgn="auto" hangingPunct="1">
              <a:spcAft>
                <a:spcPts val="0"/>
              </a:spcAft>
              <a:defRPr/>
            </a:pPr>
            <a:r>
              <a:rPr lang="en-GB" altLang="en-US" dirty="0" smtClean="0">
                <a:solidFill>
                  <a:schemeClr val="bg2">
                    <a:lumMod val="50000"/>
                  </a:schemeClr>
                </a:solidFill>
              </a:rPr>
              <a:t>REHABILITATION</a:t>
            </a:r>
            <a:r>
              <a:rPr lang="en-US" altLang="en-US" dirty="0" smtClean="0"/>
              <a:t/>
            </a:r>
            <a:br>
              <a:rPr lang="en-US" altLang="en-US" dirty="0" smtClean="0"/>
            </a:br>
            <a:endParaRPr lang="en-US"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sat in chair"/>
          <p:cNvPicPr>
            <a:picLocks noChangeAspect="1" noChangeArrowheads="1"/>
          </p:cNvPicPr>
          <p:nvPr/>
        </p:nvPicPr>
        <p:blipFill>
          <a:blip r:embed="rId2">
            <a:lum bright="14000"/>
            <a:extLst>
              <a:ext uri="{28A0092B-C50C-407E-A947-70E740481C1C}">
                <a14:useLocalDpi xmlns:a14="http://schemas.microsoft.com/office/drawing/2010/main" val="0"/>
              </a:ext>
            </a:extLst>
          </a:blip>
          <a:srcRect/>
          <a:stretch>
            <a:fillRect/>
          </a:stretch>
        </p:blipFill>
        <p:spPr bwMode="auto">
          <a:xfrm>
            <a:off x="539750" y="765175"/>
            <a:ext cx="8047038" cy="540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Arj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8250" y="450850"/>
            <a:ext cx="5032375" cy="61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7" descr="181-0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9750" y="887413"/>
            <a:ext cx="2955925" cy="5257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SC000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04813"/>
            <a:ext cx="8012112" cy="60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93713" y="1989138"/>
            <a:ext cx="8229600" cy="4114800"/>
          </a:xfrm>
        </p:spPr>
        <p:txBody>
          <a:bodyPr/>
          <a:lstStyle/>
          <a:p>
            <a:pPr eaLnBrk="1" hangingPunct="1">
              <a:buFont typeface="Arial" charset="0"/>
              <a:buChar char="•"/>
            </a:pPr>
            <a:r>
              <a:rPr lang="en-GB" altLang="en-US" sz="2800" smtClean="0"/>
              <a:t>Exercise programme – weights, theraband</a:t>
            </a:r>
          </a:p>
          <a:p>
            <a:pPr eaLnBrk="1" hangingPunct="1">
              <a:buFont typeface="Arial" charset="0"/>
              <a:buChar char="•"/>
            </a:pPr>
            <a:endParaRPr lang="en-GB" altLang="en-US" sz="2800" smtClean="0"/>
          </a:p>
          <a:p>
            <a:pPr eaLnBrk="1" hangingPunct="1">
              <a:buFont typeface="Arial" charset="0"/>
              <a:buChar char="•"/>
            </a:pPr>
            <a:r>
              <a:rPr lang="en-GB" altLang="en-US" sz="2800" smtClean="0"/>
              <a:t>Tilt table</a:t>
            </a:r>
          </a:p>
          <a:p>
            <a:pPr eaLnBrk="1" hangingPunct="1">
              <a:buFont typeface="Arial" charset="0"/>
              <a:buChar char="•"/>
            </a:pPr>
            <a:endParaRPr lang="en-GB" altLang="en-US" sz="2800" smtClean="0"/>
          </a:p>
          <a:p>
            <a:pPr eaLnBrk="1" hangingPunct="1">
              <a:buFont typeface="Arial" charset="0"/>
              <a:buChar char="•"/>
            </a:pPr>
            <a:r>
              <a:rPr lang="en-GB" altLang="en-US" sz="2800" smtClean="0"/>
              <a:t>Motomed</a:t>
            </a:r>
          </a:p>
        </p:txBody>
      </p:sp>
      <p:sp>
        <p:nvSpPr>
          <p:cNvPr id="4" name="TextBox 3"/>
          <p:cNvSpPr txBox="1"/>
          <p:nvPr/>
        </p:nvSpPr>
        <p:spPr>
          <a:xfrm>
            <a:off x="1331913" y="404813"/>
            <a:ext cx="6553200" cy="769937"/>
          </a:xfrm>
          <a:prstGeom prst="rect">
            <a:avLst/>
          </a:prstGeom>
          <a:noFill/>
        </p:spPr>
        <p:txBody>
          <a:bodyPr>
            <a:spAutoFit/>
          </a:bodyPr>
          <a:lstStyle/>
          <a:p>
            <a:pPr algn="ctr">
              <a:defRPr/>
            </a:pPr>
            <a:r>
              <a:rPr lang="en-GB" altLang="en-US" sz="4400" dirty="0">
                <a:solidFill>
                  <a:schemeClr val="bg2">
                    <a:lumMod val="50000"/>
                  </a:schemeClr>
                </a:solidFill>
                <a:effectLst>
                  <a:outerShdw blurRad="38100" dist="38100" dir="2700000" algn="tl">
                    <a:srgbClr val="000000">
                      <a:alpha val="43137"/>
                    </a:srgbClr>
                  </a:outerShdw>
                </a:effectLst>
                <a:latin typeface="Tahoma" charset="0"/>
              </a:rPr>
              <a:t>REHABILITATION</a:t>
            </a:r>
            <a:endParaRPr lang="en-GB" sz="44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TILT copy 1 IN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 y="836613"/>
            <a:ext cx="4751388"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4" descr="Image result for tilt table ITU"/>
          <p:cNvPicPr>
            <a:picLocks noChangeAspect="1" noChangeArrowheads="1"/>
          </p:cNvPicPr>
          <p:nvPr/>
        </p:nvPicPr>
        <p:blipFill>
          <a:blip r:embed="rId3">
            <a:extLst>
              <a:ext uri="{28A0092B-C50C-407E-A947-70E740481C1C}">
                <a14:useLocalDpi xmlns:a14="http://schemas.microsoft.com/office/drawing/2010/main" val="0"/>
              </a:ext>
            </a:extLst>
          </a:blip>
          <a:srcRect l="-516" r="50516"/>
          <a:stretch>
            <a:fillRect/>
          </a:stretch>
        </p:blipFill>
        <p:spPr bwMode="auto">
          <a:xfrm>
            <a:off x="5292725" y="1565275"/>
            <a:ext cx="3589338"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Letto met b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1125538"/>
            <a:ext cx="361950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4" descr="Brandwondencentrum-krijgt-bedfie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913" y="3059113"/>
            <a:ext cx="475297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2" descr="Image result for motomed bed"/>
          <p:cNvPicPr>
            <a:picLocks noChangeAspect="1" noChangeArrowheads="1"/>
          </p:cNvPicPr>
          <p:nvPr/>
        </p:nvPicPr>
        <p:blipFill>
          <a:blip r:embed="rId4">
            <a:extLst>
              <a:ext uri="{28A0092B-C50C-407E-A947-70E740481C1C}">
                <a14:useLocalDpi xmlns:a14="http://schemas.microsoft.com/office/drawing/2010/main" val="0"/>
              </a:ext>
            </a:extLst>
          </a:blip>
          <a:srcRect r="16771"/>
          <a:stretch>
            <a:fillRect/>
          </a:stretch>
        </p:blipFill>
        <p:spPr bwMode="auto">
          <a:xfrm>
            <a:off x="315913" y="260350"/>
            <a:ext cx="475297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3600" y="188913"/>
            <a:ext cx="7488238" cy="769937"/>
          </a:xfrm>
          <a:prstGeom prst="rect">
            <a:avLst/>
          </a:prstGeom>
          <a:noFill/>
        </p:spPr>
        <p:txBody>
          <a:bodyPr>
            <a:spAutoFit/>
          </a:bodyPr>
          <a:lstStyle/>
          <a:p>
            <a:pPr algn="ctr">
              <a:defRPr/>
            </a:pPr>
            <a:r>
              <a:rPr lang="en-GB" sz="4400" dirty="0">
                <a:solidFill>
                  <a:schemeClr val="bg2">
                    <a:lumMod val="50000"/>
                  </a:schemeClr>
                </a:solidFill>
                <a:effectLst>
                  <a:outerShdw blurRad="38100" dist="38100" dir="2700000" algn="tl">
                    <a:srgbClr val="000000">
                      <a:alpha val="43137"/>
                    </a:srgbClr>
                  </a:outerShdw>
                </a:effectLst>
                <a:latin typeface="Tahoma" charset="0"/>
              </a:rPr>
              <a:t>Limitations to Rehab</a:t>
            </a:r>
          </a:p>
        </p:txBody>
      </p:sp>
      <p:sp>
        <p:nvSpPr>
          <p:cNvPr id="5" name="TextBox 4"/>
          <p:cNvSpPr txBox="1"/>
          <p:nvPr/>
        </p:nvSpPr>
        <p:spPr>
          <a:xfrm>
            <a:off x="539750" y="1174750"/>
            <a:ext cx="8135938" cy="7970838"/>
          </a:xfrm>
          <a:prstGeom prst="rect">
            <a:avLst/>
          </a:prstGeom>
          <a:noFill/>
        </p:spPr>
        <p:txBody>
          <a:bodyPr>
            <a:spAutoFit/>
          </a:bodyPr>
          <a:lstStyle/>
          <a:p>
            <a:pPr>
              <a:buClr>
                <a:srgbClr val="FFC000"/>
              </a:buClr>
              <a:defRPr/>
            </a:pPr>
            <a:r>
              <a:rPr lang="en-GB" sz="2800" dirty="0">
                <a:effectLst>
                  <a:outerShdw blurRad="38100" dist="38100" dir="2700000" algn="tl">
                    <a:srgbClr val="000000">
                      <a:alpha val="43137"/>
                    </a:srgbClr>
                  </a:outerShdw>
                </a:effectLst>
                <a:latin typeface="Tahoma" charset="0"/>
              </a:rPr>
              <a:t>Absolute Contraindications:</a:t>
            </a:r>
          </a:p>
          <a:p>
            <a:pPr>
              <a:buClr>
                <a:srgbClr val="FFC000"/>
              </a:buClr>
              <a:defRPr/>
            </a:pPr>
            <a:endParaRPr lang="en-GB" sz="28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Acute MI with ongoing dynamic changes on ECG</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Unstable angina</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Acute PE</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Severe arrhythmias</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Uncontrolled HTN, systolic &gt; 250</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DVT not on treatment</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IABP</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HR &lt; 30-35bpm &gt;150-180bpm</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ICP monitoring</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Acute deterioration in GCS</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Unstable spine</a:t>
            </a:r>
          </a:p>
          <a:p>
            <a:pPr marL="342900" indent="-342900">
              <a:buClr>
                <a:srgbClr val="FFC000"/>
              </a:buClr>
              <a:buFont typeface="Arial" panose="020B0604020202020204" pitchFamily="34" charset="0"/>
              <a:buChar char="•"/>
              <a:defRPr/>
            </a:pPr>
            <a:r>
              <a:rPr lang="en-GB" sz="2400" dirty="0">
                <a:effectLst>
                  <a:outerShdw blurRad="38100" dist="38100" dir="2700000" algn="tl">
                    <a:srgbClr val="000000">
                      <a:alpha val="43137"/>
                    </a:srgbClr>
                  </a:outerShdw>
                </a:effectLst>
                <a:latin typeface="Tahoma" charset="0"/>
              </a:rPr>
              <a:t>24 hours post evacuation of SDH</a:t>
            </a: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650" y="530225"/>
            <a:ext cx="7920038" cy="8216900"/>
          </a:xfrm>
          <a:prstGeom prst="rect">
            <a:avLst/>
          </a:prstGeom>
          <a:noFill/>
        </p:spPr>
        <p:txBody>
          <a:bodyPr>
            <a:spAutoFit/>
          </a:bodyPr>
          <a:lstStyle/>
          <a:p>
            <a:pPr>
              <a:buClr>
                <a:srgbClr val="FFC000"/>
              </a:buClr>
              <a:defRPr/>
            </a:pPr>
            <a:r>
              <a:rPr lang="en-GB" sz="2800" dirty="0">
                <a:effectLst>
                  <a:outerShdw blurRad="38100" dist="38100" dir="2700000" algn="tl">
                    <a:srgbClr val="000000">
                      <a:alpha val="43137"/>
                    </a:srgbClr>
                  </a:outerShdw>
                </a:effectLst>
                <a:latin typeface="Tahoma" charset="0"/>
              </a:rPr>
              <a:t>Precautions/Considerations:</a:t>
            </a:r>
          </a:p>
          <a:p>
            <a:pPr>
              <a:buClr>
                <a:srgbClr val="FFC000"/>
              </a:buClr>
              <a:defRPr/>
            </a:pPr>
            <a:endParaRPr lang="en-GB" sz="24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Pulmonary HTN</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Brady/</a:t>
            </a:r>
            <a:r>
              <a:rPr lang="en-GB" sz="2800" dirty="0" err="1">
                <a:effectLst>
                  <a:outerShdw blurRad="38100" dist="38100" dir="2700000" algn="tl">
                    <a:srgbClr val="000000">
                      <a:alpha val="43137"/>
                    </a:srgbClr>
                  </a:outerShdw>
                </a:effectLst>
                <a:latin typeface="Tahoma" charset="0"/>
              </a:rPr>
              <a:t>Tachyarrhythmias</a:t>
            </a:r>
            <a:endParaRPr lang="en-GB" sz="28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Systolic </a:t>
            </a:r>
            <a:r>
              <a:rPr lang="en-GB" sz="2800" dirty="0" err="1">
                <a:effectLst>
                  <a:outerShdw blurRad="38100" dist="38100" dir="2700000" algn="tl">
                    <a:srgbClr val="000000">
                      <a:alpha val="43137"/>
                    </a:srgbClr>
                  </a:outerShdw>
                </a:effectLst>
                <a:latin typeface="Tahoma" charset="0"/>
              </a:rPr>
              <a:t>Bp</a:t>
            </a:r>
            <a:r>
              <a:rPr lang="en-GB" sz="2800" dirty="0">
                <a:effectLst>
                  <a:outerShdw blurRad="38100" dist="38100" dir="2700000" algn="tl">
                    <a:srgbClr val="000000">
                      <a:alpha val="43137"/>
                    </a:srgbClr>
                  </a:outerShdw>
                </a:effectLst>
                <a:latin typeface="Tahoma" charset="0"/>
              </a:rPr>
              <a:t> &lt;90mmHg &gt; 200mmHg</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RR &gt; 40</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Inotropic support – </a:t>
            </a:r>
            <a:r>
              <a:rPr lang="en-GB" sz="2800" dirty="0" err="1">
                <a:effectLst>
                  <a:outerShdw blurRad="38100" dist="38100" dir="2700000" algn="tl">
                    <a:srgbClr val="000000">
                      <a:alpha val="43137"/>
                    </a:srgbClr>
                  </a:outerShdw>
                </a:effectLst>
                <a:latin typeface="Tahoma" charset="0"/>
              </a:rPr>
              <a:t>Norad</a:t>
            </a:r>
            <a:r>
              <a:rPr lang="en-GB" sz="2800" dirty="0">
                <a:effectLst>
                  <a:outerShdw blurRad="38100" dist="38100" dir="2700000" algn="tl">
                    <a:srgbClr val="000000">
                      <a:alpha val="43137"/>
                    </a:srgbClr>
                  </a:outerShdw>
                </a:effectLst>
                <a:latin typeface="Tahoma" charset="0"/>
              </a:rPr>
              <a:t> &gt; 0.1, </a:t>
            </a:r>
            <a:r>
              <a:rPr lang="en-GB" sz="2800" dirty="0" err="1">
                <a:effectLst>
                  <a:outerShdw blurRad="38100" dist="38100" dir="2700000" algn="tl">
                    <a:srgbClr val="000000">
                      <a:alpha val="43137"/>
                    </a:srgbClr>
                  </a:outerShdw>
                </a:effectLst>
                <a:latin typeface="Tahoma" charset="0"/>
              </a:rPr>
              <a:t>Milrinone</a:t>
            </a:r>
            <a:endParaRPr lang="en-GB" sz="2800" dirty="0">
              <a:effectLst>
                <a:outerShdw blurRad="38100" dist="38100" dir="2700000" algn="tl">
                  <a:srgbClr val="000000">
                    <a:alpha val="43137"/>
                  </a:srgbClr>
                </a:outerShdw>
              </a:effectLst>
              <a:latin typeface="Tahoma" charset="0"/>
            </a:endParaRP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Temporary pacing wires</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Blood glucose &lt; 3</a:t>
            </a:r>
          </a:p>
          <a:p>
            <a:pPr marL="342900" indent="-342900">
              <a:buClr>
                <a:srgbClr val="FFC000"/>
              </a:buClr>
              <a:buFont typeface="Arial" panose="020B0604020202020204" pitchFamily="34" charset="0"/>
              <a:buChar char="•"/>
              <a:defRPr/>
            </a:pPr>
            <a:r>
              <a:rPr lang="en-GB" sz="2800" dirty="0" err="1">
                <a:effectLst>
                  <a:outerShdw blurRad="38100" dist="38100" dir="2700000" algn="tl">
                    <a:srgbClr val="000000">
                      <a:alpha val="43137"/>
                    </a:srgbClr>
                  </a:outerShdw>
                </a:effectLst>
                <a:latin typeface="Tahoma" charset="0"/>
              </a:rPr>
              <a:t>Hb</a:t>
            </a:r>
            <a:r>
              <a:rPr lang="en-GB" sz="2800" dirty="0">
                <a:effectLst>
                  <a:outerShdw blurRad="38100" dist="38100" dir="2700000" algn="tl">
                    <a:srgbClr val="000000">
                      <a:alpha val="43137"/>
                    </a:srgbClr>
                  </a:outerShdw>
                </a:effectLst>
                <a:latin typeface="Tahoma" charset="0"/>
              </a:rPr>
              <a:t> &lt; 8</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Pain</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Delirium</a:t>
            </a:r>
          </a:p>
          <a:p>
            <a:pPr marL="342900" indent="-3429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Fatigue</a:t>
            </a: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a:p>
            <a:pPr marL="342900" indent="-342900">
              <a:buClr>
                <a:srgbClr val="FFC000"/>
              </a:buClr>
              <a:buFont typeface="Arial" panose="020B0604020202020204" pitchFamily="34" charset="0"/>
              <a:buChar char="•"/>
              <a:defRPr/>
            </a:pPr>
            <a:endParaRPr lang="en-GB" sz="2400" dirty="0">
              <a:latin typeface="Tahoma"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188" y="836613"/>
            <a:ext cx="7921625" cy="5262562"/>
          </a:xfrm>
          <a:prstGeom prst="rect">
            <a:avLst/>
          </a:prstGeom>
          <a:noFill/>
        </p:spPr>
        <p:txBody>
          <a:bodyPr>
            <a:spAutoFit/>
          </a:bodyPr>
          <a:lstStyle/>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Staffing</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Time constraints</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Patients regularly off unit</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Equipment</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Patient participation</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‘Gut feeling’</a:t>
            </a:r>
          </a:p>
          <a:p>
            <a:pPr marL="457200" indent="-457200">
              <a:buClr>
                <a:srgbClr val="FFC000"/>
              </a:buClr>
              <a:buFont typeface="Arial" panose="020B0604020202020204" pitchFamily="34" charset="0"/>
              <a:buChar char="•"/>
              <a:defRPr/>
            </a:pPr>
            <a:endParaRPr lang="en-GB" sz="2800" dirty="0">
              <a:latin typeface="Tahoma"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 Rehab Prescription</a:t>
            </a:r>
            <a:endParaRPr lang="en-GB" dirty="0"/>
          </a:p>
        </p:txBody>
      </p:sp>
      <p:sp>
        <p:nvSpPr>
          <p:cNvPr id="3" name="Content Placeholder 2"/>
          <p:cNvSpPr>
            <a:spLocks noGrp="1"/>
          </p:cNvSpPr>
          <p:nvPr>
            <p:ph idx="1"/>
          </p:nvPr>
        </p:nvSpPr>
        <p:spPr/>
        <p:txBody>
          <a:bodyPr>
            <a:normAutofit/>
          </a:bodyPr>
          <a:lstStyle/>
          <a:p>
            <a:r>
              <a:rPr lang="en-GB" dirty="0" smtClean="0"/>
              <a:t>A patient document commenced on intensive care, that follows them through their hospital pathway.</a:t>
            </a:r>
          </a:p>
          <a:p>
            <a:endParaRPr lang="en-GB" dirty="0" smtClean="0"/>
          </a:p>
          <a:p>
            <a:r>
              <a:rPr lang="en-GB" dirty="0" smtClean="0"/>
              <a:t>Detailed on the document:</a:t>
            </a:r>
          </a:p>
          <a:p>
            <a:pPr lvl="1"/>
            <a:r>
              <a:rPr lang="en-GB" dirty="0" smtClean="0"/>
              <a:t>Reason for admission</a:t>
            </a:r>
          </a:p>
          <a:p>
            <a:pPr lvl="1"/>
            <a:r>
              <a:rPr lang="en-GB" dirty="0" smtClean="0"/>
              <a:t>Relevant patient information and suggested referral pathways</a:t>
            </a:r>
          </a:p>
          <a:p>
            <a:pPr lvl="1"/>
            <a:r>
              <a:rPr lang="en-GB" dirty="0" smtClean="0"/>
              <a:t>Goals</a:t>
            </a:r>
          </a:p>
          <a:p>
            <a:pPr lvl="1"/>
            <a:r>
              <a:rPr lang="en-GB" dirty="0" smtClean="0"/>
              <a:t>Discharge information</a:t>
            </a:r>
          </a:p>
        </p:txBody>
      </p:sp>
    </p:spTree>
    <p:extLst>
      <p:ext uri="{BB962C8B-B14F-4D97-AF65-F5344CB8AC3E}">
        <p14:creationId xmlns:p14="http://schemas.microsoft.com/office/powerpoint/2010/main" val="10934044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Rehab Prescription</a:t>
            </a:r>
            <a:endParaRPr lang="en-GB" dirty="0"/>
          </a:p>
        </p:txBody>
      </p:sp>
      <p:sp>
        <p:nvSpPr>
          <p:cNvPr id="3" name="Content Placeholder 2"/>
          <p:cNvSpPr>
            <a:spLocks noGrp="1"/>
          </p:cNvSpPr>
          <p:nvPr>
            <p:ph idx="1"/>
          </p:nvPr>
        </p:nvSpPr>
        <p:spPr>
          <a:xfrm>
            <a:off x="664150" y="1988841"/>
            <a:ext cx="8084314" cy="4014632"/>
          </a:xfrm>
        </p:spPr>
        <p:txBody>
          <a:bodyPr>
            <a:normAutofit fontScale="85000" lnSpcReduction="10000"/>
          </a:bodyPr>
          <a:lstStyle/>
          <a:p>
            <a:r>
              <a:rPr lang="en-GB" dirty="0" smtClean="0"/>
              <a:t>Started in July 2017 - on going updates and versions</a:t>
            </a:r>
          </a:p>
          <a:p>
            <a:r>
              <a:rPr lang="en-GB" dirty="0" smtClean="0"/>
              <a:t>Covers QS1 + 2 – setting goals and handover to ward</a:t>
            </a:r>
          </a:p>
          <a:p>
            <a:pPr marL="0" indent="0">
              <a:buNone/>
            </a:pPr>
            <a:endParaRPr lang="en-GB" dirty="0" smtClean="0"/>
          </a:p>
          <a:p>
            <a:r>
              <a:rPr lang="en-GB" b="1" dirty="0" smtClean="0"/>
              <a:t>When</a:t>
            </a:r>
            <a:r>
              <a:rPr lang="en-GB" dirty="0" smtClean="0"/>
              <a:t> – should be started day 3 of admission</a:t>
            </a:r>
          </a:p>
          <a:p>
            <a:r>
              <a:rPr lang="en-GB" b="1" dirty="0" smtClean="0"/>
              <a:t>Who</a:t>
            </a:r>
            <a:r>
              <a:rPr lang="en-GB" dirty="0" smtClean="0"/>
              <a:t> – anyone can start it</a:t>
            </a:r>
          </a:p>
          <a:p>
            <a:r>
              <a:rPr lang="en-GB" b="1" dirty="0" smtClean="0"/>
              <a:t>Where</a:t>
            </a:r>
            <a:r>
              <a:rPr lang="en-GB" dirty="0" smtClean="0"/>
              <a:t> – Found on </a:t>
            </a:r>
            <a:r>
              <a:rPr lang="en-GB" dirty="0" err="1" smtClean="0"/>
              <a:t>iClip</a:t>
            </a:r>
            <a:r>
              <a:rPr lang="en-GB" dirty="0"/>
              <a:t> </a:t>
            </a:r>
            <a:r>
              <a:rPr lang="en-GB" dirty="0" smtClean="0"/>
              <a:t>in documentation</a:t>
            </a:r>
            <a:endParaRPr lang="en-GB" dirty="0"/>
          </a:p>
          <a:p>
            <a:r>
              <a:rPr lang="en-GB" b="1" dirty="0" smtClean="0"/>
              <a:t>How</a:t>
            </a:r>
            <a:r>
              <a:rPr lang="en-GB" dirty="0" smtClean="0"/>
              <a:t> – Fill in as much as able, encourage MDT </a:t>
            </a:r>
          </a:p>
          <a:p>
            <a:pPr marL="0" indent="0">
              <a:buNone/>
            </a:pPr>
            <a:r>
              <a:rPr lang="en-GB" dirty="0"/>
              <a:t>	</a:t>
            </a:r>
            <a:r>
              <a:rPr lang="en-GB" dirty="0" smtClean="0"/>
              <a:t>	  members to complete, </a:t>
            </a:r>
            <a:r>
              <a:rPr lang="en-GB" u="sng" dirty="0" smtClean="0"/>
              <a:t>goal setting</a:t>
            </a:r>
          </a:p>
          <a:p>
            <a:endParaRPr lang="en-GB" dirty="0"/>
          </a:p>
          <a:p>
            <a:r>
              <a:rPr lang="en-GB" sz="2000" dirty="0" smtClean="0"/>
              <a:t>What support would you need for it?</a:t>
            </a:r>
          </a:p>
          <a:p>
            <a:pPr marL="0" indent="0">
              <a:buNone/>
            </a:pPr>
            <a:endParaRPr lang="en-GB" dirty="0" smtClean="0"/>
          </a:p>
          <a:p>
            <a:endParaRPr lang="en-GB" dirty="0"/>
          </a:p>
        </p:txBody>
      </p:sp>
    </p:spTree>
    <p:extLst>
      <p:ext uri="{BB962C8B-B14F-4D97-AF65-F5344CB8AC3E}">
        <p14:creationId xmlns:p14="http://schemas.microsoft.com/office/powerpoint/2010/main" val="30300387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to find the Rehab Prescription</a:t>
            </a:r>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4901" r="85820" b="36579"/>
          <a:stretch/>
        </p:blipFill>
        <p:spPr bwMode="auto">
          <a:xfrm>
            <a:off x="899592" y="1772816"/>
            <a:ext cx="170442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1898" t="40016" r="43808" b="34543"/>
          <a:stretch/>
        </p:blipFill>
        <p:spPr bwMode="auto">
          <a:xfrm>
            <a:off x="144535" y="3284983"/>
            <a:ext cx="5352259"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1751802" y="1772816"/>
            <a:ext cx="443934"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419872" y="1628800"/>
            <a:ext cx="3816424" cy="369332"/>
          </a:xfrm>
          <a:prstGeom prst="rect">
            <a:avLst/>
          </a:prstGeom>
          <a:noFill/>
        </p:spPr>
        <p:txBody>
          <a:bodyPr wrap="square" rtlCol="0">
            <a:spAutoFit/>
          </a:bodyPr>
          <a:lstStyle/>
          <a:p>
            <a:r>
              <a:rPr lang="en-GB" dirty="0" smtClean="0"/>
              <a:t>On the Documentation Tab, click ‘Add’</a:t>
            </a:r>
            <a:endParaRPr lang="en-GB" dirty="0"/>
          </a:p>
        </p:txBody>
      </p:sp>
      <p:cxnSp>
        <p:nvCxnSpPr>
          <p:cNvPr id="7" name="Straight Arrow Connector 6"/>
          <p:cNvCxnSpPr/>
          <p:nvPr/>
        </p:nvCxnSpPr>
        <p:spPr>
          <a:xfrm>
            <a:off x="1634831" y="2416982"/>
            <a:ext cx="0" cy="792088"/>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5508104" y="3284983"/>
            <a:ext cx="3168352" cy="2308324"/>
          </a:xfrm>
          <a:prstGeom prst="rect">
            <a:avLst/>
          </a:prstGeom>
          <a:noFill/>
        </p:spPr>
        <p:txBody>
          <a:bodyPr wrap="square" rtlCol="0">
            <a:spAutoFit/>
          </a:bodyPr>
          <a:lstStyle/>
          <a:p>
            <a:r>
              <a:rPr lang="en-GB" dirty="0" smtClean="0"/>
              <a:t>-    Select the ‘Pre-configured’ tab</a:t>
            </a:r>
          </a:p>
          <a:p>
            <a:endParaRPr lang="en-GB" dirty="0"/>
          </a:p>
          <a:p>
            <a:pPr marL="285750" indent="-285750">
              <a:buFontTx/>
              <a:buChar char="-"/>
            </a:pPr>
            <a:r>
              <a:rPr lang="en-GB" dirty="0" smtClean="0"/>
              <a:t>In the search box, type </a:t>
            </a:r>
            <a:r>
              <a:rPr lang="en-GB" b="1" dirty="0" smtClean="0">
                <a:solidFill>
                  <a:srgbClr val="FF0000"/>
                </a:solidFill>
              </a:rPr>
              <a:t>critical</a:t>
            </a:r>
          </a:p>
          <a:p>
            <a:pPr marL="285750" indent="-285750">
              <a:buFontTx/>
              <a:buChar char="-"/>
            </a:pPr>
            <a:endParaRPr lang="en-GB" b="1" dirty="0"/>
          </a:p>
          <a:p>
            <a:pPr marL="285750" indent="-285750">
              <a:buFontTx/>
              <a:buChar char="-"/>
            </a:pPr>
            <a:r>
              <a:rPr lang="en-GB" dirty="0" smtClean="0"/>
              <a:t>Select the title ‘Critical Care Rehabilitation Prescription’</a:t>
            </a:r>
            <a:endParaRPr lang="en-GB" dirty="0"/>
          </a:p>
        </p:txBody>
      </p:sp>
      <p:sp>
        <p:nvSpPr>
          <p:cNvPr id="13" name="Oval 12"/>
          <p:cNvSpPr/>
          <p:nvPr/>
        </p:nvSpPr>
        <p:spPr>
          <a:xfrm>
            <a:off x="1331640" y="3284983"/>
            <a:ext cx="720080" cy="291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a:off x="251520" y="3789040"/>
            <a:ext cx="36004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784636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292" t="14388" r="56062" b="6225"/>
          <a:stretch/>
        </p:blipFill>
        <p:spPr bwMode="auto">
          <a:xfrm>
            <a:off x="323930" y="442404"/>
            <a:ext cx="3758911" cy="5578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189" t="14322" r="55980" b="6334"/>
          <a:stretch/>
        </p:blipFill>
        <p:spPr bwMode="auto">
          <a:xfrm>
            <a:off x="4211960" y="442404"/>
            <a:ext cx="4348177" cy="55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66996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162" t="14500" r="55857" b="6293"/>
          <a:stretch/>
        </p:blipFill>
        <p:spPr bwMode="auto">
          <a:xfrm>
            <a:off x="237715" y="620688"/>
            <a:ext cx="4240231"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022" t="14151" r="55882" b="6020"/>
          <a:stretch/>
        </p:blipFill>
        <p:spPr bwMode="auto">
          <a:xfrm>
            <a:off x="4572000" y="626922"/>
            <a:ext cx="4216154" cy="5394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7120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Goals May you Want to Add</a:t>
            </a:r>
            <a:endParaRPr lang="en-GB" dirty="0"/>
          </a:p>
        </p:txBody>
      </p:sp>
      <p:sp>
        <p:nvSpPr>
          <p:cNvPr id="3" name="Content Placeholder 2"/>
          <p:cNvSpPr>
            <a:spLocks noGrp="1"/>
          </p:cNvSpPr>
          <p:nvPr>
            <p:ph idx="1"/>
          </p:nvPr>
        </p:nvSpPr>
        <p:spPr/>
        <p:txBody>
          <a:bodyPr>
            <a:normAutofit/>
          </a:bodyPr>
          <a:lstStyle/>
          <a:p>
            <a:pPr marL="0" indent="0" algn="ctr">
              <a:buNone/>
            </a:pPr>
            <a:r>
              <a:rPr lang="en-GB" sz="28700" dirty="0" smtClean="0">
                <a:solidFill>
                  <a:srgbClr val="0070C0"/>
                </a:solidFill>
              </a:rPr>
              <a:t>?</a:t>
            </a:r>
            <a:endParaRPr lang="en-GB" sz="28700" dirty="0">
              <a:solidFill>
                <a:srgbClr val="0070C0"/>
              </a:solidFill>
            </a:endParaRPr>
          </a:p>
        </p:txBody>
      </p:sp>
    </p:spTree>
    <p:extLst>
      <p:ext uri="{BB962C8B-B14F-4D97-AF65-F5344CB8AC3E}">
        <p14:creationId xmlns:p14="http://schemas.microsoft.com/office/powerpoint/2010/main" val="33873218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are SMART goals</a:t>
            </a:r>
            <a:endParaRPr lang="en-GB" dirty="0"/>
          </a:p>
        </p:txBody>
      </p:sp>
      <p:sp>
        <p:nvSpPr>
          <p:cNvPr id="3" name="Content Placeholder 2"/>
          <p:cNvSpPr>
            <a:spLocks noGrp="1"/>
          </p:cNvSpPr>
          <p:nvPr>
            <p:ph idx="1"/>
          </p:nvPr>
        </p:nvSpPr>
        <p:spPr/>
        <p:txBody>
          <a:bodyPr>
            <a:normAutofit/>
          </a:bodyPr>
          <a:lstStyle/>
          <a:p>
            <a:pPr marL="0" indent="0" algn="ctr">
              <a:buNone/>
            </a:pPr>
            <a:r>
              <a:rPr lang="en-GB" sz="28700" dirty="0" smtClean="0">
                <a:solidFill>
                  <a:srgbClr val="0070C0"/>
                </a:solidFill>
              </a:rPr>
              <a:t>?</a:t>
            </a:r>
            <a:endParaRPr lang="en-GB" sz="28700" dirty="0">
              <a:solidFill>
                <a:srgbClr val="0070C0"/>
              </a:solidFill>
            </a:endParaRPr>
          </a:p>
        </p:txBody>
      </p:sp>
    </p:spTree>
    <p:extLst>
      <p:ext uri="{BB962C8B-B14F-4D97-AF65-F5344CB8AC3E}">
        <p14:creationId xmlns:p14="http://schemas.microsoft.com/office/powerpoint/2010/main" val="41998309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Progress</a:t>
            </a:r>
            <a:endParaRPr lang="en-GB" dirty="0"/>
          </a:p>
        </p:txBody>
      </p:sp>
      <p:sp>
        <p:nvSpPr>
          <p:cNvPr id="3" name="Content Placeholder 2"/>
          <p:cNvSpPr>
            <a:spLocks noGrp="1"/>
          </p:cNvSpPr>
          <p:nvPr>
            <p:ph idx="1"/>
          </p:nvPr>
        </p:nvSpPr>
        <p:spPr/>
        <p:txBody>
          <a:bodyPr>
            <a:normAutofit/>
          </a:bodyPr>
          <a:lstStyle/>
          <a:p>
            <a:r>
              <a:rPr lang="en-GB" dirty="0" smtClean="0"/>
              <a:t>Improvements to compliance of MDT staff on the wards.</a:t>
            </a:r>
          </a:p>
          <a:p>
            <a:pPr marL="0" indent="0">
              <a:buNone/>
            </a:pPr>
            <a:endParaRPr lang="en-GB" dirty="0" smtClean="0"/>
          </a:p>
          <a:p>
            <a:r>
              <a:rPr lang="en-GB" dirty="0" smtClean="0"/>
              <a:t>Improvements to the Discharge document to provide patients with the relevant information.</a:t>
            </a:r>
          </a:p>
          <a:p>
            <a:endParaRPr lang="en-GB" dirty="0" smtClean="0"/>
          </a:p>
          <a:p>
            <a:r>
              <a:rPr lang="en-GB" dirty="0" smtClean="0"/>
              <a:t>To make the rehab prescription more easily accessible.</a:t>
            </a:r>
            <a:endParaRPr lang="en-GB" dirty="0"/>
          </a:p>
        </p:txBody>
      </p:sp>
    </p:spTree>
    <p:extLst>
      <p:ext uri="{BB962C8B-B14F-4D97-AF65-F5344CB8AC3E}">
        <p14:creationId xmlns:p14="http://schemas.microsoft.com/office/powerpoint/2010/main" val="508806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5163" y="333375"/>
            <a:ext cx="7848600" cy="7046913"/>
          </a:xfrm>
          <a:prstGeom prst="rect">
            <a:avLst/>
          </a:prstGeom>
          <a:noFill/>
        </p:spPr>
        <p:txBody>
          <a:bodyPr>
            <a:spAutoFit/>
          </a:bodyPr>
          <a:lstStyle/>
          <a:p>
            <a:pPr algn="ctr">
              <a:defRPr/>
            </a:pPr>
            <a:r>
              <a:rPr lang="en-GB" sz="4400" dirty="0">
                <a:solidFill>
                  <a:schemeClr val="tx2">
                    <a:lumMod val="10000"/>
                  </a:schemeClr>
                </a:solidFill>
                <a:effectLst>
                  <a:outerShdw blurRad="38100" dist="38100" dir="2700000" algn="tl">
                    <a:srgbClr val="000000">
                      <a:alpha val="43137"/>
                    </a:srgbClr>
                  </a:outerShdw>
                </a:effectLst>
                <a:latin typeface="Tahoma" charset="0"/>
              </a:rPr>
              <a:t>Conclusion</a:t>
            </a:r>
          </a:p>
          <a:p>
            <a:pPr algn="ctr">
              <a:defRPr/>
            </a:pPr>
            <a:endParaRPr lang="en-GB" sz="2800" dirty="0">
              <a:solidFill>
                <a:schemeClr val="tx2">
                  <a:lumMod val="10000"/>
                </a:schemeClr>
              </a:solidFill>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Rehab should start as early as possible</a:t>
            </a:r>
          </a:p>
          <a:p>
            <a:pPr>
              <a:buClr>
                <a:srgbClr val="FFC000"/>
              </a:buCl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Rehab can decrease all the negative effects of mechanical ventilation and bed rest</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Should be MDT involvement</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Goals should be set with family involvement</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r>
              <a:rPr lang="en-GB" sz="2800" dirty="0">
                <a:effectLst>
                  <a:outerShdw blurRad="38100" dist="38100" dir="2700000" algn="tl">
                    <a:srgbClr val="000000">
                      <a:alpha val="43137"/>
                    </a:srgbClr>
                  </a:outerShdw>
                </a:effectLst>
                <a:latin typeface="Tahoma" charset="0"/>
              </a:rPr>
              <a:t>Barriers should be identified and strategies put in place</a:t>
            </a: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a:p>
            <a:pPr marL="457200" indent="-457200">
              <a:buClr>
                <a:srgbClr val="FFC000"/>
              </a:buClr>
              <a:buFont typeface="Arial" panose="020B0604020202020204" pitchFamily="34" charset="0"/>
              <a:buChar char="•"/>
              <a:defRPr/>
            </a:pPr>
            <a:endParaRPr lang="en-GB" sz="2800" dirty="0">
              <a:effectLst>
                <a:outerShdw blurRad="38100" dist="38100" dir="2700000" algn="tl">
                  <a:srgbClr val="000000">
                    <a:alpha val="43137"/>
                  </a:srgbClr>
                </a:outerShdw>
              </a:effectLst>
              <a:latin typeface="Tahoma"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fontAlgn="auto" hangingPunct="1">
              <a:spcAft>
                <a:spcPts val="0"/>
              </a:spcAft>
              <a:defRPr/>
            </a:pPr>
            <a:r>
              <a:rPr lang="en-GB" altLang="en-US" dirty="0" smtClean="0">
                <a:solidFill>
                  <a:schemeClr val="bg2">
                    <a:lumMod val="50000"/>
                  </a:schemeClr>
                </a:solidFill>
              </a:rPr>
              <a:t>Questions?</a:t>
            </a:r>
          </a:p>
        </p:txBody>
      </p:sp>
      <p:pic>
        <p:nvPicPr>
          <p:cNvPr id="36867" name="Picture 5" descr="Image result f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989138"/>
            <a:ext cx="489585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600200"/>
            <a:ext cx="8153400" cy="4997450"/>
          </a:xfrm>
        </p:spPr>
        <p:txBody>
          <a:bodyPr>
            <a:normAutofit fontScale="70000" lnSpcReduction="20000"/>
          </a:bodyPr>
          <a:lstStyle/>
          <a:p>
            <a:pPr marL="365760" indent="-256032" eaLnBrk="1" fontAlgn="auto" hangingPunct="1">
              <a:spcAft>
                <a:spcPts val="0"/>
              </a:spcAft>
              <a:buFont typeface="Wingdings 3"/>
              <a:buChar char=""/>
              <a:defRPr/>
            </a:pPr>
            <a:r>
              <a:rPr lang="en-GB" sz="2400" dirty="0" smtClean="0"/>
              <a:t>Adler J. &amp; Malone D. (2012) Early Mobilization in the Intensive Care Unit: A Systematic Review </a:t>
            </a:r>
            <a:r>
              <a:rPr lang="en-GB" sz="2400" b="1" dirty="0" smtClean="0"/>
              <a:t>Cardiopulmonary Physical Therapy Journal </a:t>
            </a:r>
            <a:r>
              <a:rPr lang="en-GB" sz="2400" dirty="0" smtClean="0"/>
              <a:t>23 (1): 5-13</a:t>
            </a:r>
          </a:p>
          <a:p>
            <a:pPr marL="365760" indent="-256032" eaLnBrk="1" fontAlgn="auto" hangingPunct="1">
              <a:spcAft>
                <a:spcPts val="0"/>
              </a:spcAft>
              <a:buFont typeface="Wingdings 3"/>
              <a:buChar char=""/>
              <a:defRPr/>
            </a:pPr>
            <a:r>
              <a:rPr lang="en-GB" sz="2400" dirty="0" err="1" smtClean="0"/>
              <a:t>Bercker</a:t>
            </a:r>
            <a:r>
              <a:rPr lang="en-GB" sz="2400" dirty="0" smtClean="0"/>
              <a:t> S., Weber-</a:t>
            </a:r>
            <a:r>
              <a:rPr lang="en-GB" sz="2400" dirty="0" err="1" smtClean="0"/>
              <a:t>Carstens</a:t>
            </a:r>
            <a:r>
              <a:rPr lang="en-GB" sz="2400" dirty="0" smtClean="0"/>
              <a:t> S., </a:t>
            </a:r>
            <a:r>
              <a:rPr lang="en-GB" sz="2400" dirty="0" err="1" smtClean="0"/>
              <a:t>Deja</a:t>
            </a:r>
            <a:r>
              <a:rPr lang="en-GB" sz="2400" dirty="0" smtClean="0"/>
              <a:t> M. et al (2005) Critical illness </a:t>
            </a:r>
            <a:r>
              <a:rPr lang="en-GB" sz="2400" dirty="0" err="1" smtClean="0"/>
              <a:t>polyneuropathy</a:t>
            </a:r>
            <a:r>
              <a:rPr lang="en-GB" sz="2400" dirty="0" smtClean="0"/>
              <a:t> and </a:t>
            </a:r>
            <a:r>
              <a:rPr lang="en-GB" sz="2400" dirty="0" err="1" smtClean="0"/>
              <a:t>muopathy</a:t>
            </a:r>
            <a:r>
              <a:rPr lang="en-GB" sz="2400" dirty="0" smtClean="0"/>
              <a:t> in patients with acute </a:t>
            </a:r>
            <a:r>
              <a:rPr lang="en-GB" sz="2400" dirty="0" err="1" smtClean="0"/>
              <a:t>respiatory</a:t>
            </a:r>
            <a:r>
              <a:rPr lang="en-GB" sz="2400" dirty="0" smtClean="0"/>
              <a:t> distress syndrome </a:t>
            </a:r>
            <a:r>
              <a:rPr lang="en-GB" sz="2400" b="1" dirty="0" smtClean="0"/>
              <a:t>Critical Care Medicine </a:t>
            </a:r>
            <a:r>
              <a:rPr lang="en-GB" sz="2400" dirty="0" smtClean="0"/>
              <a:t>33: 711-715</a:t>
            </a:r>
          </a:p>
          <a:p>
            <a:pPr marL="365760" indent="-256032" eaLnBrk="1" fontAlgn="auto" hangingPunct="1">
              <a:spcAft>
                <a:spcPts val="0"/>
              </a:spcAft>
              <a:buFont typeface="Wingdings 3"/>
              <a:buChar char=""/>
              <a:defRPr/>
            </a:pPr>
            <a:r>
              <a:rPr lang="en-GB" sz="2400" dirty="0" err="1" smtClean="0"/>
              <a:t>Brahmbatt</a:t>
            </a:r>
            <a:r>
              <a:rPr lang="en-GB" sz="2400" dirty="0" smtClean="0"/>
              <a:t> N., </a:t>
            </a:r>
            <a:r>
              <a:rPr lang="en-GB" sz="2400" dirty="0" err="1" smtClean="0"/>
              <a:t>Murugan</a:t>
            </a:r>
            <a:r>
              <a:rPr lang="en-GB" sz="2400" dirty="0" smtClean="0"/>
              <a:t> R., </a:t>
            </a:r>
            <a:r>
              <a:rPr lang="en-GB" sz="2400" dirty="0" err="1" smtClean="0"/>
              <a:t>Milbrandt</a:t>
            </a:r>
            <a:r>
              <a:rPr lang="en-GB" sz="2400" dirty="0" smtClean="0"/>
              <a:t> E. et al (2010) Early mobilization improves functional outcomes in critically ill patients </a:t>
            </a:r>
            <a:r>
              <a:rPr lang="en-GB" sz="2400" b="1" dirty="0" smtClean="0"/>
              <a:t>Critical Care </a:t>
            </a:r>
            <a:r>
              <a:rPr lang="en-GB" sz="2400" dirty="0" smtClean="0"/>
              <a:t>14(5): 321</a:t>
            </a:r>
          </a:p>
          <a:p>
            <a:pPr marL="365760" indent="-256032" eaLnBrk="1" fontAlgn="auto" hangingPunct="1">
              <a:spcAft>
                <a:spcPts val="0"/>
              </a:spcAft>
              <a:buFont typeface="Wingdings 3"/>
              <a:buChar char=""/>
              <a:defRPr/>
            </a:pPr>
            <a:r>
              <a:rPr lang="en-GB" sz="2400" dirty="0" err="1" smtClean="0"/>
              <a:t>Burtin</a:t>
            </a:r>
            <a:r>
              <a:rPr lang="en-GB" sz="2400" dirty="0" smtClean="0"/>
              <a:t> C., </a:t>
            </a:r>
            <a:r>
              <a:rPr lang="en-GB" sz="2400" dirty="0" err="1" smtClean="0"/>
              <a:t>Clerckx</a:t>
            </a:r>
            <a:r>
              <a:rPr lang="en-GB" sz="2400" dirty="0" smtClean="0"/>
              <a:t> </a:t>
            </a:r>
            <a:r>
              <a:rPr lang="en-GB" sz="2400" dirty="0" err="1" smtClean="0"/>
              <a:t>P,m</a:t>
            </a:r>
            <a:r>
              <a:rPr lang="en-GB" sz="2400" dirty="0" smtClean="0"/>
              <a:t> </a:t>
            </a:r>
            <a:r>
              <a:rPr lang="en-GB" sz="2400" dirty="0" err="1" smtClean="0"/>
              <a:t>Robbeets</a:t>
            </a:r>
            <a:r>
              <a:rPr lang="en-GB" sz="2400" dirty="0" smtClean="0"/>
              <a:t> C. et al (2009) Early exercise in critically ill patients enhances short-term functional recovery </a:t>
            </a:r>
            <a:r>
              <a:rPr lang="en-GB" sz="2400" b="1" dirty="0" smtClean="0"/>
              <a:t>Critical Care Medicine </a:t>
            </a:r>
            <a:r>
              <a:rPr lang="en-GB" sz="2400" dirty="0" smtClean="0"/>
              <a:t>37 (9), 2499-2505</a:t>
            </a:r>
          </a:p>
          <a:p>
            <a:pPr marL="365760" indent="-256032" eaLnBrk="1" fontAlgn="auto" hangingPunct="1">
              <a:spcAft>
                <a:spcPts val="0"/>
              </a:spcAft>
              <a:buFont typeface="Wingdings 3"/>
              <a:buChar char=""/>
              <a:defRPr/>
            </a:pPr>
            <a:r>
              <a:rPr lang="en-GB" sz="2400" dirty="0" err="1" smtClean="0"/>
              <a:t>DeJonghe</a:t>
            </a:r>
            <a:r>
              <a:rPr lang="en-GB" sz="2400" dirty="0" smtClean="0"/>
              <a:t> B., </a:t>
            </a:r>
            <a:r>
              <a:rPr lang="en-GB" sz="2400" dirty="0" err="1" smtClean="0"/>
              <a:t>Sharshar</a:t>
            </a:r>
            <a:r>
              <a:rPr lang="en-GB" sz="2400" dirty="0" smtClean="0"/>
              <a:t> T., </a:t>
            </a:r>
            <a:r>
              <a:rPr lang="en-GB" sz="2400" dirty="0" err="1" smtClean="0"/>
              <a:t>Lefaucheur</a:t>
            </a:r>
            <a:r>
              <a:rPr lang="en-GB" sz="2400" dirty="0" smtClean="0"/>
              <a:t> J. et al (2002) Paresis acquired in the intensive care unit: A prospective multicenter study </a:t>
            </a:r>
            <a:r>
              <a:rPr lang="en-GB" sz="2400" b="1" dirty="0" smtClean="0"/>
              <a:t>JAMA </a:t>
            </a:r>
            <a:r>
              <a:rPr lang="en-GB" sz="2400" dirty="0" smtClean="0"/>
              <a:t>288:2859-2867</a:t>
            </a:r>
          </a:p>
          <a:p>
            <a:pPr marL="365760" indent="-256032" eaLnBrk="1" fontAlgn="auto" hangingPunct="1">
              <a:spcAft>
                <a:spcPts val="0"/>
              </a:spcAft>
              <a:buFont typeface="Wingdings 3"/>
              <a:buChar char=""/>
              <a:defRPr/>
            </a:pPr>
            <a:r>
              <a:rPr lang="en-GB" sz="2400" dirty="0" err="1" smtClean="0"/>
              <a:t>Herridge</a:t>
            </a:r>
            <a:r>
              <a:rPr lang="en-GB" sz="2400" dirty="0" smtClean="0"/>
              <a:t> M., Cheung A., </a:t>
            </a:r>
            <a:r>
              <a:rPr lang="en-GB" sz="2400" dirty="0" err="1" smtClean="0"/>
              <a:t>Tansey</a:t>
            </a:r>
            <a:r>
              <a:rPr lang="en-GB" sz="2400" dirty="0" smtClean="0"/>
              <a:t> C. et al (2003) One-year outcomes in survivors of the acute respiratory distress syndrome </a:t>
            </a:r>
            <a:r>
              <a:rPr lang="en-GB" sz="2400" b="1" dirty="0" smtClean="0"/>
              <a:t>New England Journal of Medicine </a:t>
            </a:r>
            <a:r>
              <a:rPr lang="en-GB" sz="2400" dirty="0" smtClean="0"/>
              <a:t>348: 683-693</a:t>
            </a:r>
          </a:p>
          <a:p>
            <a:pPr marL="365760" indent="-256032" eaLnBrk="1" fontAlgn="auto" hangingPunct="1">
              <a:spcAft>
                <a:spcPts val="0"/>
              </a:spcAft>
              <a:buFont typeface="Wingdings 3"/>
              <a:buChar char=""/>
              <a:defRPr/>
            </a:pPr>
            <a:r>
              <a:rPr lang="en-GB" sz="2400" dirty="0" smtClean="0"/>
              <a:t>Khan J., Harrison T., Rich M. et al (2006) Early development of critical illness </a:t>
            </a:r>
            <a:r>
              <a:rPr lang="en-GB" sz="2400" dirty="0" err="1" smtClean="0"/>
              <a:t>myopathy</a:t>
            </a:r>
            <a:r>
              <a:rPr lang="en-GB" sz="2400" dirty="0" smtClean="0"/>
              <a:t> and neuropathy in patients with severe sepsis </a:t>
            </a:r>
            <a:r>
              <a:rPr lang="en-GB" sz="2400" b="1" dirty="0" smtClean="0"/>
              <a:t>Neurology </a:t>
            </a:r>
            <a:r>
              <a:rPr lang="en-GB" sz="2400" dirty="0" smtClean="0"/>
              <a:t>67: 1421-1425</a:t>
            </a:r>
          </a:p>
          <a:p>
            <a:pPr marL="365760" indent="-256032" eaLnBrk="1" fontAlgn="auto" hangingPunct="1">
              <a:spcAft>
                <a:spcPts val="0"/>
              </a:spcAft>
              <a:buFont typeface="Wingdings 3"/>
              <a:buChar char=""/>
              <a:defRPr/>
            </a:pPr>
            <a:endParaRPr lang="en-GB" sz="2400" dirty="0"/>
          </a:p>
        </p:txBody>
      </p:sp>
      <p:sp>
        <p:nvSpPr>
          <p:cNvPr id="2" name="Title 1"/>
          <p:cNvSpPr>
            <a:spLocks noGrp="1"/>
          </p:cNvSpPr>
          <p:nvPr>
            <p:ph type="title"/>
          </p:nvPr>
        </p:nvSpPr>
        <p:spPr/>
        <p:txBody>
          <a:bodyPr/>
          <a:lstStyle/>
          <a:p>
            <a:pPr eaLnBrk="1" fontAlgn="auto" hangingPunct="1">
              <a:spcAft>
                <a:spcPts val="0"/>
              </a:spcAft>
              <a:defRPr/>
            </a:pPr>
            <a:r>
              <a:rPr lang="en-GB" dirty="0" smtClean="0"/>
              <a:t>References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2535</TotalTime>
  <Words>1228</Words>
  <Application>Microsoft Office PowerPoint</Application>
  <PresentationFormat>On-screen Show (4:3)</PresentationFormat>
  <Paragraphs>270</Paragraphs>
  <Slides>40</Slides>
  <Notes>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Concourse</vt:lpstr>
      <vt:lpstr>Critical Care Rehab</vt:lpstr>
      <vt:lpstr>Contents</vt:lpstr>
      <vt:lpstr>PowerPoint Presentation</vt:lpstr>
      <vt:lpstr>GPICS 2019</vt:lpstr>
      <vt:lpstr>Physiotherapy specific </vt:lpstr>
      <vt:lpstr>QS158 NICE guideline</vt:lpstr>
      <vt:lpstr>NICE Quality Standards (QS158) - 2017 </vt:lpstr>
      <vt:lpstr>PowerPoint Presentation</vt:lpstr>
      <vt:lpstr>PowerPoint Presentation</vt:lpstr>
      <vt:lpstr>PowerPoint Presentation</vt:lpstr>
      <vt:lpstr>Effects of a Prolonged ITU Stay</vt:lpstr>
      <vt:lpstr>PowerPoint Presentation</vt:lpstr>
      <vt:lpstr>PowerPoint Presentation</vt:lpstr>
      <vt:lpstr>MDT Involvement</vt:lpstr>
      <vt:lpstr>PowerPoint Presentation</vt:lpstr>
      <vt:lpstr>PowerPoint Presentation</vt:lpstr>
      <vt:lpstr>PowerPoint Presentation</vt:lpstr>
      <vt:lpstr>PowerPoint Presentation</vt:lpstr>
      <vt:lpstr>PowerPoint Presentation</vt:lpstr>
      <vt:lpstr>REHABILITATION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Rehab Prescription</vt:lpstr>
      <vt:lpstr>Rehab Prescription</vt:lpstr>
      <vt:lpstr>How to find the Rehab Prescription</vt:lpstr>
      <vt:lpstr>PowerPoint Presentation</vt:lpstr>
      <vt:lpstr>PowerPoint Presentation</vt:lpstr>
      <vt:lpstr>What Goals May you Want to Add</vt:lpstr>
      <vt:lpstr>What are SMART goals</vt:lpstr>
      <vt:lpstr>Working Progress</vt:lpstr>
      <vt:lpstr>PowerPoint Presentation</vt:lpstr>
      <vt:lpstr>Questions?</vt:lpstr>
      <vt:lpstr>References</vt:lpstr>
    </vt:vector>
  </TitlesOfParts>
  <Company>NHS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Rehab on Critical Care</dc:title>
  <dc:creator>physio user</dc:creator>
  <cp:lastModifiedBy>Catherine Jones</cp:lastModifiedBy>
  <cp:revision>86</cp:revision>
  <dcterms:created xsi:type="dcterms:W3CDTF">2010-07-09T14:52:48Z</dcterms:created>
  <dcterms:modified xsi:type="dcterms:W3CDTF">2020-03-10T09:20:25Z</dcterms:modified>
</cp:coreProperties>
</file>