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57" r:id="rId3"/>
    <p:sldId id="320" r:id="rId4"/>
    <p:sldId id="287" r:id="rId5"/>
    <p:sldId id="288" r:id="rId6"/>
    <p:sldId id="290" r:id="rId7"/>
    <p:sldId id="291" r:id="rId8"/>
    <p:sldId id="293" r:id="rId9"/>
    <p:sldId id="298" r:id="rId10"/>
    <p:sldId id="296" r:id="rId11"/>
    <p:sldId id="297" r:id="rId12"/>
    <p:sldId id="299" r:id="rId13"/>
    <p:sldId id="300" r:id="rId14"/>
    <p:sldId id="321" r:id="rId15"/>
    <p:sldId id="302" r:id="rId16"/>
    <p:sldId id="303" r:id="rId17"/>
    <p:sldId id="305" r:id="rId18"/>
    <p:sldId id="306" r:id="rId19"/>
    <p:sldId id="307" r:id="rId20"/>
    <p:sldId id="308" r:id="rId21"/>
    <p:sldId id="309" r:id="rId22"/>
    <p:sldId id="310" r:id="rId23"/>
    <p:sldId id="311" r:id="rId24"/>
    <p:sldId id="312" r:id="rId25"/>
    <p:sldId id="313" r:id="rId26"/>
    <p:sldId id="315" r:id="rId27"/>
    <p:sldId id="316" r:id="rId28"/>
    <p:sldId id="317" r:id="rId29"/>
    <p:sldId id="292" r:id="rId30"/>
    <p:sldId id="301" r:id="rId31"/>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18" autoAdjust="0"/>
  </p:normalViewPr>
  <p:slideViewPr>
    <p:cSldViewPr>
      <p:cViewPr varScale="1">
        <p:scale>
          <a:sx n="85" d="100"/>
          <a:sy n="85" d="100"/>
        </p:scale>
        <p:origin x="240" y="84"/>
      </p:cViewPr>
      <p:guideLst>
        <p:guide orient="horz" pos="2160"/>
        <p:guide pos="288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FB331DB5-573D-4FEC-97D0-33F6BED5B997}" type="datetimeFigureOut">
              <a:rPr lang="en-GB" smtClean="0"/>
              <a:t>07/10/2019</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42AA68B4-FDA5-4B81-A3C5-5852FBBE49E9}" type="slidenum">
              <a:rPr lang="en-GB" smtClean="0"/>
              <a:t>‹#›</a:t>
            </a:fld>
            <a:endParaRPr lang="en-GB"/>
          </a:p>
        </p:txBody>
      </p:sp>
    </p:spTree>
    <p:extLst>
      <p:ext uri="{BB962C8B-B14F-4D97-AF65-F5344CB8AC3E}">
        <p14:creationId xmlns:p14="http://schemas.microsoft.com/office/powerpoint/2010/main" val="3063653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Pressure difference b/w blood &amp; filtrate causes plasma water to move across</a:t>
            </a:r>
          </a:p>
          <a:p>
            <a:endParaRPr lang="en-GB" dirty="0"/>
          </a:p>
          <a:p>
            <a:r>
              <a:rPr lang="en-GB" dirty="0"/>
              <a:t>Causes Solvent Drag for small &amp; middle molecules across membrane removing them from blood</a:t>
            </a:r>
          </a:p>
          <a:p>
            <a:endParaRPr lang="en-GB" dirty="0"/>
          </a:p>
          <a:p>
            <a:r>
              <a:rPr lang="en-GB" dirty="0"/>
              <a:t>Dependent on pressure gradient b/w blood &amp; filtrate &amp; membrane pore size </a:t>
            </a:r>
          </a:p>
        </p:txBody>
      </p:sp>
      <p:sp>
        <p:nvSpPr>
          <p:cNvPr id="4" name="Slide Number Placeholder 3"/>
          <p:cNvSpPr>
            <a:spLocks noGrp="1"/>
          </p:cNvSpPr>
          <p:nvPr>
            <p:ph type="sldNum" sz="quarter" idx="10"/>
          </p:nvPr>
        </p:nvSpPr>
        <p:spPr/>
        <p:txBody>
          <a:bodyPr/>
          <a:lstStyle/>
          <a:p>
            <a:fld id="{42AA68B4-FDA5-4B81-A3C5-5852FBBE49E9}" type="slidenum">
              <a:rPr lang="en-GB" smtClean="0"/>
              <a:t>5</a:t>
            </a:fld>
            <a:endParaRPr lang="en-GB"/>
          </a:p>
        </p:txBody>
      </p:sp>
    </p:spTree>
    <p:extLst>
      <p:ext uri="{BB962C8B-B14F-4D97-AF65-F5344CB8AC3E}">
        <p14:creationId xmlns:p14="http://schemas.microsoft.com/office/powerpoint/2010/main" val="3105441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64D9DA10-B952-475D-AB25-BB308112A517}"/>
              </a:ext>
            </a:extLst>
          </p:cNvPr>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Times New Roman" panose="02020603050405020304" pitchFamily="18" charset="0"/>
              </a:defRPr>
            </a:lvl1pPr>
            <a:lvl2pPr marL="742950" indent="-285750" algn="l" eaLnBrk="0" hangingPunct="0">
              <a:spcBef>
                <a:spcPct val="30000"/>
              </a:spcBef>
              <a:defRPr sz="1200">
                <a:solidFill>
                  <a:schemeClr val="tx1"/>
                </a:solidFill>
                <a:latin typeface="Times New Roman" panose="02020603050405020304" pitchFamily="18" charset="0"/>
              </a:defRPr>
            </a:lvl2pPr>
            <a:lvl3pPr marL="1143000" indent="-228600" algn="l" eaLnBrk="0" hangingPunct="0">
              <a:spcBef>
                <a:spcPct val="30000"/>
              </a:spcBef>
              <a:defRPr sz="1200">
                <a:solidFill>
                  <a:schemeClr val="tx1"/>
                </a:solidFill>
                <a:latin typeface="Times New Roman" panose="02020603050405020304" pitchFamily="18" charset="0"/>
              </a:defRPr>
            </a:lvl3pPr>
            <a:lvl4pPr marL="1600200" indent="-228600" algn="l" eaLnBrk="0" hangingPunct="0">
              <a:spcBef>
                <a:spcPct val="30000"/>
              </a:spcBef>
              <a:defRPr sz="1200">
                <a:solidFill>
                  <a:schemeClr val="tx1"/>
                </a:solidFill>
                <a:latin typeface="Times New Roman" panose="02020603050405020304" pitchFamily="18" charset="0"/>
              </a:defRPr>
            </a:lvl4pPr>
            <a:lvl5pPr marL="2057400" indent="-228600" algn="l"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46F67D2-B7A4-41E5-B81D-673CD6BC117D}" type="slidenum">
              <a:rPr lang="en-US" altLang="en-US"/>
              <a:pPr algn="r" eaLnBrk="1" hangingPunct="1">
                <a:spcBef>
                  <a:spcPct val="0"/>
                </a:spcBef>
              </a:pPr>
              <a:t>6</a:t>
            </a:fld>
            <a:endParaRPr lang="en-US" altLang="en-US"/>
          </a:p>
        </p:txBody>
      </p:sp>
      <p:sp>
        <p:nvSpPr>
          <p:cNvPr id="80899" name="Rectangle 2">
            <a:extLst>
              <a:ext uri="{FF2B5EF4-FFF2-40B4-BE49-F238E27FC236}">
                <a16:creationId xmlns:a16="http://schemas.microsoft.com/office/drawing/2014/main" id="{1F6B9977-49A0-4745-8BB9-18838D74922D}"/>
              </a:ext>
            </a:extLst>
          </p:cNvPr>
          <p:cNvSpPr>
            <a:spLocks noGrp="1" noRot="1" noChangeAspect="1" noChangeArrowheads="1" noTextEdit="1"/>
          </p:cNvSpPr>
          <p:nvPr>
            <p:ph type="sldImg"/>
          </p:nvPr>
        </p:nvSpPr>
        <p:spPr>
          <a:xfrm>
            <a:off x="1090613" y="671513"/>
            <a:ext cx="4673600" cy="3506787"/>
          </a:xfrm>
          <a:ln/>
        </p:spPr>
      </p:sp>
      <p:sp>
        <p:nvSpPr>
          <p:cNvPr id="80900" name="Rectangle 3">
            <a:extLst>
              <a:ext uri="{FF2B5EF4-FFF2-40B4-BE49-F238E27FC236}">
                <a16:creationId xmlns:a16="http://schemas.microsoft.com/office/drawing/2014/main" id="{06073462-88AE-435C-B066-66BE7417B5C6}"/>
              </a:ext>
            </a:extLst>
          </p:cNvPr>
          <p:cNvSpPr>
            <a:spLocks noGrp="1" noChangeArrowheads="1"/>
          </p:cNvSpPr>
          <p:nvPr>
            <p:ph type="body" idx="1"/>
          </p:nvPr>
        </p:nvSpPr>
        <p:spPr>
          <a:xfrm>
            <a:off x="903288" y="4400550"/>
            <a:ext cx="5051425" cy="4103688"/>
          </a:xfrm>
          <a:noFill/>
        </p:spPr>
        <p:txBody>
          <a:bodyPr lIns="91247" tIns="45624" rIns="91247" bIns="45624"/>
          <a:lstStyle/>
          <a:p>
            <a:pPr eaLnBrk="1" hangingPunct="1">
              <a:spcBef>
                <a:spcPct val="0"/>
              </a:spcBef>
            </a:pPr>
            <a:r>
              <a:rPr lang="en-GB" altLang="en-US"/>
              <a:t>The size of the pores in the membrane determines what solutes can be washed to the other side. Small solutes such as amino acids, glucose, vitamins, small plasma proteins, ammonia, urea and electrolytes are able to move through the semipermeable membrane. This is in contrast to the larger molecules such as blood cells, most plasma proteins and platelets, which are too large to cross the membrane. (Tortora and Grabowski 2000:961) </a:t>
            </a:r>
          </a:p>
        </p:txBody>
      </p:sp>
    </p:spTree>
    <p:extLst>
      <p:ext uri="{BB962C8B-B14F-4D97-AF65-F5344CB8AC3E}">
        <p14:creationId xmlns:p14="http://schemas.microsoft.com/office/powerpoint/2010/main" val="471490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4B594C31-F2B0-4663-A386-38339137ADD5}"/>
              </a:ext>
            </a:extLst>
          </p:cNvPr>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Times New Roman" panose="02020603050405020304" pitchFamily="18" charset="0"/>
              </a:defRPr>
            </a:lvl1pPr>
            <a:lvl2pPr marL="742950" indent="-285750" algn="l" eaLnBrk="0" hangingPunct="0">
              <a:spcBef>
                <a:spcPct val="30000"/>
              </a:spcBef>
              <a:defRPr sz="1200">
                <a:solidFill>
                  <a:schemeClr val="tx1"/>
                </a:solidFill>
                <a:latin typeface="Times New Roman" panose="02020603050405020304" pitchFamily="18" charset="0"/>
              </a:defRPr>
            </a:lvl2pPr>
            <a:lvl3pPr marL="1143000" indent="-228600" algn="l" eaLnBrk="0" hangingPunct="0">
              <a:spcBef>
                <a:spcPct val="30000"/>
              </a:spcBef>
              <a:defRPr sz="1200">
                <a:solidFill>
                  <a:schemeClr val="tx1"/>
                </a:solidFill>
                <a:latin typeface="Times New Roman" panose="02020603050405020304" pitchFamily="18" charset="0"/>
              </a:defRPr>
            </a:lvl3pPr>
            <a:lvl4pPr marL="1600200" indent="-228600" algn="l" eaLnBrk="0" hangingPunct="0">
              <a:spcBef>
                <a:spcPct val="30000"/>
              </a:spcBef>
              <a:defRPr sz="1200">
                <a:solidFill>
                  <a:schemeClr val="tx1"/>
                </a:solidFill>
                <a:latin typeface="Times New Roman" panose="02020603050405020304" pitchFamily="18" charset="0"/>
              </a:defRPr>
            </a:lvl4pPr>
            <a:lvl5pPr marL="2057400" indent="-228600" algn="l"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36DB123-6134-416A-98C4-BADB03D9CB9A}" type="slidenum">
              <a:rPr lang="en-US" altLang="en-US"/>
              <a:pPr algn="r" eaLnBrk="1" hangingPunct="1">
                <a:spcBef>
                  <a:spcPct val="0"/>
                </a:spcBef>
              </a:pPr>
              <a:t>7</a:t>
            </a:fld>
            <a:endParaRPr lang="en-US" altLang="en-US"/>
          </a:p>
        </p:txBody>
      </p:sp>
      <p:sp>
        <p:nvSpPr>
          <p:cNvPr id="81923" name="Rectangle 2">
            <a:extLst>
              <a:ext uri="{FF2B5EF4-FFF2-40B4-BE49-F238E27FC236}">
                <a16:creationId xmlns:a16="http://schemas.microsoft.com/office/drawing/2014/main" id="{C26D8739-F23F-4523-AE45-6AD0F2EA56CB}"/>
              </a:ext>
            </a:extLst>
          </p:cNvPr>
          <p:cNvSpPr>
            <a:spLocks noGrp="1" noRot="1" noChangeAspect="1" noChangeArrowheads="1" noTextEdit="1"/>
          </p:cNvSpPr>
          <p:nvPr>
            <p:ph type="sldImg"/>
          </p:nvPr>
        </p:nvSpPr>
        <p:spPr>
          <a:xfrm>
            <a:off x="1090613" y="671513"/>
            <a:ext cx="4673600" cy="3506787"/>
          </a:xfrm>
          <a:ln/>
        </p:spPr>
      </p:sp>
      <p:sp>
        <p:nvSpPr>
          <p:cNvPr id="81924" name="Rectangle 3">
            <a:extLst>
              <a:ext uri="{FF2B5EF4-FFF2-40B4-BE49-F238E27FC236}">
                <a16:creationId xmlns:a16="http://schemas.microsoft.com/office/drawing/2014/main" id="{1DBC87A3-1E7E-4E56-974E-8840AFF5A6B9}"/>
              </a:ext>
            </a:extLst>
          </p:cNvPr>
          <p:cNvSpPr>
            <a:spLocks noGrp="1" noChangeArrowheads="1"/>
          </p:cNvSpPr>
          <p:nvPr>
            <p:ph type="body" idx="1"/>
          </p:nvPr>
        </p:nvSpPr>
        <p:spPr>
          <a:xfrm>
            <a:off x="903288" y="4400550"/>
            <a:ext cx="5051425" cy="4103688"/>
          </a:xfrm>
          <a:noFill/>
        </p:spPr>
        <p:txBody>
          <a:bodyPr lIns="91247" tIns="45624" rIns="91247" bIns="45624"/>
          <a:lstStyle/>
          <a:p>
            <a:pPr eaLnBrk="1" hangingPunct="1"/>
            <a:r>
              <a:rPr lang="en-US" altLang="en-US"/>
              <a:t>This filtration process is much like the making of espresso or cappuccino. In a cappuccino machine, water is forced under pressure through a fine sieve containing ground coffee; the filtrate is the brewed coffee </a:t>
            </a:r>
            <a:endParaRPr lang="en-GB" altLang="en-US"/>
          </a:p>
        </p:txBody>
      </p:sp>
    </p:spTree>
    <p:extLst>
      <p:ext uri="{BB962C8B-B14F-4D97-AF65-F5344CB8AC3E}">
        <p14:creationId xmlns:p14="http://schemas.microsoft.com/office/powerpoint/2010/main" val="1980378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Movement of solutes from an area of high concentration to an area of low concentration until the concentration of solutes is equalised on both sides of the membrane.</a:t>
            </a:r>
          </a:p>
        </p:txBody>
      </p:sp>
      <p:sp>
        <p:nvSpPr>
          <p:cNvPr id="4" name="Slide Number Placeholder 3"/>
          <p:cNvSpPr>
            <a:spLocks noGrp="1"/>
          </p:cNvSpPr>
          <p:nvPr>
            <p:ph type="sldNum" sz="quarter" idx="10"/>
          </p:nvPr>
        </p:nvSpPr>
        <p:spPr/>
        <p:txBody>
          <a:bodyPr/>
          <a:lstStyle/>
          <a:p>
            <a:fld id="{42AA68B4-FDA5-4B81-A3C5-5852FBBE49E9}" type="slidenum">
              <a:rPr lang="en-GB" smtClean="0"/>
              <a:t>8</a:t>
            </a:fld>
            <a:endParaRPr lang="en-GB"/>
          </a:p>
        </p:txBody>
      </p:sp>
    </p:spTree>
    <p:extLst>
      <p:ext uri="{BB962C8B-B14F-4D97-AF65-F5344CB8AC3E}">
        <p14:creationId xmlns:p14="http://schemas.microsoft.com/office/powerpoint/2010/main" val="429330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92D95124-7CAD-414B-97F2-7596812FD4CD}"/>
              </a:ext>
            </a:extLst>
          </p:cNvPr>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Times New Roman" panose="02020603050405020304" pitchFamily="18" charset="0"/>
              </a:defRPr>
            </a:lvl1pPr>
            <a:lvl2pPr marL="742950" indent="-285750" algn="l" eaLnBrk="0" hangingPunct="0">
              <a:spcBef>
                <a:spcPct val="30000"/>
              </a:spcBef>
              <a:defRPr sz="1200">
                <a:solidFill>
                  <a:schemeClr val="tx1"/>
                </a:solidFill>
                <a:latin typeface="Times New Roman" panose="02020603050405020304" pitchFamily="18" charset="0"/>
              </a:defRPr>
            </a:lvl2pPr>
            <a:lvl3pPr marL="1143000" indent="-228600" algn="l" eaLnBrk="0" hangingPunct="0">
              <a:spcBef>
                <a:spcPct val="30000"/>
              </a:spcBef>
              <a:defRPr sz="1200">
                <a:solidFill>
                  <a:schemeClr val="tx1"/>
                </a:solidFill>
                <a:latin typeface="Times New Roman" panose="02020603050405020304" pitchFamily="18" charset="0"/>
              </a:defRPr>
            </a:lvl3pPr>
            <a:lvl4pPr marL="1600200" indent="-228600" algn="l" eaLnBrk="0" hangingPunct="0">
              <a:spcBef>
                <a:spcPct val="30000"/>
              </a:spcBef>
              <a:defRPr sz="1200">
                <a:solidFill>
                  <a:schemeClr val="tx1"/>
                </a:solidFill>
                <a:latin typeface="Times New Roman" panose="02020603050405020304" pitchFamily="18" charset="0"/>
              </a:defRPr>
            </a:lvl4pPr>
            <a:lvl5pPr marL="2057400" indent="-228600" algn="l"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85905CF-4D3D-4C15-9D98-E9DD78DD993C}" type="slidenum">
              <a:rPr lang="en-US" altLang="en-US"/>
              <a:pPr algn="r" eaLnBrk="1" hangingPunct="1">
                <a:spcBef>
                  <a:spcPct val="0"/>
                </a:spcBef>
              </a:pPr>
              <a:t>9</a:t>
            </a:fld>
            <a:endParaRPr lang="en-US" altLang="en-US"/>
          </a:p>
        </p:txBody>
      </p:sp>
      <p:sp>
        <p:nvSpPr>
          <p:cNvPr id="83971" name="Rectangle 2">
            <a:extLst>
              <a:ext uri="{FF2B5EF4-FFF2-40B4-BE49-F238E27FC236}">
                <a16:creationId xmlns:a16="http://schemas.microsoft.com/office/drawing/2014/main" id="{59CE7746-AC84-48B4-9D03-11D8CDD9E811}"/>
              </a:ext>
            </a:extLst>
          </p:cNvPr>
          <p:cNvSpPr>
            <a:spLocks noGrp="1" noRot="1" noChangeAspect="1" noChangeArrowheads="1" noTextEdit="1"/>
          </p:cNvSpPr>
          <p:nvPr>
            <p:ph type="sldImg"/>
          </p:nvPr>
        </p:nvSpPr>
        <p:spPr>
          <a:xfrm>
            <a:off x="1092200" y="673100"/>
            <a:ext cx="4673600" cy="3505200"/>
          </a:xfrm>
          <a:ln/>
        </p:spPr>
      </p:sp>
      <p:sp>
        <p:nvSpPr>
          <p:cNvPr id="83972" name="Rectangle 3">
            <a:extLst>
              <a:ext uri="{FF2B5EF4-FFF2-40B4-BE49-F238E27FC236}">
                <a16:creationId xmlns:a16="http://schemas.microsoft.com/office/drawing/2014/main" id="{5A057FDE-020B-4472-BFFB-C0DFF3DAE7A1}"/>
              </a:ext>
            </a:extLst>
          </p:cNvPr>
          <p:cNvSpPr>
            <a:spLocks noGrp="1" noChangeArrowheads="1"/>
          </p:cNvSpPr>
          <p:nvPr>
            <p:ph type="body" idx="1"/>
          </p:nvPr>
        </p:nvSpPr>
        <p:spPr>
          <a:xfrm>
            <a:off x="903288" y="4400550"/>
            <a:ext cx="5051425" cy="4102100"/>
          </a:xfrm>
          <a:noFill/>
        </p:spPr>
        <p:txBody>
          <a:bodyPr/>
          <a:lstStyle/>
          <a:p>
            <a:pPr eaLnBrk="1" hangingPunct="1"/>
            <a:endParaRPr lang="en-GB" altLang="en-US" dirty="0"/>
          </a:p>
          <a:p>
            <a:pPr eaLnBrk="1" hangingPunct="1"/>
            <a:r>
              <a:rPr lang="en-GB" altLang="en-US" dirty="0"/>
              <a:t>The Diffusive rate is dependent upon 	</a:t>
            </a:r>
          </a:p>
          <a:p>
            <a:pPr eaLnBrk="1" hangingPunct="1"/>
            <a:r>
              <a:rPr lang="en-GB" altLang="en-US" dirty="0"/>
              <a:t>a) The Size of the solute (bigger molecules move more slowly than smaller ones)</a:t>
            </a:r>
          </a:p>
          <a:p>
            <a:pPr eaLnBrk="1" hangingPunct="1"/>
            <a:r>
              <a:rPr lang="en-GB" altLang="en-US" dirty="0"/>
              <a:t>						</a:t>
            </a:r>
          </a:p>
          <a:p>
            <a:pPr eaLnBrk="1" hangingPunct="1"/>
            <a:r>
              <a:rPr lang="en-GB" altLang="en-US" dirty="0"/>
              <a:t>b) The distance across which diffusion takes place (the shorter the distance, the quicker the process).  I.e. the thicker the membrane the slower the movement of solutes</a:t>
            </a:r>
          </a:p>
          <a:p>
            <a:pPr eaLnBrk="1" hangingPunct="1"/>
            <a:r>
              <a:rPr lang="en-GB" altLang="en-US" dirty="0"/>
              <a:t>c) Pore size and surface area of the membrane</a:t>
            </a:r>
          </a:p>
        </p:txBody>
      </p:sp>
    </p:spTree>
    <p:extLst>
      <p:ext uri="{BB962C8B-B14F-4D97-AF65-F5344CB8AC3E}">
        <p14:creationId xmlns:p14="http://schemas.microsoft.com/office/powerpoint/2010/main" val="1169151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B79B60D2-F9B2-4923-84EC-78C5FE4B91BD}"/>
              </a:ext>
            </a:extLst>
          </p:cNvPr>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Times New Roman" panose="02020603050405020304" pitchFamily="18" charset="0"/>
              </a:defRPr>
            </a:lvl1pPr>
            <a:lvl2pPr marL="742950" indent="-285750" algn="l" eaLnBrk="0" hangingPunct="0">
              <a:spcBef>
                <a:spcPct val="30000"/>
              </a:spcBef>
              <a:defRPr sz="1200">
                <a:solidFill>
                  <a:schemeClr val="tx1"/>
                </a:solidFill>
                <a:latin typeface="Times New Roman" panose="02020603050405020304" pitchFamily="18" charset="0"/>
              </a:defRPr>
            </a:lvl2pPr>
            <a:lvl3pPr marL="1143000" indent="-228600" algn="l" eaLnBrk="0" hangingPunct="0">
              <a:spcBef>
                <a:spcPct val="30000"/>
              </a:spcBef>
              <a:defRPr sz="1200">
                <a:solidFill>
                  <a:schemeClr val="tx1"/>
                </a:solidFill>
                <a:latin typeface="Times New Roman" panose="02020603050405020304" pitchFamily="18" charset="0"/>
              </a:defRPr>
            </a:lvl3pPr>
            <a:lvl4pPr marL="1600200" indent="-228600" algn="l" eaLnBrk="0" hangingPunct="0">
              <a:spcBef>
                <a:spcPct val="30000"/>
              </a:spcBef>
              <a:defRPr sz="1200">
                <a:solidFill>
                  <a:schemeClr val="tx1"/>
                </a:solidFill>
                <a:latin typeface="Times New Roman" panose="02020603050405020304" pitchFamily="18" charset="0"/>
              </a:defRPr>
            </a:lvl4pPr>
            <a:lvl5pPr marL="2057400" indent="-228600" algn="l"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CB5468C-BBAC-449D-B1B6-8AB912C0523C}" type="slidenum">
              <a:rPr lang="en-US" altLang="en-US"/>
              <a:pPr algn="r" eaLnBrk="1" hangingPunct="1">
                <a:spcBef>
                  <a:spcPct val="0"/>
                </a:spcBef>
              </a:pPr>
              <a:t>10</a:t>
            </a:fld>
            <a:endParaRPr lang="en-US" altLang="en-US"/>
          </a:p>
        </p:txBody>
      </p:sp>
      <p:sp>
        <p:nvSpPr>
          <p:cNvPr id="86019" name="Rectangle 2">
            <a:extLst>
              <a:ext uri="{FF2B5EF4-FFF2-40B4-BE49-F238E27FC236}">
                <a16:creationId xmlns:a16="http://schemas.microsoft.com/office/drawing/2014/main" id="{8B7F9695-7767-43A3-9F1B-1D1B3B452BD6}"/>
              </a:ext>
            </a:extLst>
          </p:cNvPr>
          <p:cNvSpPr>
            <a:spLocks noGrp="1" noRot="1" noChangeAspect="1" noChangeArrowheads="1" noTextEdit="1"/>
          </p:cNvSpPr>
          <p:nvPr>
            <p:ph type="sldImg"/>
          </p:nvPr>
        </p:nvSpPr>
        <p:spPr>
          <a:xfrm>
            <a:off x="1131888" y="688975"/>
            <a:ext cx="4598987" cy="3449638"/>
          </a:xfrm>
          <a:ln/>
        </p:spPr>
      </p:sp>
      <p:sp>
        <p:nvSpPr>
          <p:cNvPr id="86020" name="Rectangle 3">
            <a:extLst>
              <a:ext uri="{FF2B5EF4-FFF2-40B4-BE49-F238E27FC236}">
                <a16:creationId xmlns:a16="http://schemas.microsoft.com/office/drawing/2014/main" id="{A759EC76-1DBC-4AF2-8C57-2443890B2B2E}"/>
              </a:ext>
            </a:extLst>
          </p:cNvPr>
          <p:cNvSpPr>
            <a:spLocks noGrp="1" noChangeArrowheads="1"/>
          </p:cNvSpPr>
          <p:nvPr>
            <p:ph type="body" idx="1"/>
          </p:nvPr>
        </p:nvSpPr>
        <p:spPr>
          <a:xfrm>
            <a:off x="914400" y="4371975"/>
            <a:ext cx="5029200" cy="4138613"/>
          </a:xfrm>
          <a:noFill/>
        </p:spPr>
        <p:txBody>
          <a:bodyPr lIns="90932" tIns="45466" rIns="90932" bIns="45466"/>
          <a:lstStyle/>
          <a:p>
            <a:pPr eaLnBrk="1" hangingPunct="1"/>
            <a:r>
              <a:rPr lang="en-GB" altLang="en-US"/>
              <a:t>Equilibrium is reached in the middle of the filter and no more net transport occurs across the filter</a:t>
            </a:r>
          </a:p>
        </p:txBody>
      </p:sp>
    </p:spTree>
    <p:extLst>
      <p:ext uri="{BB962C8B-B14F-4D97-AF65-F5344CB8AC3E}">
        <p14:creationId xmlns:p14="http://schemas.microsoft.com/office/powerpoint/2010/main" val="3304680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AA68B4-FDA5-4B81-A3C5-5852FBBE49E9}" type="slidenum">
              <a:rPr lang="en-GB" smtClean="0"/>
              <a:t>12</a:t>
            </a:fld>
            <a:endParaRPr lang="en-GB"/>
          </a:p>
        </p:txBody>
      </p:sp>
    </p:spTree>
    <p:extLst>
      <p:ext uri="{BB962C8B-B14F-4D97-AF65-F5344CB8AC3E}">
        <p14:creationId xmlns:p14="http://schemas.microsoft.com/office/powerpoint/2010/main" val="350742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AA68B4-FDA5-4B81-A3C5-5852FBBE49E9}" type="slidenum">
              <a:rPr lang="en-GB" smtClean="0"/>
              <a:t>23</a:t>
            </a:fld>
            <a:endParaRPr lang="en-GB"/>
          </a:p>
        </p:txBody>
      </p:sp>
    </p:spTree>
    <p:extLst>
      <p:ext uri="{BB962C8B-B14F-4D97-AF65-F5344CB8AC3E}">
        <p14:creationId xmlns:p14="http://schemas.microsoft.com/office/powerpoint/2010/main" val="1246839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FB83DDCE-7E10-4E0A-A10E-6A841F4582E6}"/>
              </a:ext>
            </a:extLst>
          </p:cNvPr>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Times New Roman" panose="02020603050405020304" pitchFamily="18" charset="0"/>
              </a:defRPr>
            </a:lvl1pPr>
            <a:lvl2pPr marL="742950" indent="-285750" algn="l" eaLnBrk="0" hangingPunct="0">
              <a:spcBef>
                <a:spcPct val="30000"/>
              </a:spcBef>
              <a:defRPr sz="1200">
                <a:solidFill>
                  <a:schemeClr val="tx1"/>
                </a:solidFill>
                <a:latin typeface="Times New Roman" panose="02020603050405020304" pitchFamily="18" charset="0"/>
              </a:defRPr>
            </a:lvl2pPr>
            <a:lvl3pPr marL="1143000" indent="-228600" algn="l" eaLnBrk="0" hangingPunct="0">
              <a:spcBef>
                <a:spcPct val="30000"/>
              </a:spcBef>
              <a:defRPr sz="1200">
                <a:solidFill>
                  <a:schemeClr val="tx1"/>
                </a:solidFill>
                <a:latin typeface="Times New Roman" panose="02020603050405020304" pitchFamily="18" charset="0"/>
              </a:defRPr>
            </a:lvl3pPr>
            <a:lvl4pPr marL="1600200" indent="-228600" algn="l" eaLnBrk="0" hangingPunct="0">
              <a:spcBef>
                <a:spcPct val="30000"/>
              </a:spcBef>
              <a:defRPr sz="1200">
                <a:solidFill>
                  <a:schemeClr val="tx1"/>
                </a:solidFill>
                <a:latin typeface="Times New Roman" panose="02020603050405020304" pitchFamily="18" charset="0"/>
              </a:defRPr>
            </a:lvl4pPr>
            <a:lvl5pPr marL="2057400" indent="-228600" algn="l"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63B8294-6EA8-4120-9F49-75EE5A7A794E}" type="slidenum">
              <a:rPr lang="en-US" altLang="en-US"/>
              <a:pPr algn="r" eaLnBrk="1" hangingPunct="1">
                <a:spcBef>
                  <a:spcPct val="0"/>
                </a:spcBef>
              </a:pPr>
              <a:t>26</a:t>
            </a:fld>
            <a:endParaRPr lang="en-US" altLang="en-US"/>
          </a:p>
        </p:txBody>
      </p:sp>
      <p:sp>
        <p:nvSpPr>
          <p:cNvPr id="87043" name="Rectangle 2">
            <a:extLst>
              <a:ext uri="{FF2B5EF4-FFF2-40B4-BE49-F238E27FC236}">
                <a16:creationId xmlns:a16="http://schemas.microsoft.com/office/drawing/2014/main" id="{CADD09F0-2970-4C1F-B9A3-E6F5700D7BFE}"/>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4F45B651-1CB0-4CD0-9012-F259956CCC01}"/>
              </a:ext>
            </a:extLst>
          </p:cNvPr>
          <p:cNvSpPr>
            <a:spLocks noGrp="1" noChangeArrowheads="1"/>
          </p:cNvSpPr>
          <p:nvPr>
            <p:ph type="body" idx="1"/>
          </p:nvPr>
        </p:nvSpPr>
        <p:spPr>
          <a:noFill/>
        </p:spPr>
        <p:txBody>
          <a:bodyPr/>
          <a:lstStyle/>
          <a:p>
            <a:pPr eaLnBrk="1" hangingPunct="1"/>
            <a:r>
              <a:rPr lang="en-GB" altLang="en-US"/>
              <a:t>During CVVHDF blood is driven through a highly permeable haemofilter using veno-venous access and integral pump. A dialysis solution is delivered in a counter-current direction to the blood flow within the fluid compartment.  The Ultrafiltrate rate is in excess of the patients desired weight loss.  Solute clearance is both convective and diffusive.  Replacement fluid is required to obtain desired fluid balance pumped either post or pre-filter.</a:t>
            </a:r>
            <a:endParaRPr lang="en-US" altLang="en-US"/>
          </a:p>
        </p:txBody>
      </p:sp>
    </p:spTree>
    <p:extLst>
      <p:ext uri="{BB962C8B-B14F-4D97-AF65-F5344CB8AC3E}">
        <p14:creationId xmlns:p14="http://schemas.microsoft.com/office/powerpoint/2010/main" val="3476744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2AA68B4-FDA5-4B81-A3C5-5852FBBE49E9}" type="slidenum">
              <a:rPr lang="en-GB" smtClean="0"/>
              <a:t>27</a:t>
            </a:fld>
            <a:endParaRPr lang="en-GB"/>
          </a:p>
        </p:txBody>
      </p:sp>
    </p:spTree>
    <p:extLst>
      <p:ext uri="{BB962C8B-B14F-4D97-AF65-F5344CB8AC3E}">
        <p14:creationId xmlns:p14="http://schemas.microsoft.com/office/powerpoint/2010/main" val="2442935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77464F5A-F3DB-4B33-9DE7-E0ED542A79FD}"/>
              </a:ext>
            </a:extLst>
          </p:cNvPr>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Times New Roman" panose="02020603050405020304" pitchFamily="18" charset="0"/>
              </a:defRPr>
            </a:lvl1pPr>
            <a:lvl2pPr marL="742950" indent="-285750" algn="l" eaLnBrk="0" hangingPunct="0">
              <a:spcBef>
                <a:spcPct val="30000"/>
              </a:spcBef>
              <a:defRPr sz="1200">
                <a:solidFill>
                  <a:schemeClr val="tx1"/>
                </a:solidFill>
                <a:latin typeface="Times New Roman" panose="02020603050405020304" pitchFamily="18" charset="0"/>
              </a:defRPr>
            </a:lvl2pPr>
            <a:lvl3pPr marL="1143000" indent="-228600" algn="l" eaLnBrk="0" hangingPunct="0">
              <a:spcBef>
                <a:spcPct val="30000"/>
              </a:spcBef>
              <a:defRPr sz="1200">
                <a:solidFill>
                  <a:schemeClr val="tx1"/>
                </a:solidFill>
                <a:latin typeface="Times New Roman" panose="02020603050405020304" pitchFamily="18" charset="0"/>
              </a:defRPr>
            </a:lvl3pPr>
            <a:lvl4pPr marL="1600200" indent="-228600" algn="l" eaLnBrk="0" hangingPunct="0">
              <a:spcBef>
                <a:spcPct val="30000"/>
              </a:spcBef>
              <a:defRPr sz="1200">
                <a:solidFill>
                  <a:schemeClr val="tx1"/>
                </a:solidFill>
                <a:latin typeface="Times New Roman" panose="02020603050405020304" pitchFamily="18" charset="0"/>
              </a:defRPr>
            </a:lvl4pPr>
            <a:lvl5pPr marL="2057400" indent="-228600" algn="l"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667EBC6-1808-4D15-89E4-760872E574F8}" type="slidenum">
              <a:rPr lang="en-US" altLang="en-US"/>
              <a:pPr algn="r" eaLnBrk="1" hangingPunct="1">
                <a:spcBef>
                  <a:spcPct val="0"/>
                </a:spcBef>
              </a:pPr>
              <a:t>29</a:t>
            </a:fld>
            <a:endParaRPr lang="en-US" altLang="en-US"/>
          </a:p>
        </p:txBody>
      </p:sp>
      <p:sp>
        <p:nvSpPr>
          <p:cNvPr id="82947" name="Rectangle 2">
            <a:extLst>
              <a:ext uri="{FF2B5EF4-FFF2-40B4-BE49-F238E27FC236}">
                <a16:creationId xmlns:a16="http://schemas.microsoft.com/office/drawing/2014/main" id="{8DD84200-E7DA-4122-9CB6-C3EF6C28A7AC}"/>
              </a:ext>
            </a:extLst>
          </p:cNvPr>
          <p:cNvSpPr>
            <a:spLocks noGrp="1" noRot="1" noChangeAspect="1" noChangeArrowheads="1" noTextEdit="1"/>
          </p:cNvSpPr>
          <p:nvPr>
            <p:ph type="sldImg"/>
          </p:nvPr>
        </p:nvSpPr>
        <p:spPr>
          <a:xfrm>
            <a:off x="1090613" y="671513"/>
            <a:ext cx="4673600" cy="3506787"/>
          </a:xfrm>
          <a:ln/>
        </p:spPr>
      </p:sp>
      <p:sp>
        <p:nvSpPr>
          <p:cNvPr id="82948" name="Rectangle 3">
            <a:extLst>
              <a:ext uri="{FF2B5EF4-FFF2-40B4-BE49-F238E27FC236}">
                <a16:creationId xmlns:a16="http://schemas.microsoft.com/office/drawing/2014/main" id="{366EB827-7351-4FD2-A22D-5BC3AC030BE4}"/>
              </a:ext>
            </a:extLst>
          </p:cNvPr>
          <p:cNvSpPr>
            <a:spLocks noGrp="1" noChangeArrowheads="1"/>
          </p:cNvSpPr>
          <p:nvPr>
            <p:ph type="body" idx="1"/>
          </p:nvPr>
        </p:nvSpPr>
        <p:spPr>
          <a:xfrm>
            <a:off x="903288" y="4400550"/>
            <a:ext cx="5051425" cy="4103688"/>
          </a:xfrm>
          <a:noFill/>
        </p:spPr>
        <p:txBody>
          <a:bodyPr lIns="91247" tIns="45624" rIns="91247" bIns="45624"/>
          <a:lstStyle/>
          <a:p>
            <a:pPr eaLnBrk="1" hangingPunct="1"/>
            <a:r>
              <a:rPr lang="en-GB" altLang="en-US"/>
              <a:t>When a solution is moving (ultrafiltration), the solutes dissolved will move also (solvent drag).  The faster the flow the better the clearance.</a:t>
            </a:r>
          </a:p>
          <a:p>
            <a:pPr eaLnBrk="1" hangingPunct="1"/>
            <a:endParaRPr lang="en-GB" altLang="en-US"/>
          </a:p>
          <a:p>
            <a:pPr eaLnBrk="1" hangingPunct="1"/>
            <a:r>
              <a:rPr lang="en-GB" altLang="en-US"/>
              <a:t>The Solute Transport is directly proportional to the solvent transport (the solvent transport in turn, depends on the pressure gradient).  Also influenced by the permeability (pore size) of the membrane.</a:t>
            </a:r>
          </a:p>
          <a:p>
            <a:pPr eaLnBrk="1" hangingPunct="1"/>
            <a:endParaRPr lang="en-GB" altLang="en-US"/>
          </a:p>
          <a:p>
            <a:pPr eaLnBrk="1" hangingPunct="1"/>
            <a:r>
              <a:rPr lang="en-GB" altLang="en-US"/>
              <a:t>For middle-size solutes, where diffusion is slow, convection is the sole principle transport mechanism.  </a:t>
            </a:r>
          </a:p>
          <a:p>
            <a:pPr eaLnBrk="1" hangingPunct="1"/>
            <a:endParaRPr lang="en-GB" altLang="en-US"/>
          </a:p>
          <a:p>
            <a:pPr eaLnBrk="1" hangingPunct="1"/>
            <a:r>
              <a:rPr lang="en-GB" altLang="en-US"/>
              <a:t>The clearance of the solute is dependent on a) The amount of ultrafiltration</a:t>
            </a:r>
          </a:p>
          <a:p>
            <a:pPr eaLnBrk="1" hangingPunct="1"/>
            <a:r>
              <a:rPr lang="en-GB" altLang="en-US"/>
              <a:t>							b) The concentration of the solute in plasma</a:t>
            </a:r>
          </a:p>
          <a:p>
            <a:pPr eaLnBrk="1" hangingPunct="1"/>
            <a:r>
              <a:rPr lang="en-GB" altLang="en-US"/>
              <a:t>							c) The sieving characteristics of the membrane for the solute</a:t>
            </a:r>
          </a:p>
        </p:txBody>
      </p:sp>
    </p:spTree>
    <p:extLst>
      <p:ext uri="{BB962C8B-B14F-4D97-AF65-F5344CB8AC3E}">
        <p14:creationId xmlns:p14="http://schemas.microsoft.com/office/powerpoint/2010/main" val="1170451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3F4EAC08-1232-4F95-951B-7B987C96A710}" type="datetimeFigureOut">
              <a:rPr lang="en-GB" smtClean="0"/>
              <a:t>07/10/2019</a:t>
            </a:fld>
            <a:endParaRPr lang="en-GB"/>
          </a:p>
        </p:txBody>
      </p:sp>
      <p:sp>
        <p:nvSpPr>
          <p:cNvPr id="17" name="Footer Placeholder 16"/>
          <p:cNvSpPr>
            <a:spLocks noGrp="1"/>
          </p:cNvSpPr>
          <p:nvPr>
            <p:ph type="ftr" sz="quarter" idx="11"/>
          </p:nvPr>
        </p:nvSpPr>
        <p:spPr>
          <a:xfrm>
            <a:off x="2898648" y="6355080"/>
            <a:ext cx="3474720" cy="365760"/>
          </a:xfrm>
        </p:spPr>
        <p:txBody>
          <a:bodyPr/>
          <a:lstStyle/>
          <a:p>
            <a:endParaRPr lang="en-GB"/>
          </a:p>
        </p:txBody>
      </p:sp>
      <p:sp>
        <p:nvSpPr>
          <p:cNvPr id="29" name="Slide Number Placeholder 28"/>
          <p:cNvSpPr>
            <a:spLocks noGrp="1"/>
          </p:cNvSpPr>
          <p:nvPr>
            <p:ph type="sldNum" sz="quarter" idx="12"/>
          </p:nvPr>
        </p:nvSpPr>
        <p:spPr>
          <a:xfrm>
            <a:off x="1216152" y="6355080"/>
            <a:ext cx="1219200" cy="365760"/>
          </a:xfrm>
        </p:spPr>
        <p:txBody>
          <a:bodyPr/>
          <a:lstStyle/>
          <a:p>
            <a:fld id="{087E998C-F80E-4CFF-A684-FC9FF325DC57}" type="slidenum">
              <a:rPr lang="en-GB" smtClean="0"/>
              <a:t>‹#›</a:t>
            </a:fld>
            <a:endParaRPr lang="en-GB"/>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3F4EAC08-1232-4F95-951B-7B987C96A710}" type="datetimeFigureOut">
              <a:rPr lang="en-GB" smtClean="0"/>
              <a:t>07/10/2019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E998C-F80E-4CFF-A684-FC9FF325DC57}" type="slidenum">
              <a:rPr lang="en-GB" smtClean="0"/>
              <a:t>‹#›</a:t>
            </a:fld>
            <a:endParaRPr lang="en-GB"/>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3F4EAC08-1232-4F95-951B-7B987C96A710}" type="datetimeFigureOut">
              <a:rPr lang="en-GB" smtClean="0"/>
              <a:t>07/10/2019</a:t>
            </a:fld>
            <a:endParaRPr lang="en-GB"/>
          </a:p>
        </p:txBody>
      </p:sp>
      <p:sp>
        <p:nvSpPr>
          <p:cNvPr id="5" name="Footer Placeholder 4"/>
          <p:cNvSpPr>
            <a:spLocks noGrp="1"/>
          </p:cNvSpPr>
          <p:nvPr>
            <p:ph type="ftr" sz="quarter" idx="11"/>
          </p:nvPr>
        </p:nvSpPr>
        <p:spPr>
          <a:xfrm>
            <a:off x="2898648" y="6355080"/>
            <a:ext cx="3474720" cy="365760"/>
          </a:xfrm>
        </p:spPr>
        <p:txBody>
          <a:bodyPr/>
          <a:lstStyle/>
          <a:p>
            <a:endParaRPr lang="en-GB"/>
          </a:p>
        </p:txBody>
      </p:sp>
      <p:sp>
        <p:nvSpPr>
          <p:cNvPr id="6" name="Slide Number Placeholder 5"/>
          <p:cNvSpPr>
            <a:spLocks noGrp="1"/>
          </p:cNvSpPr>
          <p:nvPr>
            <p:ph type="sldNum" sz="quarter" idx="12"/>
          </p:nvPr>
        </p:nvSpPr>
        <p:spPr>
          <a:xfrm>
            <a:off x="1069848" y="6355080"/>
            <a:ext cx="1520952" cy="365760"/>
          </a:xfrm>
        </p:spPr>
        <p:txBody>
          <a:bodyPr/>
          <a:lstStyle/>
          <a:p>
            <a:fld id="{087E998C-F80E-4CFF-A684-FC9FF325DC57}" type="slidenum">
              <a:rPr lang="en-GB" smtClean="0"/>
              <a:t>‹#›</a:t>
            </a:fld>
            <a:endParaRPr lang="en-GB"/>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3F4EAC08-1232-4F95-951B-7B987C96A710}" type="datetimeFigureOut">
              <a:rPr lang="en-GB" smtClean="0"/>
              <a:t>07/10/2019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7E998C-F80E-4CFF-A684-FC9FF325DC57}" type="slidenum">
              <a:rPr lang="en-GB" smtClean="0"/>
              <a:t>‹#›</a:t>
            </a:fld>
            <a:endParaRPr lang="en-GB"/>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3F4EAC08-1232-4F95-951B-7B987C96A710}" type="datetimeFigureOut">
              <a:rPr lang="en-GB" smtClean="0"/>
              <a:t>07/10/2019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87E998C-F80E-4CFF-A684-FC9FF325DC57}" type="slidenum">
              <a:rPr lang="en-GB" smtClean="0"/>
              <a:t>‹#›</a:t>
            </a:fld>
            <a:endParaRPr lang="en-GB"/>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3F4EAC08-1232-4F95-951B-7B987C96A710}" type="datetimeFigureOut">
              <a:rPr lang="en-GB" smtClean="0"/>
              <a:t>07/10/2019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87E998C-F80E-4CFF-A684-FC9FF325DC57}" type="slidenum">
              <a:rPr lang="en-GB" smtClean="0"/>
              <a:t>‹#›</a:t>
            </a:fld>
            <a:endParaRPr lang="en-GB"/>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4EAC08-1232-4F95-951B-7B987C96A710}" type="datetimeFigureOut">
              <a:rPr lang="en-GB" smtClean="0"/>
              <a:t>07/10/2019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87E998C-F80E-4CFF-A684-FC9FF325DC57}" type="slidenum">
              <a:rPr lang="en-GB" smtClean="0"/>
              <a:t>‹#›</a:t>
            </a:fld>
            <a:endParaRPr lang="en-GB"/>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F4EAC08-1232-4F95-951B-7B987C96A710}" type="datetimeFigureOut">
              <a:rPr lang="en-GB" smtClean="0"/>
              <a:t>07/10/2019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7E998C-F80E-4CFF-A684-FC9FF325DC57}" type="slidenum">
              <a:rPr lang="en-GB" smtClean="0"/>
              <a:t>‹#›</a:t>
            </a:fld>
            <a:endParaRPr lang="en-GB"/>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F4EAC08-1232-4F95-951B-7B987C96A710}" type="datetimeFigureOut">
              <a:rPr lang="en-GB" smtClean="0"/>
              <a:t>07/10/2019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7E998C-F80E-4CFF-A684-FC9FF325DC57}" type="slidenum">
              <a:rPr lang="en-GB" smtClean="0"/>
              <a:t>‹#›</a:t>
            </a:fld>
            <a:endParaRPr lang="en-GB"/>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F4EAC08-1232-4F95-951B-7B987C96A710}" type="datetimeFigureOut">
              <a:rPr lang="en-GB" smtClean="0"/>
              <a:t>07/10/2019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E998C-F80E-4CFF-A684-FC9FF325DC57}"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F4EAC08-1232-4F95-951B-7B987C96A710}" type="datetimeFigureOut">
              <a:rPr lang="en-GB" smtClean="0"/>
              <a:t>07/10/2019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7E998C-F80E-4CFF-A684-FC9FF325DC57}" type="slidenum">
              <a:rPr lang="en-GB" smtClean="0"/>
              <a:t>‹#›</a:t>
            </a:fld>
            <a:endParaRPr lang="en-GB"/>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458200" cy="9906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381000" y="1143000"/>
            <a:ext cx="41148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143000"/>
            <a:ext cx="4114800" cy="243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3733800"/>
            <a:ext cx="4114800" cy="243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57411231"/>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458200" cy="9906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381000" y="1143000"/>
            <a:ext cx="41148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48200" y="1143000"/>
            <a:ext cx="4114800" cy="5029200"/>
          </a:xfrm>
        </p:spPr>
        <p:txBody>
          <a:bodyPr/>
          <a:lstStyle/>
          <a:p>
            <a:pPr lvl="0"/>
            <a:endParaRPr lang="en-GB" noProof="0"/>
          </a:p>
        </p:txBody>
      </p:sp>
    </p:spTree>
    <p:extLst>
      <p:ext uri="{BB962C8B-B14F-4D97-AF65-F5344CB8AC3E}">
        <p14:creationId xmlns:p14="http://schemas.microsoft.com/office/powerpoint/2010/main" val="395406585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3F4EAC08-1232-4F95-951B-7B987C96A710}" type="datetimeFigureOut">
              <a:rPr lang="en-GB" smtClean="0"/>
              <a:t>07/10/2019</a:t>
            </a:fld>
            <a:endParaRPr lang="en-GB"/>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GB"/>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087E998C-F80E-4CFF-A684-FC9FF325DC57}" type="slidenum">
              <a:rPr lang="en-GB" smtClean="0"/>
              <a:t>‹#›</a:t>
            </a:fld>
            <a:endParaRPr lang="en-GB"/>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t="-100000" b="-10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3886200"/>
            <a:ext cx="7025208" cy="990600"/>
          </a:xfrm>
        </p:spPr>
        <p:txBody>
          <a:bodyPr>
            <a:normAutofit fontScale="90000"/>
          </a:bodyPr>
          <a:lstStyle/>
          <a:p>
            <a:r>
              <a:rPr lang="en-GB" b="1" dirty="0"/>
              <a:t>Modes &amp; Principles of CRRT</a:t>
            </a:r>
            <a:br>
              <a:rPr lang="en-GB" b="1" dirty="0"/>
            </a:br>
            <a:r>
              <a:rPr lang="en-GB" b="1" dirty="0"/>
              <a:t>*</a:t>
            </a:r>
            <a:r>
              <a:rPr lang="en-GB" sz="2700" b="1" i="1" dirty="0"/>
              <a:t>Continuous Renal Replacement Therapy </a:t>
            </a:r>
            <a:br>
              <a:rPr lang="en-GB" dirty="0"/>
            </a:br>
            <a:endParaRPr lang="en-GB" dirty="0"/>
          </a:p>
        </p:txBody>
      </p:sp>
      <p:sp>
        <p:nvSpPr>
          <p:cNvPr id="3" name="Subtitle 2"/>
          <p:cNvSpPr>
            <a:spLocks noGrp="1"/>
          </p:cNvSpPr>
          <p:nvPr>
            <p:ph type="subTitle" idx="1"/>
          </p:nvPr>
        </p:nvSpPr>
        <p:spPr/>
        <p:txBody>
          <a:bodyPr>
            <a:normAutofit fontScale="70000" lnSpcReduction="20000"/>
          </a:bodyPr>
          <a:lstStyle/>
          <a:p>
            <a:r>
              <a:rPr lang="en-GB" b="1" dirty="0"/>
              <a:t>Catherine  Jones </a:t>
            </a:r>
          </a:p>
          <a:p>
            <a:r>
              <a:rPr lang="en-GB" b="1" dirty="0"/>
              <a:t> 2019</a:t>
            </a:r>
          </a:p>
        </p:txBody>
      </p:sp>
    </p:spTree>
    <p:extLst>
      <p:ext uri="{BB962C8B-B14F-4D97-AF65-F5344CB8AC3E}">
        <p14:creationId xmlns:p14="http://schemas.microsoft.com/office/powerpoint/2010/main" val="4240649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BEAC4-9047-48A3-BC64-4BEE46F594E3}"/>
              </a:ext>
            </a:extLst>
          </p:cNvPr>
          <p:cNvSpPr>
            <a:spLocks noGrp="1"/>
          </p:cNvSpPr>
          <p:nvPr>
            <p:ph type="title"/>
          </p:nvPr>
        </p:nvSpPr>
        <p:spPr/>
        <p:txBody>
          <a:bodyPr/>
          <a:lstStyle/>
          <a:p>
            <a:r>
              <a:rPr lang="en-GB" dirty="0"/>
              <a:t>Learning Outcomes</a:t>
            </a:r>
          </a:p>
        </p:txBody>
      </p:sp>
      <p:sp>
        <p:nvSpPr>
          <p:cNvPr id="3" name="Content Placeholder 2">
            <a:extLst>
              <a:ext uri="{FF2B5EF4-FFF2-40B4-BE49-F238E27FC236}">
                <a16:creationId xmlns:a16="http://schemas.microsoft.com/office/drawing/2014/main" id="{81159B1E-0CEE-45C4-88B1-5C1BCEF96D89}"/>
              </a:ext>
            </a:extLst>
          </p:cNvPr>
          <p:cNvSpPr>
            <a:spLocks noGrp="1"/>
          </p:cNvSpPr>
          <p:nvPr>
            <p:ph sz="quarter" idx="1"/>
          </p:nvPr>
        </p:nvSpPr>
        <p:spPr>
          <a:xfrm>
            <a:off x="457200" y="1484784"/>
            <a:ext cx="8229600" cy="4937760"/>
          </a:xfrm>
        </p:spPr>
        <p:txBody>
          <a:bodyPr>
            <a:normAutofit/>
          </a:bodyPr>
          <a:lstStyle/>
          <a:p>
            <a:r>
              <a:rPr lang="en-GB" dirty="0"/>
              <a:t>Understand </a:t>
            </a:r>
            <a:r>
              <a:rPr lang="en-GB" dirty="0">
                <a:highlight>
                  <a:srgbClr val="00FF00"/>
                </a:highlight>
              </a:rPr>
              <a:t>PRINCIPLES </a:t>
            </a:r>
            <a:r>
              <a:rPr lang="en-GB" dirty="0"/>
              <a:t>of CRRT</a:t>
            </a:r>
          </a:p>
          <a:p>
            <a:pPr lvl="1"/>
            <a:endParaRPr lang="en-GB" dirty="0"/>
          </a:p>
          <a:p>
            <a:pPr lvl="1"/>
            <a:r>
              <a:rPr lang="en-GB" dirty="0"/>
              <a:t>Ultrafiltration</a:t>
            </a:r>
          </a:p>
          <a:p>
            <a:pPr lvl="1"/>
            <a:r>
              <a:rPr lang="en-GB" dirty="0"/>
              <a:t>Convection</a:t>
            </a:r>
          </a:p>
          <a:p>
            <a:pPr lvl="1"/>
            <a:r>
              <a:rPr lang="en-GB" dirty="0"/>
              <a:t>Diffusion</a:t>
            </a:r>
          </a:p>
          <a:p>
            <a:pPr lvl="1"/>
            <a:endParaRPr lang="en-GB" dirty="0"/>
          </a:p>
          <a:p>
            <a:pPr lvl="0">
              <a:buClr>
                <a:srgbClr val="CEB966"/>
              </a:buClr>
            </a:pPr>
            <a:r>
              <a:rPr lang="en-GB" dirty="0">
                <a:solidFill>
                  <a:prstClr val="black"/>
                </a:solidFill>
              </a:rPr>
              <a:t>Understand</a:t>
            </a:r>
            <a:r>
              <a:rPr lang="en-GB" dirty="0">
                <a:solidFill>
                  <a:prstClr val="black"/>
                </a:solidFill>
                <a:highlight>
                  <a:srgbClr val="00FF00"/>
                </a:highlight>
              </a:rPr>
              <a:t> MODES </a:t>
            </a:r>
            <a:r>
              <a:rPr lang="en-GB" dirty="0">
                <a:solidFill>
                  <a:prstClr val="black"/>
                </a:solidFill>
              </a:rPr>
              <a:t>of CRRT</a:t>
            </a:r>
          </a:p>
          <a:p>
            <a:pPr lvl="0">
              <a:buClr>
                <a:srgbClr val="CEB966"/>
              </a:buClr>
            </a:pPr>
            <a:endParaRPr lang="en-GB" dirty="0">
              <a:solidFill>
                <a:prstClr val="black"/>
              </a:solidFill>
            </a:endParaRPr>
          </a:p>
          <a:p>
            <a:pPr lvl="1">
              <a:buClr>
                <a:srgbClr val="CEB966"/>
              </a:buClr>
            </a:pPr>
            <a:r>
              <a:rPr lang="en-GB" dirty="0">
                <a:solidFill>
                  <a:prstClr val="black"/>
                </a:solidFill>
              </a:rPr>
              <a:t>CVVH</a:t>
            </a:r>
          </a:p>
          <a:p>
            <a:pPr lvl="1">
              <a:buClr>
                <a:srgbClr val="CEB966"/>
              </a:buClr>
            </a:pPr>
            <a:r>
              <a:rPr lang="en-GB" dirty="0">
                <a:solidFill>
                  <a:prstClr val="black"/>
                </a:solidFill>
              </a:rPr>
              <a:t>CVVHD</a:t>
            </a:r>
          </a:p>
          <a:p>
            <a:pPr lvl="1">
              <a:buClr>
                <a:srgbClr val="CEB966"/>
              </a:buClr>
            </a:pPr>
            <a:r>
              <a:rPr lang="en-GB" dirty="0">
                <a:solidFill>
                  <a:prstClr val="black"/>
                </a:solidFill>
              </a:rPr>
              <a:t>CVVHDF</a:t>
            </a:r>
          </a:p>
          <a:p>
            <a:pPr marL="274320" lvl="1" indent="0">
              <a:buNone/>
            </a:pPr>
            <a:endParaRPr lang="en-GB" dirty="0"/>
          </a:p>
        </p:txBody>
      </p:sp>
    </p:spTree>
    <p:extLst>
      <p:ext uri="{BB962C8B-B14F-4D97-AF65-F5344CB8AC3E}">
        <p14:creationId xmlns:p14="http://schemas.microsoft.com/office/powerpoint/2010/main" val="1051632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00000" b="-100000"/>
          </a:stretch>
        </a:blip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835696" y="4509120"/>
            <a:ext cx="6624736" cy="1642864"/>
          </a:xfrm>
        </p:spPr>
        <p:txBody>
          <a:bodyPr>
            <a:noAutofit/>
          </a:bodyPr>
          <a:lstStyle/>
          <a:p>
            <a:r>
              <a:rPr lang="en-GB" sz="5400" b="1" dirty="0">
                <a:solidFill>
                  <a:schemeClr val="tx1"/>
                </a:solidFill>
                <a:highlight>
                  <a:srgbClr val="00FF00"/>
                </a:highlight>
              </a:rPr>
              <a:t>Principles of CRRT</a:t>
            </a:r>
          </a:p>
        </p:txBody>
      </p:sp>
    </p:spTree>
    <p:extLst>
      <p:ext uri="{BB962C8B-B14F-4D97-AF65-F5344CB8AC3E}">
        <p14:creationId xmlns:p14="http://schemas.microsoft.com/office/powerpoint/2010/main" val="4062110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1538" name="Rectangle 2">
            <a:extLst>
              <a:ext uri="{FF2B5EF4-FFF2-40B4-BE49-F238E27FC236}">
                <a16:creationId xmlns:a16="http://schemas.microsoft.com/office/drawing/2014/main" id="{1EC21163-4195-48EB-97B6-42D71CEEC58B}"/>
              </a:ext>
            </a:extLst>
          </p:cNvPr>
          <p:cNvSpPr>
            <a:spLocks noGrp="1" noChangeArrowheads="1"/>
          </p:cNvSpPr>
          <p:nvPr>
            <p:ph type="title"/>
          </p:nvPr>
        </p:nvSpPr>
        <p:spPr/>
        <p:txBody>
          <a:bodyPr/>
          <a:lstStyle/>
          <a:p>
            <a:pPr eaLnBrk="1" hangingPunct="1">
              <a:defRPr/>
            </a:pPr>
            <a:r>
              <a:rPr lang="en-GB" altLang="en-US">
                <a:solidFill>
                  <a:srgbClr val="FA3C00"/>
                </a:solidFill>
                <a:effectLst/>
              </a:rPr>
              <a:t>Plasma Water- Removal</a:t>
            </a:r>
            <a:r>
              <a:rPr lang="en-GB" altLang="en-US"/>
              <a:t> </a:t>
            </a:r>
            <a:endParaRPr lang="en-US" altLang="en-US"/>
          </a:p>
        </p:txBody>
      </p:sp>
      <p:pic>
        <p:nvPicPr>
          <p:cNvPr id="35843" name="Picture 3" descr="convection">
            <a:extLst>
              <a:ext uri="{FF2B5EF4-FFF2-40B4-BE49-F238E27FC236}">
                <a16:creationId xmlns:a16="http://schemas.microsoft.com/office/drawing/2014/main" id="{B030122E-0384-42F9-9792-E7DD6AE41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268413"/>
            <a:ext cx="7921625" cy="496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4" name="Rectangle 4">
            <a:extLst>
              <a:ext uri="{FF2B5EF4-FFF2-40B4-BE49-F238E27FC236}">
                <a16:creationId xmlns:a16="http://schemas.microsoft.com/office/drawing/2014/main" id="{8F7444E5-A04C-4A81-ABBD-033E6EE12902}"/>
              </a:ext>
            </a:extLst>
          </p:cNvPr>
          <p:cNvSpPr>
            <a:spLocks noChangeArrowheads="1"/>
          </p:cNvSpPr>
          <p:nvPr/>
        </p:nvSpPr>
        <p:spPr bwMode="auto">
          <a:xfrm>
            <a:off x="7092950" y="3716338"/>
            <a:ext cx="1008063" cy="1800225"/>
          </a:xfrm>
          <a:prstGeom prst="rect">
            <a:avLst/>
          </a:prstGeom>
          <a:solidFill>
            <a:srgbClr val="FFCC00">
              <a:alpha val="89803"/>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r>
              <a:rPr lang="en-GB" altLang="en-US" sz="2400" b="0" i="0"/>
              <a:t>Plasma</a:t>
            </a:r>
          </a:p>
          <a:p>
            <a:pPr algn="ctr" eaLnBrk="1" hangingPunct="1">
              <a:spcBef>
                <a:spcPct val="0"/>
              </a:spcBef>
              <a:buSzTx/>
              <a:buFontTx/>
              <a:buNone/>
            </a:pPr>
            <a:r>
              <a:rPr lang="en-GB" altLang="en-US" sz="2400" b="0" i="0"/>
              <a:t>Water</a:t>
            </a:r>
            <a:endParaRPr lang="en-US" altLang="en-US" sz="2400" b="0" i="0"/>
          </a:p>
        </p:txBody>
      </p:sp>
      <p:sp>
        <p:nvSpPr>
          <p:cNvPr id="35845" name="Rectangle 5">
            <a:extLst>
              <a:ext uri="{FF2B5EF4-FFF2-40B4-BE49-F238E27FC236}">
                <a16:creationId xmlns:a16="http://schemas.microsoft.com/office/drawing/2014/main" id="{7344AA0D-FFE9-48AD-8AD4-130C713E86F8}"/>
              </a:ext>
            </a:extLst>
          </p:cNvPr>
          <p:cNvSpPr>
            <a:spLocks noChangeArrowheads="1"/>
          </p:cNvSpPr>
          <p:nvPr/>
        </p:nvSpPr>
        <p:spPr bwMode="auto">
          <a:xfrm>
            <a:off x="3203575" y="1268413"/>
            <a:ext cx="3240088" cy="1152525"/>
          </a:xfrm>
          <a:prstGeom prst="rect">
            <a:avLst/>
          </a:prstGeom>
          <a:solidFill>
            <a:srgbClr val="E2E2E2"/>
          </a:solidFill>
          <a:ln w="38100">
            <a:solidFill>
              <a:srgbClr val="FA3C00"/>
            </a:solidFill>
            <a:prstDash val="lg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r>
              <a:rPr lang="en-GB" altLang="en-US" sz="4400" i="0"/>
              <a:t>Ultrafiltration</a:t>
            </a:r>
            <a:endParaRPr lang="en-US" altLang="en-US" sz="4400" i="0"/>
          </a:p>
        </p:txBody>
      </p:sp>
    </p:spTree>
    <p:extLst>
      <p:ext uri="{BB962C8B-B14F-4D97-AF65-F5344CB8AC3E}">
        <p14:creationId xmlns:p14="http://schemas.microsoft.com/office/powerpoint/2010/main" val="1521571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AC811-1DEF-4A7C-B590-DD8EB140E8A0}"/>
              </a:ext>
            </a:extLst>
          </p:cNvPr>
          <p:cNvSpPr>
            <a:spLocks noGrp="1"/>
          </p:cNvSpPr>
          <p:nvPr>
            <p:ph type="title"/>
          </p:nvPr>
        </p:nvSpPr>
        <p:spPr/>
        <p:txBody>
          <a:bodyPr/>
          <a:lstStyle/>
          <a:p>
            <a:r>
              <a:rPr lang="en-GB" dirty="0"/>
              <a:t>Convection</a:t>
            </a:r>
          </a:p>
        </p:txBody>
      </p:sp>
      <p:sp>
        <p:nvSpPr>
          <p:cNvPr id="3" name="Content Placeholder 2">
            <a:extLst>
              <a:ext uri="{FF2B5EF4-FFF2-40B4-BE49-F238E27FC236}">
                <a16:creationId xmlns:a16="http://schemas.microsoft.com/office/drawing/2014/main" id="{99DF9DAC-42BC-42DA-9ED6-ED7E6A6A1911}"/>
              </a:ext>
            </a:extLst>
          </p:cNvPr>
          <p:cNvSpPr>
            <a:spLocks noGrp="1"/>
          </p:cNvSpPr>
          <p:nvPr>
            <p:ph sz="quarter" idx="1"/>
          </p:nvPr>
        </p:nvSpPr>
        <p:spPr>
          <a:xfrm>
            <a:off x="179512" y="1484784"/>
            <a:ext cx="8507288" cy="4672176"/>
          </a:xfrm>
        </p:spPr>
        <p:txBody>
          <a:bodyPr>
            <a:normAutofit/>
          </a:bodyPr>
          <a:lstStyle/>
          <a:p>
            <a:r>
              <a:rPr lang="en-GB" sz="3200" dirty="0"/>
              <a:t>The movement of fluid across a semi-permeable membrane creating a solvent drag</a:t>
            </a:r>
          </a:p>
          <a:p>
            <a:endParaRPr lang="en-GB" sz="3200" dirty="0"/>
          </a:p>
        </p:txBody>
      </p:sp>
      <p:pic>
        <p:nvPicPr>
          <p:cNvPr id="5" name="Picture 4" descr="A screenshot of a cell phone&#10;&#10;Description generated with very high confidence">
            <a:extLst>
              <a:ext uri="{FF2B5EF4-FFF2-40B4-BE49-F238E27FC236}">
                <a16:creationId xmlns:a16="http://schemas.microsoft.com/office/drawing/2014/main" id="{09DD9B36-FFC4-4C97-B036-434830324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736" y="2780928"/>
            <a:ext cx="6156176" cy="3879148"/>
          </a:xfrm>
          <a:prstGeom prst="rect">
            <a:avLst/>
          </a:prstGeom>
        </p:spPr>
      </p:pic>
    </p:spTree>
    <p:extLst>
      <p:ext uri="{BB962C8B-B14F-4D97-AF65-F5344CB8AC3E}">
        <p14:creationId xmlns:p14="http://schemas.microsoft.com/office/powerpoint/2010/main" val="2988771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1800" name="Rectangle 24">
            <a:extLst>
              <a:ext uri="{FF2B5EF4-FFF2-40B4-BE49-F238E27FC236}">
                <a16:creationId xmlns:a16="http://schemas.microsoft.com/office/drawing/2014/main" id="{03D0635C-6F2A-4BD7-9AFD-E6F2F36E88E2}"/>
              </a:ext>
            </a:extLst>
          </p:cNvPr>
          <p:cNvSpPr>
            <a:spLocks noChangeArrowheads="1"/>
          </p:cNvSpPr>
          <p:nvPr/>
        </p:nvSpPr>
        <p:spPr bwMode="auto">
          <a:xfrm>
            <a:off x="384174" y="319071"/>
            <a:ext cx="8458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600" b="1">
                <a:solidFill>
                  <a:schemeClr val="bg1"/>
                </a:solidFill>
                <a:effectLst>
                  <a:outerShdw blurRad="38100" dist="38100" dir="2700000" algn="tl">
                    <a:srgbClr val="000000"/>
                  </a:outerShdw>
                </a:effectLst>
                <a:latin typeface="Arial" charset="0"/>
              </a:defRPr>
            </a:lvl1pPr>
            <a:lvl2pPr algn="l">
              <a:defRPr sz="3600" b="1">
                <a:solidFill>
                  <a:schemeClr val="bg1"/>
                </a:solidFill>
                <a:effectLst>
                  <a:outerShdw blurRad="38100" dist="38100" dir="2700000" algn="tl">
                    <a:srgbClr val="000000"/>
                  </a:outerShdw>
                </a:effectLst>
                <a:latin typeface="Arial" charset="0"/>
              </a:defRPr>
            </a:lvl2pPr>
            <a:lvl3pPr algn="l">
              <a:defRPr sz="3600" b="1">
                <a:solidFill>
                  <a:schemeClr val="bg1"/>
                </a:solidFill>
                <a:effectLst>
                  <a:outerShdw blurRad="38100" dist="38100" dir="2700000" algn="tl">
                    <a:srgbClr val="000000"/>
                  </a:outerShdw>
                </a:effectLst>
                <a:latin typeface="Arial" charset="0"/>
              </a:defRPr>
            </a:lvl3pPr>
            <a:lvl4pPr algn="l">
              <a:defRPr sz="3600" b="1">
                <a:solidFill>
                  <a:schemeClr val="bg1"/>
                </a:solidFill>
                <a:effectLst>
                  <a:outerShdw blurRad="38100" dist="38100" dir="2700000" algn="tl">
                    <a:srgbClr val="000000"/>
                  </a:outerShdw>
                </a:effectLst>
                <a:latin typeface="Arial" charset="0"/>
              </a:defRPr>
            </a:lvl4pPr>
            <a:lvl5pPr algn="l">
              <a:defRPr sz="3600" b="1">
                <a:solidFill>
                  <a:schemeClr val="bg1"/>
                </a:solidFill>
                <a:effectLst>
                  <a:outerShdw blurRad="38100" dist="38100" dir="2700000" algn="tl">
                    <a:srgbClr val="000000"/>
                  </a:outerShdw>
                </a:effectLst>
                <a:latin typeface="Arial" charset="0"/>
              </a:defRPr>
            </a:lvl5pPr>
            <a:lvl6pPr marL="457200" fontAlgn="base">
              <a:spcBef>
                <a:spcPct val="0"/>
              </a:spcBef>
              <a:spcAft>
                <a:spcPct val="0"/>
              </a:spcAft>
              <a:defRPr sz="3600" b="1">
                <a:solidFill>
                  <a:schemeClr val="bg1"/>
                </a:solidFill>
                <a:effectLst>
                  <a:outerShdw blurRad="38100" dist="38100" dir="2700000" algn="tl">
                    <a:srgbClr val="000000"/>
                  </a:outerShdw>
                </a:effectLst>
                <a:latin typeface="Arial" charset="0"/>
              </a:defRPr>
            </a:lvl6pPr>
            <a:lvl7pPr marL="914400" fontAlgn="base">
              <a:spcBef>
                <a:spcPct val="0"/>
              </a:spcBef>
              <a:spcAft>
                <a:spcPct val="0"/>
              </a:spcAft>
              <a:defRPr sz="3600" b="1">
                <a:solidFill>
                  <a:schemeClr val="bg1"/>
                </a:solidFill>
                <a:effectLst>
                  <a:outerShdw blurRad="38100" dist="38100" dir="2700000" algn="tl">
                    <a:srgbClr val="000000"/>
                  </a:outerShdw>
                </a:effectLst>
                <a:latin typeface="Arial" charset="0"/>
              </a:defRPr>
            </a:lvl7pPr>
            <a:lvl8pPr marL="1371600" fontAlgn="base">
              <a:spcBef>
                <a:spcPct val="0"/>
              </a:spcBef>
              <a:spcAft>
                <a:spcPct val="0"/>
              </a:spcAft>
              <a:defRPr sz="3600" b="1">
                <a:solidFill>
                  <a:schemeClr val="bg1"/>
                </a:solidFill>
                <a:effectLst>
                  <a:outerShdw blurRad="38100" dist="38100" dir="2700000" algn="tl">
                    <a:srgbClr val="000000"/>
                  </a:outerShdw>
                </a:effectLst>
                <a:latin typeface="Arial" charset="0"/>
              </a:defRPr>
            </a:lvl8pPr>
            <a:lvl9pPr marL="1828800" fontAlgn="base">
              <a:spcBef>
                <a:spcPct val="0"/>
              </a:spcBef>
              <a:spcAft>
                <a:spcPct val="0"/>
              </a:spcAft>
              <a:defRPr sz="3600" b="1">
                <a:solidFill>
                  <a:schemeClr val="bg1"/>
                </a:solidFill>
                <a:effectLst>
                  <a:outerShdw blurRad="38100" dist="38100" dir="2700000" algn="tl">
                    <a:srgbClr val="000000"/>
                  </a:outerShdw>
                </a:effectLst>
                <a:latin typeface="Arial" charset="0"/>
              </a:defRPr>
            </a:lvl9pPr>
          </a:lstStyle>
          <a:p>
            <a:pPr>
              <a:defRPr/>
            </a:pPr>
            <a:r>
              <a:rPr lang="en-GB" altLang="en-US" sz="3200" b="0" i="0" dirty="0">
                <a:solidFill>
                  <a:srgbClr val="FA3C00"/>
                </a:solidFill>
              </a:rPr>
              <a:t>What are considered small-sized molecules?</a:t>
            </a:r>
            <a:br>
              <a:rPr lang="en-GB" altLang="en-US" sz="3200" b="0" i="0" dirty="0">
                <a:solidFill>
                  <a:srgbClr val="FA3C00"/>
                </a:solidFill>
              </a:rPr>
            </a:br>
            <a:endParaRPr lang="en-US" altLang="en-US" sz="3200" i="0" dirty="0">
              <a:solidFill>
                <a:schemeClr val="tx1"/>
              </a:solidFill>
              <a:effectLst/>
            </a:endParaRPr>
          </a:p>
        </p:txBody>
      </p:sp>
      <p:sp>
        <p:nvSpPr>
          <p:cNvPr id="971780" name="AutoShape 4">
            <a:extLst>
              <a:ext uri="{FF2B5EF4-FFF2-40B4-BE49-F238E27FC236}">
                <a16:creationId xmlns:a16="http://schemas.microsoft.com/office/drawing/2014/main" id="{097D96B0-02C2-4491-BB50-FF6334E63BE3}"/>
              </a:ext>
            </a:extLst>
          </p:cNvPr>
          <p:cNvSpPr>
            <a:spLocks noChangeArrowheads="1"/>
          </p:cNvSpPr>
          <p:nvPr/>
        </p:nvSpPr>
        <p:spPr bwMode="auto">
          <a:xfrm>
            <a:off x="3556000" y="2938463"/>
            <a:ext cx="673100" cy="1225550"/>
          </a:xfrm>
          <a:prstGeom prst="upArrow">
            <a:avLst>
              <a:gd name="adj1" fmla="val 50000"/>
              <a:gd name="adj2" fmla="val 45519"/>
            </a:avLst>
          </a:prstGeom>
          <a:gradFill rotWithShape="1">
            <a:gsLst>
              <a:gs pos="0">
                <a:srgbClr val="FFFF00"/>
              </a:gs>
              <a:gs pos="50000">
                <a:srgbClr val="767600"/>
              </a:gs>
              <a:gs pos="100000">
                <a:srgbClr val="FFFF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r>
              <a:rPr lang="en-US" altLang="en-US" sz="1600" i="0">
                <a:latin typeface="Tahoma" panose="020B0604030504040204" pitchFamily="34" charset="0"/>
              </a:rPr>
              <a:t>FILTRATE</a:t>
            </a:r>
          </a:p>
        </p:txBody>
      </p:sp>
      <p:sp>
        <p:nvSpPr>
          <p:cNvPr id="971781" name="AutoShape 5">
            <a:extLst>
              <a:ext uri="{FF2B5EF4-FFF2-40B4-BE49-F238E27FC236}">
                <a16:creationId xmlns:a16="http://schemas.microsoft.com/office/drawing/2014/main" id="{28354F89-AB79-432D-B771-33F428C3FFE7}"/>
              </a:ext>
            </a:extLst>
          </p:cNvPr>
          <p:cNvSpPr>
            <a:spLocks noChangeArrowheads="1"/>
          </p:cNvSpPr>
          <p:nvPr/>
        </p:nvSpPr>
        <p:spPr bwMode="auto">
          <a:xfrm>
            <a:off x="4759325" y="2951163"/>
            <a:ext cx="673100" cy="1225550"/>
          </a:xfrm>
          <a:prstGeom prst="upArrow">
            <a:avLst>
              <a:gd name="adj1" fmla="val 50000"/>
              <a:gd name="adj2" fmla="val 45519"/>
            </a:avLst>
          </a:prstGeom>
          <a:gradFill rotWithShape="1">
            <a:gsLst>
              <a:gs pos="0">
                <a:srgbClr val="FFFF00"/>
              </a:gs>
              <a:gs pos="50000">
                <a:srgbClr val="767600"/>
              </a:gs>
              <a:gs pos="100000">
                <a:srgbClr val="FFFF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r>
              <a:rPr lang="en-US" altLang="en-US" sz="1600" i="0">
                <a:latin typeface="Tahoma" panose="020B0604030504040204" pitchFamily="34" charset="0"/>
              </a:rPr>
              <a:t>FILTRATE</a:t>
            </a:r>
          </a:p>
        </p:txBody>
      </p:sp>
      <p:sp>
        <p:nvSpPr>
          <p:cNvPr id="971782" name="AutoShape 6">
            <a:extLst>
              <a:ext uri="{FF2B5EF4-FFF2-40B4-BE49-F238E27FC236}">
                <a16:creationId xmlns:a16="http://schemas.microsoft.com/office/drawing/2014/main" id="{295E1AB1-94B4-4485-A2D9-C584D5468E91}"/>
              </a:ext>
            </a:extLst>
          </p:cNvPr>
          <p:cNvSpPr>
            <a:spLocks noChangeArrowheads="1"/>
          </p:cNvSpPr>
          <p:nvPr/>
        </p:nvSpPr>
        <p:spPr bwMode="auto">
          <a:xfrm>
            <a:off x="5848350" y="2963863"/>
            <a:ext cx="696913" cy="1176337"/>
          </a:xfrm>
          <a:prstGeom prst="upArrow">
            <a:avLst>
              <a:gd name="adj1" fmla="val 50000"/>
              <a:gd name="adj2" fmla="val 42198"/>
            </a:avLst>
          </a:prstGeom>
          <a:gradFill rotWithShape="1">
            <a:gsLst>
              <a:gs pos="0">
                <a:srgbClr val="FFFF00"/>
              </a:gs>
              <a:gs pos="50000">
                <a:srgbClr val="767600"/>
              </a:gs>
              <a:gs pos="100000">
                <a:srgbClr val="FFFF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r>
              <a:rPr lang="en-US" altLang="en-US" sz="1600" i="0">
                <a:latin typeface="Tahoma" panose="020B0604030504040204" pitchFamily="34" charset="0"/>
              </a:rPr>
              <a:t>FILTRATE</a:t>
            </a:r>
          </a:p>
        </p:txBody>
      </p:sp>
      <p:sp>
        <p:nvSpPr>
          <p:cNvPr id="971783" name="AutoShape 7">
            <a:extLst>
              <a:ext uri="{FF2B5EF4-FFF2-40B4-BE49-F238E27FC236}">
                <a16:creationId xmlns:a16="http://schemas.microsoft.com/office/drawing/2014/main" id="{6CFAADAA-9F2D-40C1-9D90-099D7CEAB858}"/>
              </a:ext>
            </a:extLst>
          </p:cNvPr>
          <p:cNvSpPr>
            <a:spLocks noChangeArrowheads="1"/>
          </p:cNvSpPr>
          <p:nvPr/>
        </p:nvSpPr>
        <p:spPr bwMode="auto">
          <a:xfrm>
            <a:off x="2455863" y="2970213"/>
            <a:ext cx="673100" cy="1225550"/>
          </a:xfrm>
          <a:prstGeom prst="upArrow">
            <a:avLst>
              <a:gd name="adj1" fmla="val 50000"/>
              <a:gd name="adj2" fmla="val 45519"/>
            </a:avLst>
          </a:prstGeom>
          <a:gradFill rotWithShape="1">
            <a:gsLst>
              <a:gs pos="0">
                <a:srgbClr val="FFFF00"/>
              </a:gs>
              <a:gs pos="50000">
                <a:srgbClr val="767600"/>
              </a:gs>
              <a:gs pos="100000">
                <a:srgbClr val="FFFF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r>
              <a:rPr lang="en-US" altLang="en-US" sz="1600" i="0">
                <a:latin typeface="Tahoma" panose="020B0604030504040204" pitchFamily="34" charset="0"/>
              </a:rPr>
              <a:t>FILTRATE</a:t>
            </a:r>
          </a:p>
        </p:txBody>
      </p:sp>
      <p:sp>
        <p:nvSpPr>
          <p:cNvPr id="971784" name="Oval 8">
            <a:extLst>
              <a:ext uri="{FF2B5EF4-FFF2-40B4-BE49-F238E27FC236}">
                <a16:creationId xmlns:a16="http://schemas.microsoft.com/office/drawing/2014/main" id="{3FAAA4F3-825D-4E6F-B2C8-AE49007CFB19}"/>
              </a:ext>
            </a:extLst>
          </p:cNvPr>
          <p:cNvSpPr>
            <a:spLocks noChangeArrowheads="1"/>
          </p:cNvSpPr>
          <p:nvPr/>
        </p:nvSpPr>
        <p:spPr bwMode="auto">
          <a:xfrm>
            <a:off x="-600075" y="3662363"/>
            <a:ext cx="468312" cy="360362"/>
          </a:xfrm>
          <a:prstGeom prst="ellipse">
            <a:avLst/>
          </a:prstGeom>
          <a:gradFill rotWithShape="1">
            <a:gsLst>
              <a:gs pos="0">
                <a:srgbClr val="FFFF00"/>
              </a:gs>
              <a:gs pos="50000">
                <a:srgbClr val="767600"/>
              </a:gs>
              <a:gs pos="100000">
                <a:srgbClr val="FFFF00"/>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r>
              <a:rPr lang="en-US" altLang="en-US" sz="1200" i="0" dirty="0"/>
              <a:t>Na</a:t>
            </a:r>
          </a:p>
        </p:txBody>
      </p:sp>
      <p:sp>
        <p:nvSpPr>
          <p:cNvPr id="41992" name="AutoShape 10">
            <a:extLst>
              <a:ext uri="{FF2B5EF4-FFF2-40B4-BE49-F238E27FC236}">
                <a16:creationId xmlns:a16="http://schemas.microsoft.com/office/drawing/2014/main" id="{B19643B0-3A7C-4EA5-A9B9-67C86A6FAEEA}"/>
              </a:ext>
            </a:extLst>
          </p:cNvPr>
          <p:cNvSpPr>
            <a:spLocks noChangeArrowheads="1"/>
          </p:cNvSpPr>
          <p:nvPr/>
        </p:nvSpPr>
        <p:spPr bwMode="auto">
          <a:xfrm rot="5400000">
            <a:off x="3793331" y="602457"/>
            <a:ext cx="1639887" cy="6356350"/>
          </a:xfrm>
          <a:prstGeom prst="can">
            <a:avLst>
              <a:gd name="adj" fmla="val 18483"/>
            </a:avLst>
          </a:prstGeom>
          <a:solidFill>
            <a:srgbClr val="8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971785" name="Rectangle 9">
            <a:extLst>
              <a:ext uri="{FF2B5EF4-FFF2-40B4-BE49-F238E27FC236}">
                <a16:creationId xmlns:a16="http://schemas.microsoft.com/office/drawing/2014/main" id="{695B6A41-B0FF-48A5-84D2-DAC40DA4D5DE}"/>
              </a:ext>
            </a:extLst>
          </p:cNvPr>
          <p:cNvSpPr>
            <a:spLocks noGrp="1" noChangeArrowheads="1"/>
          </p:cNvSpPr>
          <p:nvPr>
            <p:ph type="title"/>
          </p:nvPr>
        </p:nvSpPr>
        <p:spPr>
          <a:xfrm>
            <a:off x="409575" y="361157"/>
            <a:ext cx="8458200" cy="990600"/>
          </a:xfrm>
        </p:spPr>
        <p:txBody>
          <a:bodyPr>
            <a:normAutofit/>
          </a:bodyPr>
          <a:lstStyle/>
          <a:p>
            <a:pPr eaLnBrk="1" hangingPunct="1">
              <a:defRPr/>
            </a:pPr>
            <a:endParaRPr lang="en-US" altLang="en-US" sz="3200" dirty="0">
              <a:solidFill>
                <a:schemeClr val="tx1"/>
              </a:solidFill>
              <a:effectLst/>
            </a:endParaRPr>
          </a:p>
        </p:txBody>
      </p:sp>
      <p:sp>
        <p:nvSpPr>
          <p:cNvPr id="41994" name="Oval 11">
            <a:extLst>
              <a:ext uri="{FF2B5EF4-FFF2-40B4-BE49-F238E27FC236}">
                <a16:creationId xmlns:a16="http://schemas.microsoft.com/office/drawing/2014/main" id="{37CF3EA7-9BF6-4BE8-8049-DFEC662C34E8}"/>
              </a:ext>
            </a:extLst>
          </p:cNvPr>
          <p:cNvSpPr>
            <a:spLocks noChangeArrowheads="1"/>
          </p:cNvSpPr>
          <p:nvPr/>
        </p:nvSpPr>
        <p:spPr bwMode="auto">
          <a:xfrm>
            <a:off x="3149600" y="3222625"/>
            <a:ext cx="304800" cy="34925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41995" name="Oval 12">
            <a:extLst>
              <a:ext uri="{FF2B5EF4-FFF2-40B4-BE49-F238E27FC236}">
                <a16:creationId xmlns:a16="http://schemas.microsoft.com/office/drawing/2014/main" id="{1AB81ECD-F4D7-443D-95C7-C6F988E7F583}"/>
              </a:ext>
            </a:extLst>
          </p:cNvPr>
          <p:cNvSpPr>
            <a:spLocks noChangeArrowheads="1"/>
          </p:cNvSpPr>
          <p:nvPr/>
        </p:nvSpPr>
        <p:spPr bwMode="auto">
          <a:xfrm>
            <a:off x="3684588" y="3698875"/>
            <a:ext cx="304800" cy="34925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41996" name="Oval 13">
            <a:extLst>
              <a:ext uri="{FF2B5EF4-FFF2-40B4-BE49-F238E27FC236}">
                <a16:creationId xmlns:a16="http://schemas.microsoft.com/office/drawing/2014/main" id="{33ABE5C3-1451-47AB-9E26-D8BD2A60BA61}"/>
              </a:ext>
            </a:extLst>
          </p:cNvPr>
          <p:cNvSpPr>
            <a:spLocks noChangeArrowheads="1"/>
          </p:cNvSpPr>
          <p:nvPr/>
        </p:nvSpPr>
        <p:spPr bwMode="auto">
          <a:xfrm>
            <a:off x="4148138" y="3248025"/>
            <a:ext cx="304800" cy="34925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41997" name="Oval 14">
            <a:extLst>
              <a:ext uri="{FF2B5EF4-FFF2-40B4-BE49-F238E27FC236}">
                <a16:creationId xmlns:a16="http://schemas.microsoft.com/office/drawing/2014/main" id="{3F863C8F-7121-44AE-BB2D-59427ABCF5CB}"/>
              </a:ext>
            </a:extLst>
          </p:cNvPr>
          <p:cNvSpPr>
            <a:spLocks noChangeArrowheads="1"/>
          </p:cNvSpPr>
          <p:nvPr/>
        </p:nvSpPr>
        <p:spPr bwMode="auto">
          <a:xfrm>
            <a:off x="4638675" y="3767138"/>
            <a:ext cx="304800" cy="34925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41998" name="Oval 15">
            <a:extLst>
              <a:ext uri="{FF2B5EF4-FFF2-40B4-BE49-F238E27FC236}">
                <a16:creationId xmlns:a16="http://schemas.microsoft.com/office/drawing/2014/main" id="{8106C611-3A1E-4D66-8D11-C3A8F4567E23}"/>
              </a:ext>
            </a:extLst>
          </p:cNvPr>
          <p:cNvSpPr>
            <a:spLocks noChangeArrowheads="1"/>
          </p:cNvSpPr>
          <p:nvPr/>
        </p:nvSpPr>
        <p:spPr bwMode="auto">
          <a:xfrm>
            <a:off x="5043488" y="3243263"/>
            <a:ext cx="304800" cy="34925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41999" name="Oval 16">
            <a:extLst>
              <a:ext uri="{FF2B5EF4-FFF2-40B4-BE49-F238E27FC236}">
                <a16:creationId xmlns:a16="http://schemas.microsoft.com/office/drawing/2014/main" id="{EE69C62A-297F-4AD8-8F36-D70AB00E75D1}"/>
              </a:ext>
            </a:extLst>
          </p:cNvPr>
          <p:cNvSpPr>
            <a:spLocks noChangeArrowheads="1"/>
          </p:cNvSpPr>
          <p:nvPr/>
        </p:nvSpPr>
        <p:spPr bwMode="auto">
          <a:xfrm>
            <a:off x="2728913" y="3643313"/>
            <a:ext cx="304800" cy="34925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42000" name="Oval 18">
            <a:extLst>
              <a:ext uri="{FF2B5EF4-FFF2-40B4-BE49-F238E27FC236}">
                <a16:creationId xmlns:a16="http://schemas.microsoft.com/office/drawing/2014/main" id="{56E6E5E2-FC47-4DBC-878E-E740DB48FD8D}"/>
              </a:ext>
            </a:extLst>
          </p:cNvPr>
          <p:cNvSpPr>
            <a:spLocks noChangeArrowheads="1"/>
          </p:cNvSpPr>
          <p:nvPr/>
        </p:nvSpPr>
        <p:spPr bwMode="auto">
          <a:xfrm>
            <a:off x="2497138" y="2946400"/>
            <a:ext cx="536575" cy="889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42001" name="Oval 19">
            <a:extLst>
              <a:ext uri="{FF2B5EF4-FFF2-40B4-BE49-F238E27FC236}">
                <a16:creationId xmlns:a16="http://schemas.microsoft.com/office/drawing/2014/main" id="{DEEE4B08-E1AD-4138-A694-6C92B1AB27F2}"/>
              </a:ext>
            </a:extLst>
          </p:cNvPr>
          <p:cNvSpPr>
            <a:spLocks noChangeArrowheads="1"/>
          </p:cNvSpPr>
          <p:nvPr/>
        </p:nvSpPr>
        <p:spPr bwMode="auto">
          <a:xfrm>
            <a:off x="3627438" y="2947988"/>
            <a:ext cx="536575" cy="889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42002" name="Oval 20">
            <a:extLst>
              <a:ext uri="{FF2B5EF4-FFF2-40B4-BE49-F238E27FC236}">
                <a16:creationId xmlns:a16="http://schemas.microsoft.com/office/drawing/2014/main" id="{DB882419-7153-4A52-95FB-B37878B3A6B4}"/>
              </a:ext>
            </a:extLst>
          </p:cNvPr>
          <p:cNvSpPr>
            <a:spLocks noChangeArrowheads="1"/>
          </p:cNvSpPr>
          <p:nvPr/>
        </p:nvSpPr>
        <p:spPr bwMode="auto">
          <a:xfrm>
            <a:off x="4833938" y="2944813"/>
            <a:ext cx="536575" cy="889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42003" name="Oval 21">
            <a:extLst>
              <a:ext uri="{FF2B5EF4-FFF2-40B4-BE49-F238E27FC236}">
                <a16:creationId xmlns:a16="http://schemas.microsoft.com/office/drawing/2014/main" id="{D7EF984D-F85E-4773-86E7-A759F5BE7A99}"/>
              </a:ext>
            </a:extLst>
          </p:cNvPr>
          <p:cNvSpPr>
            <a:spLocks noChangeArrowheads="1"/>
          </p:cNvSpPr>
          <p:nvPr/>
        </p:nvSpPr>
        <p:spPr bwMode="auto">
          <a:xfrm>
            <a:off x="5921375" y="2943225"/>
            <a:ext cx="536575" cy="889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971798" name="AutoShape 22">
            <a:extLst>
              <a:ext uri="{FF2B5EF4-FFF2-40B4-BE49-F238E27FC236}">
                <a16:creationId xmlns:a16="http://schemas.microsoft.com/office/drawing/2014/main" id="{2EED74E6-6329-46D7-A0AF-04AEFC08CBF3}"/>
              </a:ext>
            </a:extLst>
          </p:cNvPr>
          <p:cNvSpPr>
            <a:spLocks noChangeArrowheads="1"/>
          </p:cNvSpPr>
          <p:nvPr/>
        </p:nvSpPr>
        <p:spPr bwMode="auto">
          <a:xfrm>
            <a:off x="-30163" y="3883025"/>
            <a:ext cx="1435101" cy="771525"/>
          </a:xfrm>
          <a:prstGeom prst="rightArrow">
            <a:avLst>
              <a:gd name="adj1" fmla="val 50000"/>
              <a:gd name="adj2" fmla="val 46502"/>
            </a:avLst>
          </a:prstGeom>
          <a:gradFill rotWithShape="1">
            <a:gsLst>
              <a:gs pos="0">
                <a:srgbClr val="500000"/>
              </a:gs>
              <a:gs pos="100000">
                <a:srgbClr val="AC00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r>
              <a:rPr lang="en-US" altLang="en-US" sz="2200">
                <a:solidFill>
                  <a:schemeClr val="bg1"/>
                </a:solidFill>
                <a:latin typeface="Tahoma" panose="020B0604030504040204" pitchFamily="34" charset="0"/>
              </a:rPr>
              <a:t>ACCESS</a:t>
            </a:r>
          </a:p>
        </p:txBody>
      </p:sp>
      <p:sp>
        <p:nvSpPr>
          <p:cNvPr id="971799" name="AutoShape 23">
            <a:extLst>
              <a:ext uri="{FF2B5EF4-FFF2-40B4-BE49-F238E27FC236}">
                <a16:creationId xmlns:a16="http://schemas.microsoft.com/office/drawing/2014/main" id="{77305BB3-DE0E-457F-9596-4A05DEB6FA47}"/>
              </a:ext>
            </a:extLst>
          </p:cNvPr>
          <p:cNvSpPr>
            <a:spLocks noChangeArrowheads="1"/>
          </p:cNvSpPr>
          <p:nvPr/>
        </p:nvSpPr>
        <p:spPr bwMode="auto">
          <a:xfrm>
            <a:off x="-133350" y="3116263"/>
            <a:ext cx="1676400" cy="711200"/>
          </a:xfrm>
          <a:prstGeom prst="rightArrow">
            <a:avLst>
              <a:gd name="adj1" fmla="val 50000"/>
              <a:gd name="adj2" fmla="val 58929"/>
            </a:avLst>
          </a:prstGeom>
          <a:gradFill rotWithShape="1">
            <a:gsLst>
              <a:gs pos="0">
                <a:srgbClr val="500000"/>
              </a:gs>
              <a:gs pos="100000">
                <a:srgbClr val="AC00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r>
              <a:rPr lang="en-US" altLang="en-US" sz="2000" i="0">
                <a:solidFill>
                  <a:schemeClr val="bg1"/>
                </a:solidFill>
                <a:latin typeface="Tahoma" panose="020B0604030504040204" pitchFamily="34" charset="0"/>
              </a:rPr>
              <a:t>ARTERIAL</a:t>
            </a:r>
          </a:p>
        </p:txBody>
      </p:sp>
      <p:sp>
        <p:nvSpPr>
          <p:cNvPr id="42006" name="Oval 17">
            <a:extLst>
              <a:ext uri="{FF2B5EF4-FFF2-40B4-BE49-F238E27FC236}">
                <a16:creationId xmlns:a16="http://schemas.microsoft.com/office/drawing/2014/main" id="{EF040C05-308E-4D6F-B687-D87F405D54EA}"/>
              </a:ext>
            </a:extLst>
          </p:cNvPr>
          <p:cNvSpPr>
            <a:spLocks noChangeArrowheads="1"/>
          </p:cNvSpPr>
          <p:nvPr/>
        </p:nvSpPr>
        <p:spPr bwMode="auto">
          <a:xfrm>
            <a:off x="7477125" y="2962275"/>
            <a:ext cx="304800" cy="1597025"/>
          </a:xfrm>
          <a:prstGeom prst="ellipse">
            <a:avLst/>
          </a:prstGeom>
          <a:solidFill>
            <a:srgbClr val="AC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971779" name="AutoShape 3">
            <a:extLst>
              <a:ext uri="{FF2B5EF4-FFF2-40B4-BE49-F238E27FC236}">
                <a16:creationId xmlns:a16="http://schemas.microsoft.com/office/drawing/2014/main" id="{904EE709-58F0-47B4-B17A-266F06D91D96}"/>
              </a:ext>
            </a:extLst>
          </p:cNvPr>
          <p:cNvSpPr>
            <a:spLocks noChangeArrowheads="1"/>
          </p:cNvSpPr>
          <p:nvPr/>
        </p:nvSpPr>
        <p:spPr bwMode="auto">
          <a:xfrm>
            <a:off x="6210300" y="3051175"/>
            <a:ext cx="1260475" cy="711200"/>
          </a:xfrm>
          <a:prstGeom prst="rightArrow">
            <a:avLst>
              <a:gd name="adj1" fmla="val 50000"/>
              <a:gd name="adj2" fmla="val 44308"/>
            </a:avLst>
          </a:prstGeom>
          <a:gradFill rotWithShape="1">
            <a:gsLst>
              <a:gs pos="0">
                <a:srgbClr val="666699"/>
              </a:gs>
              <a:gs pos="50000">
                <a:srgbClr val="2F2F47"/>
              </a:gs>
              <a:gs pos="100000">
                <a:srgbClr val="666699"/>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r>
              <a:rPr lang="en-US" altLang="en-US" sz="2000" i="0">
                <a:solidFill>
                  <a:schemeClr val="bg1"/>
                </a:solidFill>
                <a:latin typeface="Tahoma" panose="020B0604030504040204" pitchFamily="34" charset="0"/>
              </a:rPr>
              <a:t>Venous</a:t>
            </a:r>
          </a:p>
        </p:txBody>
      </p:sp>
      <p:sp>
        <p:nvSpPr>
          <p:cNvPr id="971778" name="AutoShape 2">
            <a:extLst>
              <a:ext uri="{FF2B5EF4-FFF2-40B4-BE49-F238E27FC236}">
                <a16:creationId xmlns:a16="http://schemas.microsoft.com/office/drawing/2014/main" id="{C54FC4CE-ACFA-4D16-91D0-E49D720028AF}"/>
              </a:ext>
            </a:extLst>
          </p:cNvPr>
          <p:cNvSpPr>
            <a:spLocks noChangeArrowheads="1"/>
          </p:cNvSpPr>
          <p:nvPr/>
        </p:nvSpPr>
        <p:spPr bwMode="auto">
          <a:xfrm>
            <a:off x="6149975" y="3790950"/>
            <a:ext cx="1296988" cy="771525"/>
          </a:xfrm>
          <a:prstGeom prst="rightArrow">
            <a:avLst>
              <a:gd name="adj1" fmla="val 50000"/>
              <a:gd name="adj2" fmla="val 42027"/>
            </a:avLst>
          </a:prstGeom>
          <a:gradFill rotWithShape="1">
            <a:gsLst>
              <a:gs pos="0">
                <a:srgbClr val="666699"/>
              </a:gs>
              <a:gs pos="50000">
                <a:srgbClr val="2F2F47"/>
              </a:gs>
              <a:gs pos="100000">
                <a:srgbClr val="666699"/>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r>
              <a:rPr lang="en-US" altLang="en-US" sz="2200" i="0">
                <a:solidFill>
                  <a:schemeClr val="bg1"/>
                </a:solidFill>
                <a:latin typeface="Tahoma" panose="020B0604030504040204" pitchFamily="34" charset="0"/>
              </a:rPr>
              <a:t>Return</a:t>
            </a:r>
          </a:p>
        </p:txBody>
      </p:sp>
      <p:sp>
        <p:nvSpPr>
          <p:cNvPr id="42009" name="Rectangle 26">
            <a:extLst>
              <a:ext uri="{FF2B5EF4-FFF2-40B4-BE49-F238E27FC236}">
                <a16:creationId xmlns:a16="http://schemas.microsoft.com/office/drawing/2014/main" id="{40E0887C-883C-47F4-AF91-FAED6C822667}"/>
              </a:ext>
            </a:extLst>
          </p:cNvPr>
          <p:cNvSpPr>
            <a:spLocks noChangeArrowheads="1"/>
          </p:cNvSpPr>
          <p:nvPr/>
        </p:nvSpPr>
        <p:spPr bwMode="auto">
          <a:xfrm>
            <a:off x="6119813" y="2997200"/>
            <a:ext cx="1350962" cy="1560513"/>
          </a:xfrm>
          <a:prstGeom prst="rect">
            <a:avLst/>
          </a:prstGeom>
          <a:solidFill>
            <a:srgbClr val="8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pic>
        <p:nvPicPr>
          <p:cNvPr id="2" name="Picture 1">
            <a:extLst>
              <a:ext uri="{FF2B5EF4-FFF2-40B4-BE49-F238E27FC236}">
                <a16:creationId xmlns:a16="http://schemas.microsoft.com/office/drawing/2014/main" id="{1B8F4FA9-8B47-4DDD-A933-37C6D723455D}"/>
              </a:ext>
            </a:extLst>
          </p:cNvPr>
          <p:cNvPicPr>
            <a:picLocks noChangeAspect="1"/>
          </p:cNvPicPr>
          <p:nvPr/>
        </p:nvPicPr>
        <p:blipFill>
          <a:blip r:embed="rId4"/>
          <a:stretch>
            <a:fillRect/>
          </a:stretch>
        </p:blipFill>
        <p:spPr>
          <a:xfrm>
            <a:off x="496587" y="1565369"/>
            <a:ext cx="7132938" cy="768163"/>
          </a:xfrm>
          <a:prstGeom prst="rect">
            <a:avLst/>
          </a:prstGeom>
        </p:spPr>
      </p:pic>
      <p:sp>
        <p:nvSpPr>
          <p:cNvPr id="27" name="Text Box 4">
            <a:extLst>
              <a:ext uri="{FF2B5EF4-FFF2-40B4-BE49-F238E27FC236}">
                <a16:creationId xmlns:a16="http://schemas.microsoft.com/office/drawing/2014/main" id="{87FF2CE2-34FE-4502-9014-FE8EF5F438BB}"/>
              </a:ext>
            </a:extLst>
          </p:cNvPr>
          <p:cNvSpPr txBox="1">
            <a:spLocks noChangeArrowheads="1"/>
          </p:cNvSpPr>
          <p:nvPr/>
        </p:nvSpPr>
        <p:spPr bwMode="auto">
          <a:xfrm rot="235488">
            <a:off x="3093510" y="5170243"/>
            <a:ext cx="5273443" cy="1200329"/>
          </a:xfrm>
          <a:prstGeom prst="rect">
            <a:avLst/>
          </a:prstGeom>
          <a:noFill/>
          <a:ln w="57150">
            <a:solidFill>
              <a:schemeClr val="accent1"/>
            </a:solidFill>
            <a:prstDash val="lg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eaLnBrk="1" hangingPunct="1">
              <a:spcBef>
                <a:spcPct val="0"/>
              </a:spcBef>
              <a:buSzTx/>
              <a:buFontTx/>
              <a:buNone/>
            </a:pPr>
            <a:r>
              <a:rPr lang="en-US" altLang="en-US" sz="2400" dirty="0"/>
              <a:t>Red blood cells, white blood cells, </a:t>
            </a:r>
          </a:p>
          <a:p>
            <a:pPr eaLnBrk="1" hangingPunct="1">
              <a:spcBef>
                <a:spcPct val="0"/>
              </a:spcBef>
              <a:buSzTx/>
              <a:buFontTx/>
              <a:buNone/>
            </a:pPr>
            <a:r>
              <a:rPr lang="en-US" altLang="en-US" sz="2400" dirty="0"/>
              <a:t>bacteria and virus’ are larger &amp; get left behind </a:t>
            </a:r>
          </a:p>
        </p:txBody>
      </p:sp>
    </p:spTree>
    <p:extLst>
      <p:ext uri="{BB962C8B-B14F-4D97-AF65-F5344CB8AC3E}">
        <p14:creationId xmlns:p14="http://schemas.microsoft.com/office/powerpoint/2010/main" val="25325170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971785"/>
                                        </p:tgtEl>
                                        <p:attrNameLst>
                                          <p:attrName>style.visibility</p:attrName>
                                        </p:attrNameLst>
                                      </p:cBhvr>
                                      <p:to>
                                        <p:strVal val="visible"/>
                                      </p:to>
                                    </p:set>
                                    <p:animEffect transition="in" filter="wipe(left)">
                                      <p:cBhvr>
                                        <p:cTn id="7" dur="2000"/>
                                        <p:tgtEl>
                                          <p:spTgt spid="9717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repeatCount="indefinite" fill="hold" grpId="0" nodeType="clickEffect">
                                  <p:stCondLst>
                                    <p:cond delay="0"/>
                                  </p:stCondLst>
                                  <p:childTnLst>
                                    <p:set>
                                      <p:cBhvr>
                                        <p:cTn id="11" dur="1" fill="hold">
                                          <p:stCondLst>
                                            <p:cond delay="0"/>
                                          </p:stCondLst>
                                        </p:cTn>
                                        <p:tgtEl>
                                          <p:spTgt spid="971799"/>
                                        </p:tgtEl>
                                        <p:attrNameLst>
                                          <p:attrName>style.visibility</p:attrName>
                                        </p:attrNameLst>
                                      </p:cBhvr>
                                      <p:to>
                                        <p:strVal val="visible"/>
                                      </p:to>
                                    </p:set>
                                    <p:anim calcmode="lin" valueType="num">
                                      <p:cBhvr additive="base">
                                        <p:cTn id="12" dur="1000" fill="hold"/>
                                        <p:tgtEl>
                                          <p:spTgt spid="971799"/>
                                        </p:tgtEl>
                                        <p:attrNameLst>
                                          <p:attrName>ppt_x</p:attrName>
                                        </p:attrNameLst>
                                      </p:cBhvr>
                                      <p:tavLst>
                                        <p:tav tm="0">
                                          <p:val>
                                            <p:strVal val="0-#ppt_w/2"/>
                                          </p:val>
                                        </p:tav>
                                        <p:tav tm="100000">
                                          <p:val>
                                            <p:strVal val="#ppt_x"/>
                                          </p:val>
                                        </p:tav>
                                      </p:tavLst>
                                    </p:anim>
                                    <p:anim calcmode="lin" valueType="num">
                                      <p:cBhvr additive="base">
                                        <p:cTn id="13" dur="1000" fill="hold"/>
                                        <p:tgtEl>
                                          <p:spTgt spid="971799"/>
                                        </p:tgtEl>
                                        <p:attrNameLst>
                                          <p:attrName>ppt_y</p:attrName>
                                        </p:attrNameLst>
                                      </p:cBhvr>
                                      <p:tavLst>
                                        <p:tav tm="0">
                                          <p:val>
                                            <p:strVal val="#ppt_y"/>
                                          </p:val>
                                        </p:tav>
                                        <p:tav tm="100000">
                                          <p:val>
                                            <p:strVal val="#ppt_y"/>
                                          </p:val>
                                        </p:tav>
                                      </p:tavLst>
                                    </p:anim>
                                  </p:childTnLst>
                                </p:cTn>
                              </p:par>
                              <p:par>
                                <p:cTn id="14" presetID="2" presetClass="entr" presetSubtype="8" repeatCount="indefinite" fill="hold" grpId="0" nodeType="withEffect">
                                  <p:stCondLst>
                                    <p:cond delay="500"/>
                                  </p:stCondLst>
                                  <p:childTnLst>
                                    <p:set>
                                      <p:cBhvr>
                                        <p:cTn id="15" dur="1" fill="hold">
                                          <p:stCondLst>
                                            <p:cond delay="0"/>
                                          </p:stCondLst>
                                        </p:cTn>
                                        <p:tgtEl>
                                          <p:spTgt spid="971798"/>
                                        </p:tgtEl>
                                        <p:attrNameLst>
                                          <p:attrName>style.visibility</p:attrName>
                                        </p:attrNameLst>
                                      </p:cBhvr>
                                      <p:to>
                                        <p:strVal val="visible"/>
                                      </p:to>
                                    </p:set>
                                    <p:anim calcmode="lin" valueType="num">
                                      <p:cBhvr additive="base">
                                        <p:cTn id="16" dur="1000" fill="hold"/>
                                        <p:tgtEl>
                                          <p:spTgt spid="971798"/>
                                        </p:tgtEl>
                                        <p:attrNameLst>
                                          <p:attrName>ppt_x</p:attrName>
                                        </p:attrNameLst>
                                      </p:cBhvr>
                                      <p:tavLst>
                                        <p:tav tm="0">
                                          <p:val>
                                            <p:strVal val="0-#ppt_w/2"/>
                                          </p:val>
                                        </p:tav>
                                        <p:tav tm="100000">
                                          <p:val>
                                            <p:strVal val="#ppt_x"/>
                                          </p:val>
                                        </p:tav>
                                      </p:tavLst>
                                    </p:anim>
                                    <p:anim calcmode="lin" valueType="num">
                                      <p:cBhvr additive="base">
                                        <p:cTn id="17" dur="1000" fill="hold"/>
                                        <p:tgtEl>
                                          <p:spTgt spid="971798"/>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63" presetClass="path" presetSubtype="0" repeatCount="indefinite" accel="50000" decel="50000" fill="hold" grpId="0" nodeType="afterEffect">
                                  <p:stCondLst>
                                    <p:cond delay="0"/>
                                  </p:stCondLst>
                                  <p:childTnLst>
                                    <p:animMotion origin="layout" path="M -3.61111E-6 -3.11748E-6 L 0.44705 -3.11748E-6 " pathEditMode="relative" rAng="0" ptsTypes="AA">
                                      <p:cBhvr>
                                        <p:cTn id="20" dur="3000" fill="hold"/>
                                        <p:tgtEl>
                                          <p:spTgt spid="971778"/>
                                        </p:tgtEl>
                                        <p:attrNameLst>
                                          <p:attrName>ppt_x</p:attrName>
                                          <p:attrName>ppt_y</p:attrName>
                                        </p:attrNameLst>
                                      </p:cBhvr>
                                      <p:rCtr x="22344" y="0"/>
                                    </p:animMotion>
                                  </p:childTnLst>
                                </p:cTn>
                              </p:par>
                              <p:par>
                                <p:cTn id="21" presetID="63" presetClass="path" presetSubtype="0" repeatCount="indefinite" accel="50000" decel="50000" fill="hold" grpId="0" nodeType="withEffect">
                                  <p:stCondLst>
                                    <p:cond delay="0"/>
                                  </p:stCondLst>
                                  <p:childTnLst>
                                    <p:animMotion origin="layout" path="M -4.72222E-6 4.35708E-6 L 0.36389 -0.00185 " pathEditMode="relative" rAng="0" ptsTypes="AA">
                                      <p:cBhvr>
                                        <p:cTn id="22" dur="3000" fill="hold"/>
                                        <p:tgtEl>
                                          <p:spTgt spid="971779"/>
                                        </p:tgtEl>
                                        <p:attrNameLst>
                                          <p:attrName>ppt_x</p:attrName>
                                          <p:attrName>ppt_y</p:attrName>
                                        </p:attrNameLst>
                                      </p:cBhvr>
                                      <p:rCtr x="18194" y="-93"/>
                                    </p:animMotion>
                                  </p:childTnLst>
                                </p:cTn>
                              </p:par>
                            </p:childTnLst>
                          </p:cTn>
                        </p:par>
                      </p:childTnLst>
                    </p:cTn>
                  </p:par>
                  <p:par>
                    <p:cTn id="23" fill="hold" nodeType="clickPar">
                      <p:stCondLst>
                        <p:cond delay="indefinite"/>
                      </p:stCondLst>
                      <p:childTnLst>
                        <p:par>
                          <p:cTn id="24" fill="hold" nodeType="withGroup">
                            <p:stCondLst>
                              <p:cond delay="0"/>
                            </p:stCondLst>
                            <p:childTnLst>
                              <p:par>
                                <p:cTn id="25" presetID="0" presetClass="path" presetSubtype="0" repeatCount="indefinite" accel="50000" decel="50000" fill="hold" grpId="0" nodeType="clickEffect">
                                  <p:stCondLst>
                                    <p:cond delay="0"/>
                                  </p:stCondLst>
                                  <p:childTnLst>
                                    <p:animMotion origin="layout" path="M 0 -4.87512E-6 C 0.01111 0.00856 0.03524 0.00625 0.05104 0.01226 C 0.06649 0.01087 0.07674 0.00972 0.09028 0.00417 C 0.11337 0.01434 0.09618 0.00741 0.15399 0.00417 C 0.18021 0.00255 0.20347 -0.00069 0.23056 -0.00185 C 0.24792 -0.00555 0.26476 -0.01133 0.28194 -0.01595 C 0.29253 -0.01919 0.3033 -0.02474 0.31406 -0.02636 C 0.33698 -0.03029 0.36042 -0.03422 0.38351 -0.0363 C 0.38472 -0.03677 0.39514 -0.03908 0.39757 -0.04047 C 0.40538 -0.04532 0.40955 -0.05134 0.41684 -0.05689 C 0.42066 -0.0629 0.42413 -0.06637 0.42587 -0.07308 C 0.42431 -0.09111 0.42587 -0.10383 0.4276 -0.12234 C 0.42795 -0.13621 0.42813 -0.15055 0.42934 -0.16489 C 0.43003 -0.17668 0.43108 -0.1716 0.43281 -0.18108 C 0.43785 -0.20189 0.44253 -0.22317 0.4474 -0.24398 C 0.45 -0.25624 0.45139 -0.26988 0.45781 -0.28075 C 0.46111 -0.29139 0.46458 -0.30272 0.47222 -0.31105 C 0.47378 -0.31313 0.47587 -0.31475 0.47743 -0.31706 C 0.47847 -0.31891 0.47917 -0.32192 0.4809 -0.32331 C 0.4816 -0.32423 0.48229 -0.32192 0.48281 -0.32099 C 0.49149 -0.32793 0.4974 -0.33186 0.50764 -0.33556 C 0.51042 -0.3388 0.51198 -0.34181 0.51632 -0.34343 C 0.51962 -0.34574 0.52691 -0.34759 0.52691 -0.34736 C 0.53455 -0.36054 0.54653 -0.36308 0.55885 -0.36609 C 0.56684 -0.37049 0.57326 -0.3721 0.58021 -0.37835 C 0.5901 -0.39986 0.60417 -0.41443 0.61736 -0.43293 C 0.62448 -0.46091 0.6276 -0.49121 0.64045 -0.51595 C 0.64531 -0.52543 0.65191 -0.5333 0.65868 -0.54047 C 0.66128 -0.5437 0.6691 -0.54833 0.6691 -0.5481 " pathEditMode="relative" rAng="0" ptsTypes="ffffffffffffffffffffffffffffA">
                                      <p:cBhvr>
                                        <p:cTn id="26" dur="5000" fill="hold"/>
                                        <p:tgtEl>
                                          <p:spTgt spid="971784"/>
                                        </p:tgtEl>
                                        <p:attrNameLst>
                                          <p:attrName>ppt_x</p:attrName>
                                          <p:attrName>ppt_y</p:attrName>
                                        </p:attrNameLst>
                                      </p:cBhvr>
                                      <p:rCtr x="33455" y="-26711"/>
                                    </p:animMotion>
                                  </p:childTnLst>
                                </p:cTn>
                              </p:par>
                              <p:par>
                                <p:cTn id="27" presetID="64" presetClass="path" presetSubtype="0" repeatCount="indefinite" accel="50000" decel="50000" fill="hold" grpId="0" nodeType="withEffect">
                                  <p:stCondLst>
                                    <p:cond delay="1000"/>
                                  </p:stCondLst>
                                  <p:childTnLst>
                                    <p:animMotion origin="layout" path="M 1.66667E-6 -9.24855E-7 L -0.00156 -0.28647 " pathEditMode="relative" rAng="0" ptsTypes="AA">
                                      <p:cBhvr>
                                        <p:cTn id="28" dur="3000" fill="hold"/>
                                        <p:tgtEl>
                                          <p:spTgt spid="971783"/>
                                        </p:tgtEl>
                                        <p:attrNameLst>
                                          <p:attrName>ppt_x</p:attrName>
                                          <p:attrName>ppt_y</p:attrName>
                                        </p:attrNameLst>
                                      </p:cBhvr>
                                      <p:rCtr x="-87" y="-14335"/>
                                    </p:animMotion>
                                  </p:childTnLst>
                                </p:cTn>
                              </p:par>
                              <p:par>
                                <p:cTn id="29" presetID="64" presetClass="path" presetSubtype="0" repeatCount="indefinite" accel="50000" decel="50000" fill="hold" grpId="0" nodeType="withEffect">
                                  <p:stCondLst>
                                    <p:cond delay="1000"/>
                                  </p:stCondLst>
                                  <p:childTnLst>
                                    <p:animMotion origin="layout" path="M -8.33333E-7 3.3526E-6 L -8.33333E-7 -0.29272 " pathEditMode="relative" rAng="0" ptsTypes="AA">
                                      <p:cBhvr>
                                        <p:cTn id="30" dur="3000" fill="hold"/>
                                        <p:tgtEl>
                                          <p:spTgt spid="971780"/>
                                        </p:tgtEl>
                                        <p:attrNameLst>
                                          <p:attrName>ppt_x</p:attrName>
                                          <p:attrName>ppt_y</p:attrName>
                                        </p:attrNameLst>
                                      </p:cBhvr>
                                      <p:rCtr x="0" y="-14636"/>
                                    </p:animMotion>
                                  </p:childTnLst>
                                </p:cTn>
                              </p:par>
                              <p:par>
                                <p:cTn id="31" presetID="64" presetClass="path" presetSubtype="0" repeatCount="indefinite" accel="50000" decel="50000" fill="hold" grpId="0" nodeType="withEffect">
                                  <p:stCondLst>
                                    <p:cond delay="1000"/>
                                  </p:stCondLst>
                                  <p:childTnLst>
                                    <p:animMotion origin="layout" path="M 1.94444E-6 3.64162E-6 L 1.94444E-6 -0.29087 " pathEditMode="relative" rAng="0" ptsTypes="AA">
                                      <p:cBhvr>
                                        <p:cTn id="32" dur="3000" fill="hold"/>
                                        <p:tgtEl>
                                          <p:spTgt spid="971781"/>
                                        </p:tgtEl>
                                        <p:attrNameLst>
                                          <p:attrName>ppt_x</p:attrName>
                                          <p:attrName>ppt_y</p:attrName>
                                        </p:attrNameLst>
                                      </p:cBhvr>
                                      <p:rCtr x="0" y="-14543"/>
                                    </p:animMotion>
                                  </p:childTnLst>
                                </p:cTn>
                              </p:par>
                              <p:par>
                                <p:cTn id="33" presetID="64" presetClass="path" presetSubtype="0" repeatCount="indefinite" accel="50000" decel="50000" fill="hold" grpId="0" nodeType="withEffect">
                                  <p:stCondLst>
                                    <p:cond delay="1000"/>
                                  </p:stCondLst>
                                  <p:childTnLst>
                                    <p:animMotion origin="layout" path="M -4.16667E-6 4.56647E-6 L -0.00156 -0.29711 " pathEditMode="relative" rAng="0" ptsTypes="AA">
                                      <p:cBhvr>
                                        <p:cTn id="34" dur="3000" fill="hold"/>
                                        <p:tgtEl>
                                          <p:spTgt spid="971782"/>
                                        </p:tgtEl>
                                        <p:attrNameLst>
                                          <p:attrName>ppt_x</p:attrName>
                                          <p:attrName>ppt_y</p:attrName>
                                        </p:attrNameLst>
                                      </p:cBhvr>
                                      <p:rCtr x="-87" y="-14867"/>
                                    </p:animMotion>
                                  </p:childTnLst>
                                </p:cTn>
                              </p:par>
                            </p:childTnLst>
                          </p:cTn>
                        </p:par>
                      </p:childTnLst>
                    </p:cTn>
                  </p:par>
                  <p:par>
                    <p:cTn id="35" fill="hold">
                      <p:stCondLst>
                        <p:cond delay="indefinite"/>
                      </p:stCondLst>
                      <p:childTnLst>
                        <p:par>
                          <p:cTn id="36" fill="hold">
                            <p:stCondLst>
                              <p:cond delay="0"/>
                            </p:stCondLst>
                            <p:childTnLst>
                              <p:par>
                                <p:cTn id="37" presetID="23" presetClass="entr" presetSubtype="32"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strVal val="4*#ppt_w"/>
                                          </p:val>
                                        </p:tav>
                                        <p:tav tm="100000">
                                          <p:val>
                                            <p:strVal val="#ppt_w"/>
                                          </p:val>
                                        </p:tav>
                                      </p:tavLst>
                                    </p:anim>
                                    <p:anim calcmode="lin" valueType="num">
                                      <p:cBhvr>
                                        <p:cTn id="40" dur="500" fill="hold"/>
                                        <p:tgtEl>
                                          <p:spTgt spid="2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1780" grpId="0" animBg="1"/>
      <p:bldP spid="971781" grpId="0" animBg="1"/>
      <p:bldP spid="971782" grpId="0" animBg="1"/>
      <p:bldP spid="971783" grpId="0" animBg="1"/>
      <p:bldP spid="971784" grpId="0" animBg="1"/>
      <p:bldP spid="971785" grpId="0"/>
      <p:bldP spid="971798" grpId="0" animBg="1"/>
      <p:bldP spid="971799" grpId="0" animBg="1"/>
      <p:bldP spid="971779" grpId="0" animBg="1"/>
      <p:bldP spid="971778"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0322" name="Rectangle 2">
            <a:extLst>
              <a:ext uri="{FF2B5EF4-FFF2-40B4-BE49-F238E27FC236}">
                <a16:creationId xmlns:a16="http://schemas.microsoft.com/office/drawing/2014/main" id="{43A6BCD1-5952-42CF-9588-D3E93CEC0C80}"/>
              </a:ext>
            </a:extLst>
          </p:cNvPr>
          <p:cNvSpPr>
            <a:spLocks noGrp="1" noChangeArrowheads="1"/>
          </p:cNvSpPr>
          <p:nvPr>
            <p:ph type="title"/>
          </p:nvPr>
        </p:nvSpPr>
        <p:spPr/>
        <p:txBody>
          <a:bodyPr/>
          <a:lstStyle/>
          <a:p>
            <a:pPr eaLnBrk="1" hangingPunct="1">
              <a:defRPr/>
            </a:pPr>
            <a:r>
              <a:rPr lang="en-GB" altLang="en-US">
                <a:solidFill>
                  <a:srgbClr val="FA3C00"/>
                </a:solidFill>
                <a:latin typeface="Arial Black" pitchFamily="34" charset="0"/>
              </a:rPr>
              <a:t>CONVECTION</a:t>
            </a:r>
          </a:p>
        </p:txBody>
      </p:sp>
      <p:sp>
        <p:nvSpPr>
          <p:cNvPr id="1080323" name="Rectangle 3">
            <a:extLst>
              <a:ext uri="{FF2B5EF4-FFF2-40B4-BE49-F238E27FC236}">
                <a16:creationId xmlns:a16="http://schemas.microsoft.com/office/drawing/2014/main" id="{6DEDA136-B60C-4A75-A5FE-82C209EDB6C5}"/>
              </a:ext>
            </a:extLst>
          </p:cNvPr>
          <p:cNvSpPr>
            <a:spLocks noGrp="1" noChangeArrowheads="1"/>
          </p:cNvSpPr>
          <p:nvPr>
            <p:ph type="body" sz="half" idx="1"/>
          </p:nvPr>
        </p:nvSpPr>
        <p:spPr>
          <a:xfrm>
            <a:off x="184150" y="1143000"/>
            <a:ext cx="4311650" cy="5507038"/>
          </a:xfrm>
        </p:spPr>
        <p:txBody>
          <a:bodyPr/>
          <a:lstStyle/>
          <a:p>
            <a:pPr eaLnBrk="1" hangingPunct="1">
              <a:lnSpc>
                <a:spcPct val="90000"/>
              </a:lnSpc>
            </a:pPr>
            <a:endParaRPr lang="en-GB" altLang="en-US" sz="2400"/>
          </a:p>
          <a:p>
            <a:pPr eaLnBrk="1" hangingPunct="1">
              <a:lnSpc>
                <a:spcPct val="90000"/>
              </a:lnSpc>
              <a:buFontTx/>
              <a:buNone/>
            </a:pPr>
            <a:r>
              <a:rPr lang="en-GB" altLang="en-US" sz="2400" i="1"/>
              <a:t>   MOVEMENT</a:t>
            </a:r>
            <a:r>
              <a:rPr lang="en-GB" altLang="en-US" sz="2400"/>
              <a:t> OF FLUID ACROSS A </a:t>
            </a:r>
            <a:r>
              <a:rPr lang="en-GB" altLang="en-US" sz="3200">
                <a:solidFill>
                  <a:srgbClr val="FA3C00"/>
                </a:solidFill>
              </a:rPr>
              <a:t>SEMI-PERMEABLE MEMBRANE</a:t>
            </a:r>
            <a:r>
              <a:rPr lang="en-GB" altLang="en-US" sz="2400"/>
              <a:t> CREATING </a:t>
            </a:r>
            <a:r>
              <a:rPr lang="en-GB" altLang="en-US" sz="4000"/>
              <a:t>SOLUTE DRAG</a:t>
            </a:r>
          </a:p>
          <a:p>
            <a:pPr eaLnBrk="1" hangingPunct="1">
              <a:lnSpc>
                <a:spcPct val="90000"/>
              </a:lnSpc>
              <a:buFontTx/>
              <a:buNone/>
            </a:pPr>
            <a:r>
              <a:rPr lang="en-GB" altLang="en-US" sz="4000"/>
              <a:t> </a:t>
            </a:r>
          </a:p>
          <a:p>
            <a:pPr eaLnBrk="1" hangingPunct="1">
              <a:lnSpc>
                <a:spcPct val="90000"/>
              </a:lnSpc>
              <a:buFontTx/>
              <a:buNone/>
            </a:pPr>
            <a:r>
              <a:rPr lang="en-GB" altLang="en-US" sz="2000"/>
              <a:t>     “</a:t>
            </a:r>
            <a:r>
              <a:rPr lang="en-GB" altLang="en-US" sz="1800">
                <a:solidFill>
                  <a:srgbClr val="FA3C00"/>
                </a:solidFill>
              </a:rPr>
              <a:t>ACTIVE TRANSPORT MECHANISM</a:t>
            </a:r>
            <a:r>
              <a:rPr lang="en-GB" altLang="en-US" sz="2000"/>
              <a:t>”</a:t>
            </a:r>
          </a:p>
          <a:p>
            <a:pPr eaLnBrk="1" hangingPunct="1">
              <a:lnSpc>
                <a:spcPct val="90000"/>
              </a:lnSpc>
              <a:buFontTx/>
              <a:buNone/>
            </a:pPr>
            <a:endParaRPr lang="en-GB" altLang="en-US" sz="2000"/>
          </a:p>
          <a:p>
            <a:pPr algn="r" eaLnBrk="1" hangingPunct="1">
              <a:lnSpc>
                <a:spcPct val="90000"/>
              </a:lnSpc>
              <a:buFontTx/>
              <a:buNone/>
            </a:pPr>
            <a:r>
              <a:rPr lang="en-GB" altLang="en-US" sz="1600">
                <a:solidFill>
                  <a:srgbClr val="FA3C00"/>
                </a:solidFill>
              </a:rPr>
              <a:t>         </a:t>
            </a:r>
            <a:r>
              <a:rPr lang="en-GB" altLang="en-US" sz="1800">
                <a:solidFill>
                  <a:srgbClr val="FA3C00"/>
                </a:solidFill>
              </a:rPr>
              <a:t>GOOD FOR</a:t>
            </a:r>
            <a:r>
              <a:rPr lang="en-GB" altLang="en-US" sz="1600"/>
              <a:t> </a:t>
            </a:r>
            <a:r>
              <a:rPr lang="en-GB" altLang="en-US" sz="2000" b="0"/>
              <a:t>SMALL</a:t>
            </a:r>
            <a:r>
              <a:rPr lang="en-GB" altLang="en-US" sz="1600"/>
              <a:t> AND </a:t>
            </a:r>
            <a:r>
              <a:rPr lang="en-GB" altLang="en-US" sz="2000" b="0"/>
              <a:t>MIDDLE</a:t>
            </a:r>
            <a:r>
              <a:rPr lang="en-GB" altLang="en-US" sz="1800"/>
              <a:t> </a:t>
            </a:r>
            <a:r>
              <a:rPr lang="en-GB" altLang="en-US" sz="1600"/>
              <a:t> </a:t>
            </a:r>
            <a:r>
              <a:rPr lang="en-GB" altLang="en-US" sz="1800">
                <a:solidFill>
                  <a:srgbClr val="FA3C00"/>
                </a:solidFill>
              </a:rPr>
              <a:t>SIZE MOLECULES</a:t>
            </a:r>
          </a:p>
          <a:p>
            <a:pPr eaLnBrk="1" hangingPunct="1">
              <a:lnSpc>
                <a:spcPct val="90000"/>
              </a:lnSpc>
              <a:buFontTx/>
              <a:buNone/>
            </a:pPr>
            <a:endParaRPr lang="en-GB" altLang="en-US" sz="1600">
              <a:solidFill>
                <a:srgbClr val="FA3C00"/>
              </a:solidFill>
            </a:endParaRPr>
          </a:p>
          <a:p>
            <a:pPr eaLnBrk="1" hangingPunct="1">
              <a:lnSpc>
                <a:spcPct val="90000"/>
              </a:lnSpc>
              <a:buFontTx/>
              <a:buNone/>
            </a:pPr>
            <a:endParaRPr lang="en-GB" altLang="en-US" sz="1600">
              <a:solidFill>
                <a:srgbClr val="FA3C00"/>
              </a:solidFill>
            </a:endParaRPr>
          </a:p>
        </p:txBody>
      </p:sp>
      <p:sp>
        <p:nvSpPr>
          <p:cNvPr id="43012" name="Rectangle 4">
            <a:extLst>
              <a:ext uri="{FF2B5EF4-FFF2-40B4-BE49-F238E27FC236}">
                <a16:creationId xmlns:a16="http://schemas.microsoft.com/office/drawing/2014/main" id="{659BADA9-932E-49BE-95A4-A6D3C20B3514}"/>
              </a:ext>
            </a:extLst>
          </p:cNvPr>
          <p:cNvSpPr>
            <a:spLocks noGrp="1" noChangeArrowheads="1"/>
          </p:cNvSpPr>
          <p:nvPr>
            <p:ph sz="quarter" idx="2"/>
          </p:nvPr>
        </p:nvSpPr>
        <p:spPr/>
        <p:txBody>
          <a:bodyPr/>
          <a:lstStyle/>
          <a:p>
            <a:pPr eaLnBrk="1" hangingPunct="1"/>
            <a:endParaRPr lang="en-GB" altLang="en-US" sz="2000"/>
          </a:p>
        </p:txBody>
      </p:sp>
      <p:pic>
        <p:nvPicPr>
          <p:cNvPr id="43013" name="Picture 5" descr="coffe plunger">
            <a:extLst>
              <a:ext uri="{FF2B5EF4-FFF2-40B4-BE49-F238E27FC236}">
                <a16:creationId xmlns:a16="http://schemas.microsoft.com/office/drawing/2014/main" id="{9FE37DC4-E3DE-402F-8E9B-3B7059B22A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7275" y="1435100"/>
            <a:ext cx="4094163" cy="4308475"/>
          </a:xfrm>
          <a:prstGeom prst="rect">
            <a:avLst/>
          </a:prstGeom>
          <a:noFill/>
          <a:ln w="38100">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0326" name="Picture 6" descr="coffe plunged">
            <a:extLst>
              <a:ext uri="{FF2B5EF4-FFF2-40B4-BE49-F238E27FC236}">
                <a16:creationId xmlns:a16="http://schemas.microsoft.com/office/drawing/2014/main" id="{6418985D-3050-4115-8CDD-59619FFE4C3D}"/>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665663" y="1082675"/>
            <a:ext cx="4478337" cy="5110163"/>
          </a:xfrm>
          <a:noFill/>
          <a:ln w="38100">
            <a:solidFill>
              <a:srgbClr val="969696"/>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97485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80323">
                                            <p:txEl>
                                              <p:pRg st="1" end="1"/>
                                            </p:txEl>
                                          </p:spTgt>
                                        </p:tgtEl>
                                        <p:attrNameLst>
                                          <p:attrName>style.visibility</p:attrName>
                                        </p:attrNameLst>
                                      </p:cBhvr>
                                      <p:to>
                                        <p:strVal val="visible"/>
                                      </p:to>
                                    </p:set>
                                    <p:anim calcmode="lin" valueType="num">
                                      <p:cBhvr>
                                        <p:cTn id="7" dur="500" fill="hold"/>
                                        <p:tgtEl>
                                          <p:spTgt spid="108032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08032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080323">
                                            <p:txEl>
                                              <p:pRg st="3" end="3"/>
                                            </p:txEl>
                                          </p:spTgt>
                                        </p:tgtEl>
                                        <p:attrNameLst>
                                          <p:attrName>style.visibility</p:attrName>
                                        </p:attrNameLst>
                                      </p:cBhvr>
                                      <p:to>
                                        <p:strVal val="visible"/>
                                      </p:to>
                                    </p:set>
                                    <p:anim calcmode="lin" valueType="num">
                                      <p:cBhvr>
                                        <p:cTn id="13" dur="500" fill="hold"/>
                                        <p:tgtEl>
                                          <p:spTgt spid="1080323">
                                            <p:txEl>
                                              <p:pRg st="3" end="3"/>
                                            </p:txEl>
                                          </p:spTgt>
                                        </p:tgtEl>
                                        <p:attrNameLst>
                                          <p:attrName>ppt_w</p:attrName>
                                        </p:attrNameLst>
                                      </p:cBhvr>
                                      <p:tavLst>
                                        <p:tav tm="0">
                                          <p:val>
                                            <p:fltVal val="0"/>
                                          </p:val>
                                        </p:tav>
                                        <p:tav tm="100000">
                                          <p:val>
                                            <p:strVal val="#ppt_w"/>
                                          </p:val>
                                        </p:tav>
                                      </p:tavLst>
                                    </p:anim>
                                    <p:anim calcmode="lin" valueType="num">
                                      <p:cBhvr>
                                        <p:cTn id="14" dur="500" fill="hold"/>
                                        <p:tgtEl>
                                          <p:spTgt spid="108032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080323">
                                            <p:txEl>
                                              <p:pRg st="5" end="5"/>
                                            </p:txEl>
                                          </p:spTgt>
                                        </p:tgtEl>
                                        <p:attrNameLst>
                                          <p:attrName>style.visibility</p:attrName>
                                        </p:attrNameLst>
                                      </p:cBhvr>
                                      <p:to>
                                        <p:strVal val="visible"/>
                                      </p:to>
                                    </p:set>
                                    <p:anim calcmode="lin" valueType="num">
                                      <p:cBhvr>
                                        <p:cTn id="19" dur="500" fill="hold"/>
                                        <p:tgtEl>
                                          <p:spTgt spid="1080323">
                                            <p:txEl>
                                              <p:pRg st="5" end="5"/>
                                            </p:txEl>
                                          </p:spTgt>
                                        </p:tgtEl>
                                        <p:attrNameLst>
                                          <p:attrName>ppt_w</p:attrName>
                                        </p:attrNameLst>
                                      </p:cBhvr>
                                      <p:tavLst>
                                        <p:tav tm="0">
                                          <p:val>
                                            <p:fltVal val="0"/>
                                          </p:val>
                                        </p:tav>
                                        <p:tav tm="100000">
                                          <p:val>
                                            <p:strVal val="#ppt_w"/>
                                          </p:val>
                                        </p:tav>
                                      </p:tavLst>
                                    </p:anim>
                                    <p:anim calcmode="lin" valueType="num">
                                      <p:cBhvr>
                                        <p:cTn id="20" dur="500" fill="hold"/>
                                        <p:tgtEl>
                                          <p:spTgt spid="1080323">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55" presetClass="entr" presetSubtype="0" fill="hold" nodeType="clickEffect">
                                  <p:stCondLst>
                                    <p:cond delay="0"/>
                                  </p:stCondLst>
                                  <p:childTnLst>
                                    <p:set>
                                      <p:cBhvr>
                                        <p:cTn id="24" dur="1" fill="hold">
                                          <p:stCondLst>
                                            <p:cond delay="0"/>
                                          </p:stCondLst>
                                        </p:cTn>
                                        <p:tgtEl>
                                          <p:spTgt spid="1080326"/>
                                        </p:tgtEl>
                                        <p:attrNameLst>
                                          <p:attrName>style.visibility</p:attrName>
                                        </p:attrNameLst>
                                      </p:cBhvr>
                                      <p:to>
                                        <p:strVal val="visible"/>
                                      </p:to>
                                    </p:set>
                                    <p:anim calcmode="lin" valueType="num">
                                      <p:cBhvr>
                                        <p:cTn id="25" dur="1000" fill="hold"/>
                                        <p:tgtEl>
                                          <p:spTgt spid="1080326"/>
                                        </p:tgtEl>
                                        <p:attrNameLst>
                                          <p:attrName>ppt_w</p:attrName>
                                        </p:attrNameLst>
                                      </p:cBhvr>
                                      <p:tavLst>
                                        <p:tav tm="0">
                                          <p:val>
                                            <p:strVal val="#ppt_w*0.70"/>
                                          </p:val>
                                        </p:tav>
                                        <p:tav tm="100000">
                                          <p:val>
                                            <p:strVal val="#ppt_w"/>
                                          </p:val>
                                        </p:tav>
                                      </p:tavLst>
                                    </p:anim>
                                    <p:anim calcmode="lin" valueType="num">
                                      <p:cBhvr>
                                        <p:cTn id="26" dur="1000" fill="hold"/>
                                        <p:tgtEl>
                                          <p:spTgt spid="1080326"/>
                                        </p:tgtEl>
                                        <p:attrNameLst>
                                          <p:attrName>ppt_h</p:attrName>
                                        </p:attrNameLst>
                                      </p:cBhvr>
                                      <p:tavLst>
                                        <p:tav tm="0">
                                          <p:val>
                                            <p:strVal val="#ppt_h"/>
                                          </p:val>
                                        </p:tav>
                                        <p:tav tm="100000">
                                          <p:val>
                                            <p:strVal val="#ppt_h"/>
                                          </p:val>
                                        </p:tav>
                                      </p:tavLst>
                                    </p:anim>
                                    <p:animEffect transition="in" filter="fade">
                                      <p:cBhvr>
                                        <p:cTn id="27" dur="1000"/>
                                        <p:tgtEl>
                                          <p:spTgt spid="1080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032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EEAA8-6B5F-4D4F-88C7-016A59320DCD}"/>
              </a:ext>
            </a:extLst>
          </p:cNvPr>
          <p:cNvSpPr>
            <a:spLocks noGrp="1"/>
          </p:cNvSpPr>
          <p:nvPr>
            <p:ph type="title"/>
          </p:nvPr>
        </p:nvSpPr>
        <p:spPr/>
        <p:txBody>
          <a:bodyPr/>
          <a:lstStyle/>
          <a:p>
            <a:r>
              <a:rPr lang="en-GB" dirty="0"/>
              <a:t>Diffusion</a:t>
            </a:r>
          </a:p>
        </p:txBody>
      </p:sp>
      <p:sp>
        <p:nvSpPr>
          <p:cNvPr id="6" name="Content Placeholder 5">
            <a:extLst>
              <a:ext uri="{FF2B5EF4-FFF2-40B4-BE49-F238E27FC236}">
                <a16:creationId xmlns:a16="http://schemas.microsoft.com/office/drawing/2014/main" id="{E324E1B4-91DB-43AA-8DF7-7A4E78F08E3D}"/>
              </a:ext>
            </a:extLst>
          </p:cNvPr>
          <p:cNvSpPr>
            <a:spLocks noGrp="1"/>
          </p:cNvSpPr>
          <p:nvPr>
            <p:ph sz="quarter" idx="1"/>
          </p:nvPr>
        </p:nvSpPr>
        <p:spPr>
          <a:xfrm>
            <a:off x="457200" y="1484784"/>
            <a:ext cx="8229600" cy="4672176"/>
          </a:xfrm>
        </p:spPr>
        <p:txBody>
          <a:bodyPr>
            <a:normAutofit/>
          </a:bodyPr>
          <a:lstStyle/>
          <a:p>
            <a:r>
              <a:rPr lang="en-GB" sz="3200" dirty="0"/>
              <a:t>The movement of solutes across a semi-permeable membrane through a concentration gradient</a:t>
            </a:r>
          </a:p>
        </p:txBody>
      </p:sp>
      <p:pic>
        <p:nvPicPr>
          <p:cNvPr id="8" name="Picture 7">
            <a:extLst>
              <a:ext uri="{FF2B5EF4-FFF2-40B4-BE49-F238E27FC236}">
                <a16:creationId xmlns:a16="http://schemas.microsoft.com/office/drawing/2014/main" id="{195EBA22-5295-410E-9A79-A6242E1191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350" y="2780928"/>
            <a:ext cx="6156176" cy="3931887"/>
          </a:xfrm>
          <a:prstGeom prst="rect">
            <a:avLst/>
          </a:prstGeom>
        </p:spPr>
      </p:pic>
    </p:spTree>
    <p:extLst>
      <p:ext uri="{BB962C8B-B14F-4D97-AF65-F5344CB8AC3E}">
        <p14:creationId xmlns:p14="http://schemas.microsoft.com/office/powerpoint/2010/main" val="3913936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114" name="Rectangle 2">
            <a:extLst>
              <a:ext uri="{FF2B5EF4-FFF2-40B4-BE49-F238E27FC236}">
                <a16:creationId xmlns:a16="http://schemas.microsoft.com/office/drawing/2014/main" id="{489F37DE-AC12-43C9-B427-A0C7B0D382B6}"/>
              </a:ext>
            </a:extLst>
          </p:cNvPr>
          <p:cNvSpPr>
            <a:spLocks noGrp="1" noChangeArrowheads="1"/>
          </p:cNvSpPr>
          <p:nvPr>
            <p:ph type="title"/>
          </p:nvPr>
        </p:nvSpPr>
        <p:spPr/>
        <p:txBody>
          <a:bodyPr/>
          <a:lstStyle/>
          <a:p>
            <a:pPr eaLnBrk="1" hangingPunct="1">
              <a:defRPr/>
            </a:pPr>
            <a:r>
              <a:rPr lang="en-GB" altLang="en-US" sz="4400">
                <a:solidFill>
                  <a:srgbClr val="F63B00"/>
                </a:solidFill>
              </a:rPr>
              <a:t>Diffusion</a:t>
            </a:r>
          </a:p>
        </p:txBody>
      </p:sp>
      <p:sp>
        <p:nvSpPr>
          <p:cNvPr id="49155" name="Rectangle 3">
            <a:extLst>
              <a:ext uri="{FF2B5EF4-FFF2-40B4-BE49-F238E27FC236}">
                <a16:creationId xmlns:a16="http://schemas.microsoft.com/office/drawing/2014/main" id="{01273E21-D152-444B-A090-E621BBC27B2F}"/>
              </a:ext>
            </a:extLst>
          </p:cNvPr>
          <p:cNvSpPr>
            <a:spLocks noGrp="1" noChangeArrowheads="1"/>
          </p:cNvSpPr>
          <p:nvPr>
            <p:ph type="body" sz="half" idx="1"/>
          </p:nvPr>
        </p:nvSpPr>
        <p:spPr>
          <a:xfrm>
            <a:off x="228600" y="1981200"/>
            <a:ext cx="3810000" cy="4114800"/>
          </a:xfrm>
        </p:spPr>
        <p:txBody>
          <a:bodyPr/>
          <a:lstStyle/>
          <a:p>
            <a:pPr eaLnBrk="1" hangingPunct="1"/>
            <a:endParaRPr lang="en-GB" altLang="en-US" sz="3100"/>
          </a:p>
          <a:p>
            <a:pPr eaLnBrk="1" hangingPunct="1"/>
            <a:endParaRPr lang="en-GB" altLang="en-US" sz="2000"/>
          </a:p>
          <a:p>
            <a:pPr eaLnBrk="1" hangingPunct="1"/>
            <a:endParaRPr lang="en-GB" altLang="en-US" sz="2000"/>
          </a:p>
          <a:p>
            <a:pPr eaLnBrk="1" hangingPunct="1"/>
            <a:endParaRPr lang="en-GB" altLang="en-US" sz="2000"/>
          </a:p>
        </p:txBody>
      </p:sp>
      <p:sp>
        <p:nvSpPr>
          <p:cNvPr id="986118" name="Text Box 6">
            <a:extLst>
              <a:ext uri="{FF2B5EF4-FFF2-40B4-BE49-F238E27FC236}">
                <a16:creationId xmlns:a16="http://schemas.microsoft.com/office/drawing/2014/main" id="{2CC1EE8B-2EAE-435B-B398-85BF998F9111}"/>
              </a:ext>
            </a:extLst>
          </p:cNvPr>
          <p:cNvSpPr txBox="1">
            <a:spLocks noChangeArrowheads="1"/>
          </p:cNvSpPr>
          <p:nvPr/>
        </p:nvSpPr>
        <p:spPr bwMode="auto">
          <a:xfrm>
            <a:off x="625186" y="2661444"/>
            <a:ext cx="437886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spcBef>
                <a:spcPct val="50000"/>
              </a:spcBef>
              <a:buSzTx/>
              <a:buFontTx/>
              <a:buNone/>
            </a:pPr>
            <a:r>
              <a:rPr lang="en-GB" altLang="en-US" i="0" dirty="0"/>
              <a:t>“</a:t>
            </a:r>
            <a:r>
              <a:rPr lang="en-GB" altLang="en-US" b="0" i="0" dirty="0">
                <a:solidFill>
                  <a:srgbClr val="F63B00"/>
                </a:solidFill>
              </a:rPr>
              <a:t>PASSIVE TRANSPORT MECHANISM</a:t>
            </a:r>
            <a:r>
              <a:rPr lang="en-GB" altLang="en-US" i="0" dirty="0"/>
              <a:t>”</a:t>
            </a:r>
            <a:endParaRPr lang="de-CH" altLang="en-US" i="0" dirty="0"/>
          </a:p>
        </p:txBody>
      </p:sp>
      <p:sp>
        <p:nvSpPr>
          <p:cNvPr id="986119" name="Text Box 7">
            <a:extLst>
              <a:ext uri="{FF2B5EF4-FFF2-40B4-BE49-F238E27FC236}">
                <a16:creationId xmlns:a16="http://schemas.microsoft.com/office/drawing/2014/main" id="{460D4F84-6CEE-4E5C-BF33-0D5BD4C88242}"/>
              </a:ext>
            </a:extLst>
          </p:cNvPr>
          <p:cNvSpPr txBox="1">
            <a:spLocks noChangeArrowheads="1"/>
          </p:cNvSpPr>
          <p:nvPr/>
        </p:nvSpPr>
        <p:spPr bwMode="auto">
          <a:xfrm>
            <a:off x="971600" y="4851549"/>
            <a:ext cx="455572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spcBef>
                <a:spcPct val="0"/>
              </a:spcBef>
              <a:buSzTx/>
              <a:buFontTx/>
              <a:buNone/>
            </a:pPr>
            <a:r>
              <a:rPr lang="en-GB" altLang="en-US" sz="3200" i="0" dirty="0"/>
              <a:t>SIZED MOLECULES </a:t>
            </a:r>
            <a:r>
              <a:rPr lang="en-GB" altLang="en-US" sz="3200" dirty="0"/>
              <a:t>GOOD FOR SMALLER </a:t>
            </a:r>
            <a:endParaRPr lang="de-CH" altLang="en-US" sz="3200" i="0" dirty="0"/>
          </a:p>
        </p:txBody>
      </p:sp>
      <p:sp>
        <p:nvSpPr>
          <p:cNvPr id="49160" name="Text Box 8">
            <a:extLst>
              <a:ext uri="{FF2B5EF4-FFF2-40B4-BE49-F238E27FC236}">
                <a16:creationId xmlns:a16="http://schemas.microsoft.com/office/drawing/2014/main" id="{7994341B-8075-43DB-8FCE-94BA0DEA11C1}"/>
              </a:ext>
            </a:extLst>
          </p:cNvPr>
          <p:cNvSpPr txBox="1">
            <a:spLocks noChangeArrowheads="1"/>
          </p:cNvSpPr>
          <p:nvPr/>
        </p:nvSpPr>
        <p:spPr bwMode="auto">
          <a:xfrm>
            <a:off x="1166813" y="474503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spcBef>
                <a:spcPct val="0"/>
              </a:spcBef>
              <a:buSzTx/>
              <a:buFontTx/>
              <a:buNone/>
            </a:pPr>
            <a:endParaRPr lang="de-CH" altLang="en-US" sz="1800" b="0" i="0"/>
          </a:p>
        </p:txBody>
      </p:sp>
      <p:pic>
        <p:nvPicPr>
          <p:cNvPr id="4" name="Online Image Placeholder 3">
            <a:extLst>
              <a:ext uri="{FF2B5EF4-FFF2-40B4-BE49-F238E27FC236}">
                <a16:creationId xmlns:a16="http://schemas.microsoft.com/office/drawing/2014/main" id="{9083E64E-D2E3-4C79-8076-EE40F027F0D7}"/>
              </a:ext>
            </a:extLst>
          </p:cNvPr>
          <p:cNvPicPr>
            <a:picLocks noGrp="1" noChangeAspect="1"/>
          </p:cNvPicPr>
          <p:nvPr>
            <p:ph type="clipArt" sz="half" idx="2"/>
          </p:nvPr>
        </p:nvPicPr>
        <p:blipFill>
          <a:blip r:embed="rId4"/>
          <a:stretch>
            <a:fillRect/>
          </a:stretch>
        </p:blipFill>
        <p:spPr>
          <a:xfrm>
            <a:off x="5267458" y="1302017"/>
            <a:ext cx="3210415" cy="4134625"/>
          </a:xfrm>
          <a:prstGeom prst="rect">
            <a:avLst/>
          </a:prstGeom>
        </p:spPr>
      </p:pic>
    </p:spTree>
    <p:extLst>
      <p:ext uri="{BB962C8B-B14F-4D97-AF65-F5344CB8AC3E}">
        <p14:creationId xmlns:p14="http://schemas.microsoft.com/office/powerpoint/2010/main" val="132780658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8611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986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6118" grpId="0" autoUpdateAnimBg="0"/>
      <p:bldP spid="98611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35AB6C1C-3B4B-4058-B1B3-9B1246393158}"/>
              </a:ext>
            </a:extLst>
          </p:cNvPr>
          <p:cNvSpPr>
            <a:spLocks noChangeArrowheads="1"/>
          </p:cNvSpPr>
          <p:nvPr/>
        </p:nvSpPr>
        <p:spPr bwMode="auto">
          <a:xfrm>
            <a:off x="1143000" y="3200400"/>
            <a:ext cx="6629400" cy="738188"/>
          </a:xfrm>
          <a:prstGeom prst="rect">
            <a:avLst/>
          </a:prstGeom>
          <a:gradFill rotWithShape="1">
            <a:gsLst>
              <a:gs pos="0">
                <a:srgbClr val="FF0000"/>
              </a:gs>
              <a:gs pos="50000">
                <a:srgbClr val="760000"/>
              </a:gs>
              <a:gs pos="100000">
                <a:srgbClr val="FF0000"/>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52227" name="Rectangle 3">
            <a:extLst>
              <a:ext uri="{FF2B5EF4-FFF2-40B4-BE49-F238E27FC236}">
                <a16:creationId xmlns:a16="http://schemas.microsoft.com/office/drawing/2014/main" id="{691932BD-E247-4A7B-992D-414030223275}"/>
              </a:ext>
            </a:extLst>
          </p:cNvPr>
          <p:cNvSpPr>
            <a:spLocks noChangeArrowheads="1"/>
          </p:cNvSpPr>
          <p:nvPr/>
        </p:nvSpPr>
        <p:spPr bwMode="auto">
          <a:xfrm>
            <a:off x="1143000" y="2286000"/>
            <a:ext cx="6629400" cy="914400"/>
          </a:xfrm>
          <a:prstGeom prst="rect">
            <a:avLst/>
          </a:prstGeom>
          <a:solidFill>
            <a:schemeClr val="accent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52228" name="Text Box 4">
            <a:extLst>
              <a:ext uri="{FF2B5EF4-FFF2-40B4-BE49-F238E27FC236}">
                <a16:creationId xmlns:a16="http://schemas.microsoft.com/office/drawing/2014/main" id="{2E652599-922F-4517-B906-CC8385DF08D3}"/>
              </a:ext>
            </a:extLst>
          </p:cNvPr>
          <p:cNvSpPr txBox="1">
            <a:spLocks noChangeArrowheads="1"/>
          </p:cNvSpPr>
          <p:nvPr/>
        </p:nvSpPr>
        <p:spPr bwMode="auto">
          <a:xfrm>
            <a:off x="2057400" y="2438400"/>
            <a:ext cx="525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r>
              <a:rPr lang="en-GB" altLang="en-US" sz="2400" b="0" i="0">
                <a:latin typeface="Arial Narrow" panose="020B0606020202030204" pitchFamily="34" charset="0"/>
              </a:rPr>
              <a:t>3       3        3        3.5       3       4      2.5       2</a:t>
            </a:r>
          </a:p>
        </p:txBody>
      </p:sp>
      <p:sp>
        <p:nvSpPr>
          <p:cNvPr id="992261" name="Rectangle 5">
            <a:extLst>
              <a:ext uri="{FF2B5EF4-FFF2-40B4-BE49-F238E27FC236}">
                <a16:creationId xmlns:a16="http://schemas.microsoft.com/office/drawing/2014/main" id="{3C8C4C6D-628C-4A88-8C32-347846065E10}"/>
              </a:ext>
            </a:extLst>
          </p:cNvPr>
          <p:cNvSpPr>
            <a:spLocks noGrp="1" noChangeArrowheads="1"/>
          </p:cNvSpPr>
          <p:nvPr>
            <p:ph type="title"/>
          </p:nvPr>
        </p:nvSpPr>
        <p:spPr/>
        <p:txBody>
          <a:bodyPr/>
          <a:lstStyle/>
          <a:p>
            <a:pPr eaLnBrk="1" hangingPunct="1">
              <a:defRPr/>
            </a:pPr>
            <a:r>
              <a:rPr lang="en-GB" altLang="en-US">
                <a:solidFill>
                  <a:srgbClr val="F63B00"/>
                </a:solidFill>
              </a:rPr>
              <a:t>Dialysate Flow Same as Blood</a:t>
            </a:r>
          </a:p>
        </p:txBody>
      </p:sp>
      <p:sp>
        <p:nvSpPr>
          <p:cNvPr id="52230" name="Line 6">
            <a:extLst>
              <a:ext uri="{FF2B5EF4-FFF2-40B4-BE49-F238E27FC236}">
                <a16:creationId xmlns:a16="http://schemas.microsoft.com/office/drawing/2014/main" id="{3C48FEE5-814D-4DF6-A895-D41B4C57724A}"/>
              </a:ext>
            </a:extLst>
          </p:cNvPr>
          <p:cNvSpPr>
            <a:spLocks noChangeShapeType="1"/>
          </p:cNvSpPr>
          <p:nvPr/>
        </p:nvSpPr>
        <p:spPr bwMode="auto">
          <a:xfrm flipH="1">
            <a:off x="7162800" y="3581400"/>
            <a:ext cx="619125" cy="0"/>
          </a:xfrm>
          <a:prstGeom prst="line">
            <a:avLst/>
          </a:prstGeom>
          <a:noFill/>
          <a:ln w="762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1" name="Line 7">
            <a:extLst>
              <a:ext uri="{FF2B5EF4-FFF2-40B4-BE49-F238E27FC236}">
                <a16:creationId xmlns:a16="http://schemas.microsoft.com/office/drawing/2014/main" id="{1C91F5B2-8B58-43F4-AA7F-B98B99947CAF}"/>
              </a:ext>
            </a:extLst>
          </p:cNvPr>
          <p:cNvSpPr>
            <a:spLocks noChangeShapeType="1"/>
          </p:cNvSpPr>
          <p:nvPr/>
        </p:nvSpPr>
        <p:spPr bwMode="auto">
          <a:xfrm flipH="1">
            <a:off x="1371600" y="3581400"/>
            <a:ext cx="619125" cy="0"/>
          </a:xfrm>
          <a:prstGeom prst="line">
            <a:avLst/>
          </a:prstGeom>
          <a:noFill/>
          <a:ln w="762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2" name="AutoShape 8">
            <a:extLst>
              <a:ext uri="{FF2B5EF4-FFF2-40B4-BE49-F238E27FC236}">
                <a16:creationId xmlns:a16="http://schemas.microsoft.com/office/drawing/2014/main" id="{35155CD1-C7BC-4E5A-A009-EDB6E03AF0A1}"/>
              </a:ext>
            </a:extLst>
          </p:cNvPr>
          <p:cNvSpPr>
            <a:spLocks noChangeArrowheads="1"/>
          </p:cNvSpPr>
          <p:nvPr/>
        </p:nvSpPr>
        <p:spPr bwMode="auto">
          <a:xfrm rot="-5400000">
            <a:off x="5924550" y="2990850"/>
            <a:ext cx="419100" cy="381000"/>
          </a:xfrm>
          <a:custGeom>
            <a:avLst/>
            <a:gdLst>
              <a:gd name="T0" fmla="*/ 6098778 w 21600"/>
              <a:gd name="T1" fmla="*/ 0 h 21600"/>
              <a:gd name="T2" fmla="*/ 0 w 21600"/>
              <a:gd name="T3" fmla="*/ 3360208 h 21600"/>
              <a:gd name="T4" fmla="*/ 6098778 w 21600"/>
              <a:gd name="T5" fmla="*/ 6720417 h 21600"/>
              <a:gd name="T6" fmla="*/ 8131704 w 21600"/>
              <a:gd name="T7" fmla="*/ 3360208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3" name="AutoShape 9">
            <a:extLst>
              <a:ext uri="{FF2B5EF4-FFF2-40B4-BE49-F238E27FC236}">
                <a16:creationId xmlns:a16="http://schemas.microsoft.com/office/drawing/2014/main" id="{596D83C6-1979-48B4-90AA-97BCABD5AA7D}"/>
              </a:ext>
            </a:extLst>
          </p:cNvPr>
          <p:cNvSpPr>
            <a:spLocks noChangeArrowheads="1"/>
          </p:cNvSpPr>
          <p:nvPr/>
        </p:nvSpPr>
        <p:spPr bwMode="auto">
          <a:xfrm rot="-5400000">
            <a:off x="4857750" y="2990850"/>
            <a:ext cx="419100" cy="381000"/>
          </a:xfrm>
          <a:custGeom>
            <a:avLst/>
            <a:gdLst>
              <a:gd name="T0" fmla="*/ 6098778 w 21600"/>
              <a:gd name="T1" fmla="*/ 0 h 21600"/>
              <a:gd name="T2" fmla="*/ 0 w 21600"/>
              <a:gd name="T3" fmla="*/ 3360208 h 21600"/>
              <a:gd name="T4" fmla="*/ 6098778 w 21600"/>
              <a:gd name="T5" fmla="*/ 6720417 h 21600"/>
              <a:gd name="T6" fmla="*/ 8131704 w 21600"/>
              <a:gd name="T7" fmla="*/ 3360208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4" name="AutoShape 10">
            <a:extLst>
              <a:ext uri="{FF2B5EF4-FFF2-40B4-BE49-F238E27FC236}">
                <a16:creationId xmlns:a16="http://schemas.microsoft.com/office/drawing/2014/main" id="{BD2FFA17-12A8-4D8B-9B74-7659ECD13147}"/>
              </a:ext>
            </a:extLst>
          </p:cNvPr>
          <p:cNvSpPr>
            <a:spLocks noChangeArrowheads="1"/>
          </p:cNvSpPr>
          <p:nvPr/>
        </p:nvSpPr>
        <p:spPr bwMode="auto">
          <a:xfrm rot="-5400000">
            <a:off x="6991350" y="2990850"/>
            <a:ext cx="419100" cy="381000"/>
          </a:xfrm>
          <a:custGeom>
            <a:avLst/>
            <a:gdLst>
              <a:gd name="T0" fmla="*/ 6098778 w 21600"/>
              <a:gd name="T1" fmla="*/ 0 h 21600"/>
              <a:gd name="T2" fmla="*/ 0 w 21600"/>
              <a:gd name="T3" fmla="*/ 3360208 h 21600"/>
              <a:gd name="T4" fmla="*/ 6098778 w 21600"/>
              <a:gd name="T5" fmla="*/ 6720417 h 21600"/>
              <a:gd name="T6" fmla="*/ 8131704 w 21600"/>
              <a:gd name="T7" fmla="*/ 3360208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5" name="Line 11">
            <a:extLst>
              <a:ext uri="{FF2B5EF4-FFF2-40B4-BE49-F238E27FC236}">
                <a16:creationId xmlns:a16="http://schemas.microsoft.com/office/drawing/2014/main" id="{0D6D3078-F0F7-4A8E-8DA1-733C36226C1E}"/>
              </a:ext>
            </a:extLst>
          </p:cNvPr>
          <p:cNvSpPr>
            <a:spLocks noChangeShapeType="1"/>
          </p:cNvSpPr>
          <p:nvPr/>
        </p:nvSpPr>
        <p:spPr bwMode="auto">
          <a:xfrm rot="-10772729">
            <a:off x="1295400" y="2438400"/>
            <a:ext cx="838200" cy="1588"/>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6" name="Line 12">
            <a:extLst>
              <a:ext uri="{FF2B5EF4-FFF2-40B4-BE49-F238E27FC236}">
                <a16:creationId xmlns:a16="http://schemas.microsoft.com/office/drawing/2014/main" id="{3B41D4AA-C988-4D25-A14E-0923A43F7820}"/>
              </a:ext>
            </a:extLst>
          </p:cNvPr>
          <p:cNvSpPr>
            <a:spLocks noChangeShapeType="1"/>
          </p:cNvSpPr>
          <p:nvPr/>
        </p:nvSpPr>
        <p:spPr bwMode="auto">
          <a:xfrm rot="-10772729">
            <a:off x="6858000" y="2438400"/>
            <a:ext cx="838200" cy="1588"/>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7" name="Text Box 13">
            <a:extLst>
              <a:ext uri="{FF2B5EF4-FFF2-40B4-BE49-F238E27FC236}">
                <a16:creationId xmlns:a16="http://schemas.microsoft.com/office/drawing/2014/main" id="{99C1CC03-611D-4CB1-A104-37F2ABDCFE5C}"/>
              </a:ext>
            </a:extLst>
          </p:cNvPr>
          <p:cNvSpPr txBox="1">
            <a:spLocks noChangeArrowheads="1"/>
          </p:cNvSpPr>
          <p:nvPr/>
        </p:nvSpPr>
        <p:spPr bwMode="auto">
          <a:xfrm>
            <a:off x="2057400" y="3352800"/>
            <a:ext cx="525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r>
              <a:rPr lang="en-GB" altLang="en-US" sz="2400" b="0" i="0">
                <a:latin typeface="Arial Narrow" panose="020B0606020202030204" pitchFamily="34" charset="0"/>
              </a:rPr>
              <a:t>3      3       3        4        4.5      5        6      6.5</a:t>
            </a:r>
          </a:p>
        </p:txBody>
      </p:sp>
      <p:sp>
        <p:nvSpPr>
          <p:cNvPr id="52238" name="Rectangle 14">
            <a:extLst>
              <a:ext uri="{FF2B5EF4-FFF2-40B4-BE49-F238E27FC236}">
                <a16:creationId xmlns:a16="http://schemas.microsoft.com/office/drawing/2014/main" id="{1EF73CE2-9D5E-4083-8372-44085918C632}"/>
              </a:ext>
            </a:extLst>
          </p:cNvPr>
          <p:cNvSpPr>
            <a:spLocks noChangeArrowheads="1"/>
          </p:cNvSpPr>
          <p:nvPr/>
        </p:nvSpPr>
        <p:spPr bwMode="auto">
          <a:xfrm>
            <a:off x="1143000" y="3962400"/>
            <a:ext cx="6629400" cy="914400"/>
          </a:xfrm>
          <a:prstGeom prst="rect">
            <a:avLst/>
          </a:prstGeom>
          <a:solidFill>
            <a:schemeClr val="accent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52239" name="Text Box 15">
            <a:extLst>
              <a:ext uri="{FF2B5EF4-FFF2-40B4-BE49-F238E27FC236}">
                <a16:creationId xmlns:a16="http://schemas.microsoft.com/office/drawing/2014/main" id="{127D7C46-CB15-4AB8-B7E5-F36F97F4B558}"/>
              </a:ext>
            </a:extLst>
          </p:cNvPr>
          <p:cNvSpPr txBox="1">
            <a:spLocks noChangeArrowheads="1"/>
          </p:cNvSpPr>
          <p:nvPr/>
        </p:nvSpPr>
        <p:spPr bwMode="auto">
          <a:xfrm>
            <a:off x="2133600" y="4267200"/>
            <a:ext cx="525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3"/>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r>
              <a:rPr lang="en-GB" altLang="en-US" sz="2400" b="0" i="0">
                <a:latin typeface="Arial Narrow" panose="020B0606020202030204" pitchFamily="34" charset="0"/>
              </a:rPr>
              <a:t>3       3        3        3.5       3       4      2.5       2</a:t>
            </a:r>
          </a:p>
        </p:txBody>
      </p:sp>
      <p:sp>
        <p:nvSpPr>
          <p:cNvPr id="52240" name="Line 16">
            <a:extLst>
              <a:ext uri="{FF2B5EF4-FFF2-40B4-BE49-F238E27FC236}">
                <a16:creationId xmlns:a16="http://schemas.microsoft.com/office/drawing/2014/main" id="{A0B45A05-F0EC-41D2-91C1-8FCB32328554}"/>
              </a:ext>
            </a:extLst>
          </p:cNvPr>
          <p:cNvSpPr>
            <a:spLocks noChangeShapeType="1"/>
          </p:cNvSpPr>
          <p:nvPr/>
        </p:nvSpPr>
        <p:spPr bwMode="auto">
          <a:xfrm rot="-10772729">
            <a:off x="1295400" y="4648200"/>
            <a:ext cx="838200" cy="1588"/>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41" name="Line 17">
            <a:extLst>
              <a:ext uri="{FF2B5EF4-FFF2-40B4-BE49-F238E27FC236}">
                <a16:creationId xmlns:a16="http://schemas.microsoft.com/office/drawing/2014/main" id="{8E2A7C8B-96E7-4505-A02E-26394F1F2DFE}"/>
              </a:ext>
            </a:extLst>
          </p:cNvPr>
          <p:cNvSpPr>
            <a:spLocks noChangeShapeType="1"/>
          </p:cNvSpPr>
          <p:nvPr/>
        </p:nvSpPr>
        <p:spPr bwMode="auto">
          <a:xfrm rot="-10772729">
            <a:off x="6781800" y="4724400"/>
            <a:ext cx="838200" cy="1588"/>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42" name="AutoShape 18">
            <a:extLst>
              <a:ext uri="{FF2B5EF4-FFF2-40B4-BE49-F238E27FC236}">
                <a16:creationId xmlns:a16="http://schemas.microsoft.com/office/drawing/2014/main" id="{F0F82D93-18F0-4F58-B337-4B94997DC0E7}"/>
              </a:ext>
            </a:extLst>
          </p:cNvPr>
          <p:cNvSpPr>
            <a:spLocks noChangeArrowheads="1"/>
          </p:cNvSpPr>
          <p:nvPr/>
        </p:nvSpPr>
        <p:spPr bwMode="auto">
          <a:xfrm rot="5302950">
            <a:off x="4324350" y="3829050"/>
            <a:ext cx="419100" cy="381000"/>
          </a:xfrm>
          <a:custGeom>
            <a:avLst/>
            <a:gdLst>
              <a:gd name="T0" fmla="*/ 6098778 w 21600"/>
              <a:gd name="T1" fmla="*/ 0 h 21600"/>
              <a:gd name="T2" fmla="*/ 0 w 21600"/>
              <a:gd name="T3" fmla="*/ 3360208 h 21600"/>
              <a:gd name="T4" fmla="*/ 6098778 w 21600"/>
              <a:gd name="T5" fmla="*/ 6720417 h 21600"/>
              <a:gd name="T6" fmla="*/ 8131704 w 21600"/>
              <a:gd name="T7" fmla="*/ 3360208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43" name="AutoShape 19">
            <a:extLst>
              <a:ext uri="{FF2B5EF4-FFF2-40B4-BE49-F238E27FC236}">
                <a16:creationId xmlns:a16="http://schemas.microsoft.com/office/drawing/2014/main" id="{02AFD9CA-B1BA-436A-BB5A-A6BEB4ED483E}"/>
              </a:ext>
            </a:extLst>
          </p:cNvPr>
          <p:cNvSpPr>
            <a:spLocks noChangeArrowheads="1"/>
          </p:cNvSpPr>
          <p:nvPr/>
        </p:nvSpPr>
        <p:spPr bwMode="auto">
          <a:xfrm rot="5302950">
            <a:off x="5391150" y="3829050"/>
            <a:ext cx="419100" cy="381000"/>
          </a:xfrm>
          <a:custGeom>
            <a:avLst/>
            <a:gdLst>
              <a:gd name="T0" fmla="*/ 6098778 w 21600"/>
              <a:gd name="T1" fmla="*/ 0 h 21600"/>
              <a:gd name="T2" fmla="*/ 0 w 21600"/>
              <a:gd name="T3" fmla="*/ 3360208 h 21600"/>
              <a:gd name="T4" fmla="*/ 6098778 w 21600"/>
              <a:gd name="T5" fmla="*/ 6720417 h 21600"/>
              <a:gd name="T6" fmla="*/ 8131704 w 21600"/>
              <a:gd name="T7" fmla="*/ 3360208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44" name="AutoShape 20">
            <a:extLst>
              <a:ext uri="{FF2B5EF4-FFF2-40B4-BE49-F238E27FC236}">
                <a16:creationId xmlns:a16="http://schemas.microsoft.com/office/drawing/2014/main" id="{F058DD42-B8FC-44F0-BF71-4BAF0F217A0B}"/>
              </a:ext>
            </a:extLst>
          </p:cNvPr>
          <p:cNvSpPr>
            <a:spLocks noChangeArrowheads="1"/>
          </p:cNvSpPr>
          <p:nvPr/>
        </p:nvSpPr>
        <p:spPr bwMode="auto">
          <a:xfrm rot="5302950">
            <a:off x="6457950" y="3829050"/>
            <a:ext cx="419100" cy="381000"/>
          </a:xfrm>
          <a:custGeom>
            <a:avLst/>
            <a:gdLst>
              <a:gd name="T0" fmla="*/ 6098778 w 21600"/>
              <a:gd name="T1" fmla="*/ 0 h 21600"/>
              <a:gd name="T2" fmla="*/ 0 w 21600"/>
              <a:gd name="T3" fmla="*/ 3360208 h 21600"/>
              <a:gd name="T4" fmla="*/ 6098778 w 21600"/>
              <a:gd name="T5" fmla="*/ 6720417 h 21600"/>
              <a:gd name="T6" fmla="*/ 8131704 w 21600"/>
              <a:gd name="T7" fmla="*/ 3360208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649571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234" name="Rectangle 2">
            <a:extLst>
              <a:ext uri="{FF2B5EF4-FFF2-40B4-BE49-F238E27FC236}">
                <a16:creationId xmlns:a16="http://schemas.microsoft.com/office/drawing/2014/main" id="{65CDF2B7-6927-4B73-9180-F86390764D23}"/>
              </a:ext>
            </a:extLst>
          </p:cNvPr>
          <p:cNvSpPr>
            <a:spLocks noGrp="1" noChangeArrowheads="1"/>
          </p:cNvSpPr>
          <p:nvPr>
            <p:ph type="title"/>
          </p:nvPr>
        </p:nvSpPr>
        <p:spPr/>
        <p:txBody>
          <a:bodyPr/>
          <a:lstStyle/>
          <a:p>
            <a:pPr eaLnBrk="1" hangingPunct="1">
              <a:defRPr/>
            </a:pPr>
            <a:r>
              <a:rPr lang="en-GB" altLang="en-US">
                <a:solidFill>
                  <a:srgbClr val="F63B00"/>
                </a:solidFill>
              </a:rPr>
              <a:t>Counter Current Principal</a:t>
            </a:r>
          </a:p>
        </p:txBody>
      </p:sp>
      <p:sp>
        <p:nvSpPr>
          <p:cNvPr id="53251" name="Rectangle 3">
            <a:extLst>
              <a:ext uri="{FF2B5EF4-FFF2-40B4-BE49-F238E27FC236}">
                <a16:creationId xmlns:a16="http://schemas.microsoft.com/office/drawing/2014/main" id="{EB5F6157-D680-4A1B-8869-5E68669A1FA3}"/>
              </a:ext>
            </a:extLst>
          </p:cNvPr>
          <p:cNvSpPr>
            <a:spLocks noChangeArrowheads="1"/>
          </p:cNvSpPr>
          <p:nvPr/>
        </p:nvSpPr>
        <p:spPr bwMode="auto">
          <a:xfrm>
            <a:off x="1143000" y="3200400"/>
            <a:ext cx="6629400" cy="738188"/>
          </a:xfrm>
          <a:prstGeom prst="rect">
            <a:avLst/>
          </a:prstGeom>
          <a:gradFill rotWithShape="1">
            <a:gsLst>
              <a:gs pos="0">
                <a:srgbClr val="FF0000"/>
              </a:gs>
              <a:gs pos="50000">
                <a:srgbClr val="760000"/>
              </a:gs>
              <a:gs pos="100000">
                <a:srgbClr val="FF0000"/>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53252" name="Rectangle 4">
            <a:extLst>
              <a:ext uri="{FF2B5EF4-FFF2-40B4-BE49-F238E27FC236}">
                <a16:creationId xmlns:a16="http://schemas.microsoft.com/office/drawing/2014/main" id="{1E1D48AB-D5F6-4D4F-963F-E22C6907E849}"/>
              </a:ext>
            </a:extLst>
          </p:cNvPr>
          <p:cNvSpPr>
            <a:spLocks noChangeArrowheads="1"/>
          </p:cNvSpPr>
          <p:nvPr/>
        </p:nvSpPr>
        <p:spPr bwMode="auto">
          <a:xfrm>
            <a:off x="1143000" y="3962400"/>
            <a:ext cx="6629400" cy="914400"/>
          </a:xfrm>
          <a:prstGeom prst="rect">
            <a:avLst/>
          </a:prstGeom>
          <a:solidFill>
            <a:schemeClr val="accent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53253" name="Line 5">
            <a:extLst>
              <a:ext uri="{FF2B5EF4-FFF2-40B4-BE49-F238E27FC236}">
                <a16:creationId xmlns:a16="http://schemas.microsoft.com/office/drawing/2014/main" id="{6D706683-F3E8-48D1-8539-362D665784E1}"/>
              </a:ext>
            </a:extLst>
          </p:cNvPr>
          <p:cNvSpPr>
            <a:spLocks noChangeShapeType="1"/>
          </p:cNvSpPr>
          <p:nvPr/>
        </p:nvSpPr>
        <p:spPr bwMode="auto">
          <a:xfrm>
            <a:off x="1143000" y="2667000"/>
            <a:ext cx="703263" cy="0"/>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54" name="Line 6">
            <a:extLst>
              <a:ext uri="{FF2B5EF4-FFF2-40B4-BE49-F238E27FC236}">
                <a16:creationId xmlns:a16="http://schemas.microsoft.com/office/drawing/2014/main" id="{FED5838B-C03C-47BB-B8B7-309DB6151AEC}"/>
              </a:ext>
            </a:extLst>
          </p:cNvPr>
          <p:cNvSpPr>
            <a:spLocks noChangeShapeType="1"/>
          </p:cNvSpPr>
          <p:nvPr/>
        </p:nvSpPr>
        <p:spPr bwMode="auto">
          <a:xfrm>
            <a:off x="1143000" y="4419600"/>
            <a:ext cx="703263" cy="0"/>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55" name="Text Box 7">
            <a:extLst>
              <a:ext uri="{FF2B5EF4-FFF2-40B4-BE49-F238E27FC236}">
                <a16:creationId xmlns:a16="http://schemas.microsoft.com/office/drawing/2014/main" id="{23BBF833-53B7-4C2D-8612-BB091E0B976E}"/>
              </a:ext>
            </a:extLst>
          </p:cNvPr>
          <p:cNvSpPr txBox="1">
            <a:spLocks noChangeArrowheads="1"/>
          </p:cNvSpPr>
          <p:nvPr/>
        </p:nvSpPr>
        <p:spPr bwMode="auto">
          <a:xfrm>
            <a:off x="2895600" y="23622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endParaRPr lang="en-GB" altLang="en-US" sz="2400" b="0" i="0">
              <a:latin typeface="Arial Narrow" panose="020B0606020202030204" pitchFamily="34" charset="0"/>
            </a:endParaRPr>
          </a:p>
        </p:txBody>
      </p:sp>
      <p:sp>
        <p:nvSpPr>
          <p:cNvPr id="53256" name="Text Box 8">
            <a:extLst>
              <a:ext uri="{FF2B5EF4-FFF2-40B4-BE49-F238E27FC236}">
                <a16:creationId xmlns:a16="http://schemas.microsoft.com/office/drawing/2014/main" id="{1791A0A5-9CF1-4577-B2DB-D32CA37554D1}"/>
              </a:ext>
            </a:extLst>
          </p:cNvPr>
          <p:cNvSpPr txBox="1">
            <a:spLocks noChangeArrowheads="1"/>
          </p:cNvSpPr>
          <p:nvPr/>
        </p:nvSpPr>
        <p:spPr bwMode="auto">
          <a:xfrm>
            <a:off x="6172200" y="24384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endParaRPr lang="en-GB" altLang="en-US" sz="2400" b="0" i="0">
              <a:latin typeface="Arial Narrow" panose="020B0606020202030204" pitchFamily="34" charset="0"/>
            </a:endParaRPr>
          </a:p>
        </p:txBody>
      </p:sp>
      <p:sp>
        <p:nvSpPr>
          <p:cNvPr id="53257" name="Line 9">
            <a:extLst>
              <a:ext uri="{FF2B5EF4-FFF2-40B4-BE49-F238E27FC236}">
                <a16:creationId xmlns:a16="http://schemas.microsoft.com/office/drawing/2014/main" id="{7743429E-7621-443C-9386-E8A6E056C31D}"/>
              </a:ext>
            </a:extLst>
          </p:cNvPr>
          <p:cNvSpPr>
            <a:spLocks noChangeShapeType="1"/>
          </p:cNvSpPr>
          <p:nvPr/>
        </p:nvSpPr>
        <p:spPr bwMode="auto">
          <a:xfrm>
            <a:off x="1295400" y="2743200"/>
            <a:ext cx="703263" cy="0"/>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53258" name="Group 10">
            <a:extLst>
              <a:ext uri="{FF2B5EF4-FFF2-40B4-BE49-F238E27FC236}">
                <a16:creationId xmlns:a16="http://schemas.microsoft.com/office/drawing/2014/main" id="{447CDCBC-8802-4941-B6C7-901E89C065A5}"/>
              </a:ext>
            </a:extLst>
          </p:cNvPr>
          <p:cNvGrpSpPr>
            <a:grpSpLocks/>
          </p:cNvGrpSpPr>
          <p:nvPr/>
        </p:nvGrpSpPr>
        <p:grpSpPr bwMode="auto">
          <a:xfrm>
            <a:off x="1143000" y="2286000"/>
            <a:ext cx="6629400" cy="914400"/>
            <a:chOff x="720" y="1440"/>
            <a:chExt cx="4176" cy="576"/>
          </a:xfrm>
        </p:grpSpPr>
        <p:sp>
          <p:nvSpPr>
            <p:cNvPr id="53280" name="Rectangle 11">
              <a:extLst>
                <a:ext uri="{FF2B5EF4-FFF2-40B4-BE49-F238E27FC236}">
                  <a16:creationId xmlns:a16="http://schemas.microsoft.com/office/drawing/2014/main" id="{6D527EBC-DEDD-41CB-8D3E-6458FA30A21F}"/>
                </a:ext>
              </a:extLst>
            </p:cNvPr>
            <p:cNvSpPr>
              <a:spLocks noChangeArrowheads="1"/>
            </p:cNvSpPr>
            <p:nvPr/>
          </p:nvSpPr>
          <p:spPr bwMode="auto">
            <a:xfrm>
              <a:off x="720" y="1440"/>
              <a:ext cx="4176" cy="576"/>
            </a:xfrm>
            <a:prstGeom prst="rect">
              <a:avLst/>
            </a:prstGeom>
            <a:solidFill>
              <a:schemeClr val="accent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53281" name="Text Box 12">
              <a:extLst>
                <a:ext uri="{FF2B5EF4-FFF2-40B4-BE49-F238E27FC236}">
                  <a16:creationId xmlns:a16="http://schemas.microsoft.com/office/drawing/2014/main" id="{B1EE7F0B-2247-45E9-84E1-66026D8ED0F7}"/>
                </a:ext>
              </a:extLst>
            </p:cNvPr>
            <p:cNvSpPr txBox="1">
              <a:spLocks noChangeArrowheads="1"/>
            </p:cNvSpPr>
            <p:nvPr/>
          </p:nvSpPr>
          <p:spPr bwMode="auto">
            <a:xfrm>
              <a:off x="1296" y="1536"/>
              <a:ext cx="33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r>
                <a:rPr lang="en-GB" altLang="en-US" sz="2400" b="0" i="0">
                  <a:latin typeface="Arial Narrow" panose="020B0606020202030204" pitchFamily="34" charset="0"/>
                </a:rPr>
                <a:t>2      2.5       3      3.5     4     4.5      5     5.5</a:t>
              </a:r>
            </a:p>
          </p:txBody>
        </p:sp>
      </p:grpSp>
      <p:sp>
        <p:nvSpPr>
          <p:cNvPr id="53259" name="Text Box 13">
            <a:extLst>
              <a:ext uri="{FF2B5EF4-FFF2-40B4-BE49-F238E27FC236}">
                <a16:creationId xmlns:a16="http://schemas.microsoft.com/office/drawing/2014/main" id="{702C1FC6-27DB-4ACF-89D8-3BC017E9B24E}"/>
              </a:ext>
            </a:extLst>
          </p:cNvPr>
          <p:cNvSpPr txBox="1">
            <a:spLocks noChangeArrowheads="1"/>
          </p:cNvSpPr>
          <p:nvPr/>
        </p:nvSpPr>
        <p:spPr bwMode="auto">
          <a:xfrm>
            <a:off x="2057400" y="3352800"/>
            <a:ext cx="525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r>
              <a:rPr lang="en-GB" altLang="en-US" sz="2400" b="0" i="0">
                <a:latin typeface="Arial Narrow" panose="020B0606020202030204" pitchFamily="34" charset="0"/>
              </a:rPr>
              <a:t>2.5     3      3.5      4.0      4.5      5       6     6.5</a:t>
            </a:r>
          </a:p>
        </p:txBody>
      </p:sp>
      <p:grpSp>
        <p:nvGrpSpPr>
          <p:cNvPr id="53260" name="Group 14">
            <a:extLst>
              <a:ext uri="{FF2B5EF4-FFF2-40B4-BE49-F238E27FC236}">
                <a16:creationId xmlns:a16="http://schemas.microsoft.com/office/drawing/2014/main" id="{783D5ED6-04C0-40D8-97E0-3F860FB74BD8}"/>
              </a:ext>
            </a:extLst>
          </p:cNvPr>
          <p:cNvGrpSpPr>
            <a:grpSpLocks/>
          </p:cNvGrpSpPr>
          <p:nvPr/>
        </p:nvGrpSpPr>
        <p:grpSpPr bwMode="auto">
          <a:xfrm>
            <a:off x="1143000" y="2667000"/>
            <a:ext cx="6638925" cy="2209800"/>
            <a:chOff x="720" y="1680"/>
            <a:chExt cx="4182" cy="1392"/>
          </a:xfrm>
        </p:grpSpPr>
        <p:sp>
          <p:nvSpPr>
            <p:cNvPr id="53261" name="Line 15">
              <a:extLst>
                <a:ext uri="{FF2B5EF4-FFF2-40B4-BE49-F238E27FC236}">
                  <a16:creationId xmlns:a16="http://schemas.microsoft.com/office/drawing/2014/main" id="{85221144-BBCE-4510-A7D6-F9D0110B6FC0}"/>
                </a:ext>
              </a:extLst>
            </p:cNvPr>
            <p:cNvSpPr>
              <a:spLocks noChangeShapeType="1"/>
            </p:cNvSpPr>
            <p:nvPr/>
          </p:nvSpPr>
          <p:spPr bwMode="auto">
            <a:xfrm flipH="1">
              <a:off x="4512" y="2256"/>
              <a:ext cx="390" cy="0"/>
            </a:xfrm>
            <a:prstGeom prst="line">
              <a:avLst/>
            </a:prstGeom>
            <a:noFill/>
            <a:ln w="762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2" name="Line 16">
              <a:extLst>
                <a:ext uri="{FF2B5EF4-FFF2-40B4-BE49-F238E27FC236}">
                  <a16:creationId xmlns:a16="http://schemas.microsoft.com/office/drawing/2014/main" id="{775D2AF8-D6F7-4094-9466-9D534E3B0952}"/>
                </a:ext>
              </a:extLst>
            </p:cNvPr>
            <p:cNvSpPr>
              <a:spLocks noChangeShapeType="1"/>
            </p:cNvSpPr>
            <p:nvPr/>
          </p:nvSpPr>
          <p:spPr bwMode="auto">
            <a:xfrm flipH="1">
              <a:off x="864" y="2256"/>
              <a:ext cx="390" cy="0"/>
            </a:xfrm>
            <a:prstGeom prst="line">
              <a:avLst/>
            </a:prstGeom>
            <a:noFill/>
            <a:ln w="762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3" name="AutoShape 17">
              <a:extLst>
                <a:ext uri="{FF2B5EF4-FFF2-40B4-BE49-F238E27FC236}">
                  <a16:creationId xmlns:a16="http://schemas.microsoft.com/office/drawing/2014/main" id="{A598DDF3-256B-484A-966C-ABB651703E0A}"/>
                </a:ext>
              </a:extLst>
            </p:cNvPr>
            <p:cNvSpPr>
              <a:spLocks noChangeArrowheads="1"/>
            </p:cNvSpPr>
            <p:nvPr/>
          </p:nvSpPr>
          <p:spPr bwMode="auto">
            <a:xfrm rot="-5400000">
              <a:off x="3732" y="1884"/>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4" name="AutoShape 18">
              <a:extLst>
                <a:ext uri="{FF2B5EF4-FFF2-40B4-BE49-F238E27FC236}">
                  <a16:creationId xmlns:a16="http://schemas.microsoft.com/office/drawing/2014/main" id="{8B41A27A-998E-4A7D-8B80-E167259173C4}"/>
                </a:ext>
              </a:extLst>
            </p:cNvPr>
            <p:cNvSpPr>
              <a:spLocks noChangeArrowheads="1"/>
            </p:cNvSpPr>
            <p:nvPr/>
          </p:nvSpPr>
          <p:spPr bwMode="auto">
            <a:xfrm rot="-5400000">
              <a:off x="2196" y="1884"/>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5" name="AutoShape 19">
              <a:extLst>
                <a:ext uri="{FF2B5EF4-FFF2-40B4-BE49-F238E27FC236}">
                  <a16:creationId xmlns:a16="http://schemas.microsoft.com/office/drawing/2014/main" id="{27547BE2-1F9A-432C-82AA-1516841F1EF3}"/>
                </a:ext>
              </a:extLst>
            </p:cNvPr>
            <p:cNvSpPr>
              <a:spLocks noChangeArrowheads="1"/>
            </p:cNvSpPr>
            <p:nvPr/>
          </p:nvSpPr>
          <p:spPr bwMode="auto">
            <a:xfrm rot="-5400000">
              <a:off x="2964" y="1884"/>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6" name="AutoShape 20">
              <a:extLst>
                <a:ext uri="{FF2B5EF4-FFF2-40B4-BE49-F238E27FC236}">
                  <a16:creationId xmlns:a16="http://schemas.microsoft.com/office/drawing/2014/main" id="{FF4E7EAC-3135-4176-8A45-A3A085599F1D}"/>
                </a:ext>
              </a:extLst>
            </p:cNvPr>
            <p:cNvSpPr>
              <a:spLocks noChangeArrowheads="1"/>
            </p:cNvSpPr>
            <p:nvPr/>
          </p:nvSpPr>
          <p:spPr bwMode="auto">
            <a:xfrm rot="-5400000">
              <a:off x="1428" y="1884"/>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7" name="AutoShape 21">
              <a:extLst>
                <a:ext uri="{FF2B5EF4-FFF2-40B4-BE49-F238E27FC236}">
                  <a16:creationId xmlns:a16="http://schemas.microsoft.com/office/drawing/2014/main" id="{75DDD330-0DD8-465B-BFB8-10952288BFF6}"/>
                </a:ext>
              </a:extLst>
            </p:cNvPr>
            <p:cNvSpPr>
              <a:spLocks noChangeArrowheads="1"/>
            </p:cNvSpPr>
            <p:nvPr/>
          </p:nvSpPr>
          <p:spPr bwMode="auto">
            <a:xfrm rot="-5400000">
              <a:off x="4404" y="1884"/>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53268" name="Group 22">
              <a:extLst>
                <a:ext uri="{FF2B5EF4-FFF2-40B4-BE49-F238E27FC236}">
                  <a16:creationId xmlns:a16="http://schemas.microsoft.com/office/drawing/2014/main" id="{9D3A1AB9-F9B0-4BA0-AE1A-E8E90A919DA2}"/>
                </a:ext>
              </a:extLst>
            </p:cNvPr>
            <p:cNvGrpSpPr>
              <a:grpSpLocks/>
            </p:cNvGrpSpPr>
            <p:nvPr/>
          </p:nvGrpSpPr>
          <p:grpSpPr bwMode="auto">
            <a:xfrm>
              <a:off x="720" y="2496"/>
              <a:ext cx="4176" cy="576"/>
              <a:chOff x="720" y="1440"/>
              <a:chExt cx="4176" cy="576"/>
            </a:xfrm>
          </p:grpSpPr>
          <p:sp>
            <p:nvSpPr>
              <p:cNvPr id="53278" name="Rectangle 23">
                <a:extLst>
                  <a:ext uri="{FF2B5EF4-FFF2-40B4-BE49-F238E27FC236}">
                    <a16:creationId xmlns:a16="http://schemas.microsoft.com/office/drawing/2014/main" id="{EC5448A1-7F34-468F-9EFE-5FB0E07AA510}"/>
                  </a:ext>
                </a:extLst>
              </p:cNvPr>
              <p:cNvSpPr>
                <a:spLocks noChangeArrowheads="1"/>
              </p:cNvSpPr>
              <p:nvPr/>
            </p:nvSpPr>
            <p:spPr bwMode="auto">
              <a:xfrm>
                <a:off x="720" y="1440"/>
                <a:ext cx="4176" cy="576"/>
              </a:xfrm>
              <a:prstGeom prst="rect">
                <a:avLst/>
              </a:prstGeom>
              <a:solidFill>
                <a:schemeClr val="accent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53279" name="Text Box 24">
                <a:extLst>
                  <a:ext uri="{FF2B5EF4-FFF2-40B4-BE49-F238E27FC236}">
                    <a16:creationId xmlns:a16="http://schemas.microsoft.com/office/drawing/2014/main" id="{941EBCFD-49B4-47E2-A5B8-63CC9657CA46}"/>
                  </a:ext>
                </a:extLst>
              </p:cNvPr>
              <p:cNvSpPr txBox="1">
                <a:spLocks noChangeArrowheads="1"/>
              </p:cNvSpPr>
              <p:nvPr/>
            </p:nvSpPr>
            <p:spPr bwMode="auto">
              <a:xfrm>
                <a:off x="1296" y="1536"/>
                <a:ext cx="33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r>
                  <a:rPr lang="en-GB" altLang="en-US" sz="2400" b="0" i="0">
                    <a:latin typeface="Arial Narrow" panose="020B0606020202030204" pitchFamily="34" charset="0"/>
                  </a:rPr>
                  <a:t>2      2.5       3      3.5     4     4.5      5     5.5</a:t>
                </a:r>
              </a:p>
            </p:txBody>
          </p:sp>
        </p:grpSp>
        <p:sp>
          <p:nvSpPr>
            <p:cNvPr id="53269" name="AutoShape 25">
              <a:extLst>
                <a:ext uri="{FF2B5EF4-FFF2-40B4-BE49-F238E27FC236}">
                  <a16:creationId xmlns:a16="http://schemas.microsoft.com/office/drawing/2014/main" id="{BB12A954-1DEE-4E66-B7D5-4572DB7BD1FE}"/>
                </a:ext>
              </a:extLst>
            </p:cNvPr>
            <p:cNvSpPr>
              <a:spLocks noChangeArrowheads="1"/>
            </p:cNvSpPr>
            <p:nvPr/>
          </p:nvSpPr>
          <p:spPr bwMode="auto">
            <a:xfrm rot="5302950">
              <a:off x="996" y="2412"/>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0" name="AutoShape 26">
              <a:extLst>
                <a:ext uri="{FF2B5EF4-FFF2-40B4-BE49-F238E27FC236}">
                  <a16:creationId xmlns:a16="http://schemas.microsoft.com/office/drawing/2014/main" id="{2822F4BF-33DA-4EA2-9945-B387CFB65284}"/>
                </a:ext>
              </a:extLst>
            </p:cNvPr>
            <p:cNvSpPr>
              <a:spLocks noChangeArrowheads="1"/>
            </p:cNvSpPr>
            <p:nvPr/>
          </p:nvSpPr>
          <p:spPr bwMode="auto">
            <a:xfrm rot="5302950">
              <a:off x="1764" y="2412"/>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1" name="AutoShape 27">
              <a:extLst>
                <a:ext uri="{FF2B5EF4-FFF2-40B4-BE49-F238E27FC236}">
                  <a16:creationId xmlns:a16="http://schemas.microsoft.com/office/drawing/2014/main" id="{A7E0CF16-6273-46B9-8013-C1F1797DCCDC}"/>
                </a:ext>
              </a:extLst>
            </p:cNvPr>
            <p:cNvSpPr>
              <a:spLocks noChangeArrowheads="1"/>
            </p:cNvSpPr>
            <p:nvPr/>
          </p:nvSpPr>
          <p:spPr bwMode="auto">
            <a:xfrm rot="5302950">
              <a:off x="2628" y="2412"/>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2" name="AutoShape 28">
              <a:extLst>
                <a:ext uri="{FF2B5EF4-FFF2-40B4-BE49-F238E27FC236}">
                  <a16:creationId xmlns:a16="http://schemas.microsoft.com/office/drawing/2014/main" id="{337905D2-D71C-4EB6-93B6-F6228A527774}"/>
                </a:ext>
              </a:extLst>
            </p:cNvPr>
            <p:cNvSpPr>
              <a:spLocks noChangeArrowheads="1"/>
            </p:cNvSpPr>
            <p:nvPr/>
          </p:nvSpPr>
          <p:spPr bwMode="auto">
            <a:xfrm rot="5302950">
              <a:off x="3396" y="2412"/>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3" name="AutoShape 29">
              <a:extLst>
                <a:ext uri="{FF2B5EF4-FFF2-40B4-BE49-F238E27FC236}">
                  <a16:creationId xmlns:a16="http://schemas.microsoft.com/office/drawing/2014/main" id="{76958CF4-00A9-4D31-8726-66ABEFD5DEE0}"/>
                </a:ext>
              </a:extLst>
            </p:cNvPr>
            <p:cNvSpPr>
              <a:spLocks noChangeArrowheads="1"/>
            </p:cNvSpPr>
            <p:nvPr/>
          </p:nvSpPr>
          <p:spPr bwMode="auto">
            <a:xfrm rot="5302950">
              <a:off x="4020" y="2412"/>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4" name="Line 30">
              <a:extLst>
                <a:ext uri="{FF2B5EF4-FFF2-40B4-BE49-F238E27FC236}">
                  <a16:creationId xmlns:a16="http://schemas.microsoft.com/office/drawing/2014/main" id="{3C531B01-D7A0-4F70-B34B-3D094E295CAD}"/>
                </a:ext>
              </a:extLst>
            </p:cNvPr>
            <p:cNvSpPr>
              <a:spLocks noChangeShapeType="1"/>
            </p:cNvSpPr>
            <p:nvPr/>
          </p:nvSpPr>
          <p:spPr bwMode="auto">
            <a:xfrm>
              <a:off x="768" y="2880"/>
              <a:ext cx="528" cy="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5" name="Line 31">
              <a:extLst>
                <a:ext uri="{FF2B5EF4-FFF2-40B4-BE49-F238E27FC236}">
                  <a16:creationId xmlns:a16="http://schemas.microsoft.com/office/drawing/2014/main" id="{3DF316E7-968A-4F5A-A8A0-5F5C52C94C56}"/>
                </a:ext>
              </a:extLst>
            </p:cNvPr>
            <p:cNvSpPr>
              <a:spLocks noChangeShapeType="1"/>
            </p:cNvSpPr>
            <p:nvPr/>
          </p:nvSpPr>
          <p:spPr bwMode="auto">
            <a:xfrm>
              <a:off x="816" y="1728"/>
              <a:ext cx="528" cy="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6" name="Line 32">
              <a:extLst>
                <a:ext uri="{FF2B5EF4-FFF2-40B4-BE49-F238E27FC236}">
                  <a16:creationId xmlns:a16="http://schemas.microsoft.com/office/drawing/2014/main" id="{E46C3664-55A9-4AD0-9E45-047EFFF9CA02}"/>
                </a:ext>
              </a:extLst>
            </p:cNvPr>
            <p:cNvSpPr>
              <a:spLocks noChangeShapeType="1"/>
            </p:cNvSpPr>
            <p:nvPr/>
          </p:nvSpPr>
          <p:spPr bwMode="auto">
            <a:xfrm>
              <a:off x="4512" y="1680"/>
              <a:ext cx="336" cy="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7" name="Line 33">
              <a:extLst>
                <a:ext uri="{FF2B5EF4-FFF2-40B4-BE49-F238E27FC236}">
                  <a16:creationId xmlns:a16="http://schemas.microsoft.com/office/drawing/2014/main" id="{1440ACA9-C694-4BB7-8C53-824455B7A3AE}"/>
                </a:ext>
              </a:extLst>
            </p:cNvPr>
            <p:cNvSpPr>
              <a:spLocks noChangeShapeType="1"/>
            </p:cNvSpPr>
            <p:nvPr/>
          </p:nvSpPr>
          <p:spPr bwMode="auto">
            <a:xfrm>
              <a:off x="4512" y="2736"/>
              <a:ext cx="336" cy="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Tree>
    <p:extLst>
      <p:ext uri="{BB962C8B-B14F-4D97-AF65-F5344CB8AC3E}">
        <p14:creationId xmlns:p14="http://schemas.microsoft.com/office/powerpoint/2010/main" val="1890042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45117B-9EFA-429C-B814-42BEA2AC9D71}"/>
              </a:ext>
            </a:extLst>
          </p:cNvPr>
          <p:cNvSpPr>
            <a:spLocks noGrp="1"/>
          </p:cNvSpPr>
          <p:nvPr>
            <p:ph type="title"/>
          </p:nvPr>
        </p:nvSpPr>
        <p:spPr/>
        <p:txBody>
          <a:bodyPr/>
          <a:lstStyle/>
          <a:p>
            <a:r>
              <a:rPr lang="en-GB" dirty="0"/>
              <a:t>In a nutshell…</a:t>
            </a:r>
          </a:p>
        </p:txBody>
      </p:sp>
      <p:sp>
        <p:nvSpPr>
          <p:cNvPr id="4" name="Content Placeholder 3">
            <a:extLst>
              <a:ext uri="{FF2B5EF4-FFF2-40B4-BE49-F238E27FC236}">
                <a16:creationId xmlns:a16="http://schemas.microsoft.com/office/drawing/2014/main" id="{337AC952-8B01-4F9F-8FF3-E1DF16B40632}"/>
              </a:ext>
            </a:extLst>
          </p:cNvPr>
          <p:cNvSpPr>
            <a:spLocks noGrp="1"/>
          </p:cNvSpPr>
          <p:nvPr>
            <p:ph sz="quarter" idx="1"/>
          </p:nvPr>
        </p:nvSpPr>
        <p:spPr>
          <a:xfrm>
            <a:off x="457200" y="1916832"/>
            <a:ext cx="4668664" cy="4240128"/>
          </a:xfrm>
        </p:spPr>
        <p:txBody>
          <a:bodyPr>
            <a:normAutofit/>
          </a:bodyPr>
          <a:lstStyle/>
          <a:p>
            <a:r>
              <a:rPr lang="en-GB" sz="3200" dirty="0"/>
              <a:t>Waste &amp; Solutes removed by </a:t>
            </a:r>
            <a:r>
              <a:rPr lang="en-GB" sz="3200" b="1" i="1" dirty="0">
                <a:solidFill>
                  <a:srgbClr val="FF0000"/>
                </a:solidFill>
              </a:rPr>
              <a:t>Diffusion</a:t>
            </a:r>
            <a:r>
              <a:rPr lang="en-GB" sz="3200" dirty="0"/>
              <a:t> &amp; </a:t>
            </a:r>
            <a:r>
              <a:rPr lang="en-GB" sz="3200" b="1" i="1" dirty="0">
                <a:solidFill>
                  <a:schemeClr val="accent5">
                    <a:lumMod val="50000"/>
                  </a:schemeClr>
                </a:solidFill>
              </a:rPr>
              <a:t>Convection</a:t>
            </a:r>
          </a:p>
          <a:p>
            <a:endParaRPr lang="en-GB" sz="3200" dirty="0"/>
          </a:p>
          <a:p>
            <a:r>
              <a:rPr lang="en-GB" sz="3200" dirty="0"/>
              <a:t>Water removed by </a:t>
            </a:r>
            <a:r>
              <a:rPr lang="en-GB" sz="3200" b="1" i="1" dirty="0">
                <a:solidFill>
                  <a:srgbClr val="009900"/>
                </a:solidFill>
              </a:rPr>
              <a:t>Ultrafiltration</a:t>
            </a:r>
          </a:p>
        </p:txBody>
      </p:sp>
      <p:pic>
        <p:nvPicPr>
          <p:cNvPr id="6" name="Content Placeholder 5">
            <a:extLst>
              <a:ext uri="{FF2B5EF4-FFF2-40B4-BE49-F238E27FC236}">
                <a16:creationId xmlns:a16="http://schemas.microsoft.com/office/drawing/2014/main" id="{BF03568C-29AB-4B4A-904B-DC99AB29B4F6}"/>
              </a:ext>
            </a:extLst>
          </p:cNvPr>
          <p:cNvPicPr>
            <a:picLocks noGrp="1" noChangeAspect="1"/>
          </p:cNvPicPr>
          <p:nvPr>
            <p:ph sz="quarter" idx="2"/>
          </p:nvPr>
        </p:nvPicPr>
        <p:blipFill>
          <a:blip r:embed="rId3"/>
          <a:stretch>
            <a:fillRect/>
          </a:stretch>
        </p:blipFill>
        <p:spPr>
          <a:xfrm>
            <a:off x="5125864" y="1921024"/>
            <a:ext cx="3560936" cy="3560936"/>
          </a:xfrm>
          <a:prstGeom prst="rect">
            <a:avLst/>
          </a:prstGeom>
        </p:spPr>
      </p:pic>
    </p:spTree>
    <p:extLst>
      <p:ext uri="{BB962C8B-B14F-4D97-AF65-F5344CB8AC3E}">
        <p14:creationId xmlns:p14="http://schemas.microsoft.com/office/powerpoint/2010/main" val="2103578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t="-100000" b="-100000"/>
          </a:stretch>
        </a:blip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3563888" y="4581128"/>
            <a:ext cx="4968552" cy="1066800"/>
          </a:xfrm>
        </p:spPr>
        <p:txBody>
          <a:bodyPr>
            <a:noAutofit/>
          </a:bodyPr>
          <a:lstStyle/>
          <a:p>
            <a:r>
              <a:rPr lang="en-GB" sz="5400" b="1" dirty="0">
                <a:solidFill>
                  <a:schemeClr val="tx1"/>
                </a:solidFill>
                <a:highlight>
                  <a:srgbClr val="00FF00"/>
                </a:highlight>
              </a:rPr>
              <a:t>CRRT Modes</a:t>
            </a:r>
          </a:p>
        </p:txBody>
      </p:sp>
    </p:spTree>
    <p:extLst>
      <p:ext uri="{BB962C8B-B14F-4D97-AF65-F5344CB8AC3E}">
        <p14:creationId xmlns:p14="http://schemas.microsoft.com/office/powerpoint/2010/main" val="667096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36D327-1AE5-439A-B505-2079FB751AF6}"/>
              </a:ext>
            </a:extLst>
          </p:cNvPr>
          <p:cNvSpPr>
            <a:spLocks noGrp="1"/>
          </p:cNvSpPr>
          <p:nvPr>
            <p:ph type="title"/>
          </p:nvPr>
        </p:nvSpPr>
        <p:spPr>
          <a:xfrm>
            <a:off x="457200" y="152400"/>
            <a:ext cx="8229600" cy="1066800"/>
          </a:xfrm>
        </p:spPr>
        <p:txBody>
          <a:bodyPr>
            <a:normAutofit/>
          </a:bodyPr>
          <a:lstStyle/>
          <a:p>
            <a:r>
              <a:rPr lang="en-GB" sz="4400" dirty="0"/>
              <a:t>CVVH</a:t>
            </a:r>
          </a:p>
        </p:txBody>
      </p:sp>
      <p:sp>
        <p:nvSpPr>
          <p:cNvPr id="5" name="Content Placeholder 4">
            <a:extLst>
              <a:ext uri="{FF2B5EF4-FFF2-40B4-BE49-F238E27FC236}">
                <a16:creationId xmlns:a16="http://schemas.microsoft.com/office/drawing/2014/main" id="{8FFEC484-40ED-4738-ABB3-F94534DCC77C}"/>
              </a:ext>
            </a:extLst>
          </p:cNvPr>
          <p:cNvSpPr>
            <a:spLocks noGrp="1"/>
          </p:cNvSpPr>
          <p:nvPr>
            <p:ph sz="quarter" idx="1"/>
          </p:nvPr>
        </p:nvSpPr>
        <p:spPr>
          <a:xfrm>
            <a:off x="457200" y="1844824"/>
            <a:ext cx="8229600" cy="4312136"/>
          </a:xfrm>
        </p:spPr>
        <p:txBody>
          <a:bodyPr>
            <a:normAutofit/>
          </a:bodyPr>
          <a:lstStyle/>
          <a:p>
            <a:pPr marL="0" indent="0">
              <a:buNone/>
            </a:pPr>
            <a:r>
              <a:rPr lang="en-GB" sz="8800" b="1" dirty="0" err="1">
                <a:solidFill>
                  <a:schemeClr val="accent5">
                    <a:lumMod val="50000"/>
                  </a:schemeClr>
                </a:solidFill>
              </a:rPr>
              <a:t>C</a:t>
            </a:r>
            <a:r>
              <a:rPr lang="en-GB" sz="8800" dirty="0" err="1"/>
              <a:t>ontinuos</a:t>
            </a:r>
            <a:r>
              <a:rPr lang="en-GB" sz="8800" dirty="0"/>
              <a:t> </a:t>
            </a:r>
            <a:r>
              <a:rPr lang="en-GB" sz="8800" b="1" dirty="0" err="1">
                <a:solidFill>
                  <a:schemeClr val="accent5">
                    <a:lumMod val="50000"/>
                  </a:schemeClr>
                </a:solidFill>
              </a:rPr>
              <a:t>V</a:t>
            </a:r>
            <a:r>
              <a:rPr lang="en-GB" sz="8800" dirty="0" err="1"/>
              <a:t>eno</a:t>
            </a:r>
            <a:r>
              <a:rPr lang="en-GB" sz="8800" dirty="0"/>
              <a:t>-</a:t>
            </a:r>
            <a:r>
              <a:rPr lang="en-GB" sz="8800" b="1" dirty="0">
                <a:solidFill>
                  <a:schemeClr val="accent5">
                    <a:lumMod val="50000"/>
                  </a:schemeClr>
                </a:solidFill>
              </a:rPr>
              <a:t>V</a:t>
            </a:r>
            <a:r>
              <a:rPr lang="en-GB" sz="8800" dirty="0"/>
              <a:t>enous </a:t>
            </a:r>
            <a:r>
              <a:rPr lang="en-GB" sz="8800" b="1" dirty="0" err="1">
                <a:solidFill>
                  <a:schemeClr val="accent5">
                    <a:lumMod val="50000"/>
                  </a:schemeClr>
                </a:solidFill>
              </a:rPr>
              <a:t>H</a:t>
            </a:r>
            <a:r>
              <a:rPr lang="en-GB" sz="8800" dirty="0" err="1"/>
              <a:t>aemofiltration</a:t>
            </a:r>
            <a:endParaRPr lang="en-GB" sz="8800" dirty="0"/>
          </a:p>
        </p:txBody>
      </p:sp>
    </p:spTree>
    <p:extLst>
      <p:ext uri="{BB962C8B-B14F-4D97-AF65-F5344CB8AC3E}">
        <p14:creationId xmlns:p14="http://schemas.microsoft.com/office/powerpoint/2010/main" val="2902328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6D5691AE-497B-44D0-BEB6-82306ACDBF18}"/>
              </a:ext>
            </a:extLst>
          </p:cNvPr>
          <p:cNvSpPr>
            <a:spLocks noGrp="1" noChangeArrowheads="1"/>
          </p:cNvSpPr>
          <p:nvPr>
            <p:ph type="title"/>
          </p:nvPr>
        </p:nvSpPr>
        <p:spPr/>
        <p:txBody>
          <a:bodyPr/>
          <a:lstStyle/>
          <a:p>
            <a:pPr eaLnBrk="1" hangingPunct="1">
              <a:defRPr/>
            </a:pPr>
            <a:r>
              <a:rPr lang="de-CH" altLang="en-US" dirty="0"/>
              <a:t>CVVH</a:t>
            </a:r>
          </a:p>
        </p:txBody>
      </p:sp>
      <p:sp>
        <p:nvSpPr>
          <p:cNvPr id="19459" name="Rectangle 3">
            <a:extLst>
              <a:ext uri="{FF2B5EF4-FFF2-40B4-BE49-F238E27FC236}">
                <a16:creationId xmlns:a16="http://schemas.microsoft.com/office/drawing/2014/main" id="{19FDA2D5-8651-4827-81DC-14277D77890A}"/>
              </a:ext>
            </a:extLst>
          </p:cNvPr>
          <p:cNvSpPr>
            <a:spLocks noGrp="1" noChangeArrowheads="1"/>
          </p:cNvSpPr>
          <p:nvPr>
            <p:ph type="body" idx="1"/>
          </p:nvPr>
        </p:nvSpPr>
        <p:spPr>
          <a:xfrm>
            <a:off x="457200" y="1772816"/>
            <a:ext cx="8435280" cy="4384144"/>
          </a:xfrm>
        </p:spPr>
        <p:txBody>
          <a:bodyPr>
            <a:normAutofit/>
          </a:bodyPr>
          <a:lstStyle/>
          <a:p>
            <a:r>
              <a:rPr lang="en-GB" altLang="en-US" sz="2800" dirty="0"/>
              <a:t> Blood is circulated through a highly permeable haemofilter via an extracorporeal circuit</a:t>
            </a:r>
          </a:p>
          <a:p>
            <a:endParaRPr lang="en-GB" altLang="en-US" sz="2800" dirty="0"/>
          </a:p>
          <a:p>
            <a:r>
              <a:rPr lang="en-GB" altLang="en-US" sz="2800" dirty="0"/>
              <a:t>Plasma water, small and middle sized solutes are pulled from the patients blood and into the waste/filtration bag by ultrafiltration and convection (solute drag)</a:t>
            </a:r>
          </a:p>
          <a:p>
            <a:endParaRPr lang="de-CH" altLang="en-US" sz="2800" dirty="0"/>
          </a:p>
          <a:p>
            <a:r>
              <a:rPr lang="en-GB" altLang="en-US" sz="2800" dirty="0"/>
              <a:t>Fluid is replaced into the patients blood at an equal or lower rate to achieve desired fluid loss</a:t>
            </a:r>
            <a:endParaRPr lang="de-CH" altLang="en-US" sz="2800" dirty="0"/>
          </a:p>
        </p:txBody>
      </p:sp>
    </p:spTree>
    <p:extLst>
      <p:ext uri="{BB962C8B-B14F-4D97-AF65-F5344CB8AC3E}">
        <p14:creationId xmlns:p14="http://schemas.microsoft.com/office/powerpoint/2010/main" val="1439426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9FFDF41D-0515-438E-A669-4658359B30AE}"/>
              </a:ext>
            </a:extLst>
          </p:cNvPr>
          <p:cNvSpPr>
            <a:spLocks noGrp="1" noChangeArrowheads="1"/>
          </p:cNvSpPr>
          <p:nvPr>
            <p:ph type="title"/>
          </p:nvPr>
        </p:nvSpPr>
        <p:spPr/>
        <p:txBody>
          <a:bodyPr/>
          <a:lstStyle/>
          <a:p>
            <a:pPr eaLnBrk="1" hangingPunct="1">
              <a:defRPr/>
            </a:pPr>
            <a:r>
              <a:rPr lang="en-GB" altLang="en-US" dirty="0"/>
              <a:t>Convection/Ultrafiltration</a:t>
            </a:r>
            <a:endParaRPr lang="de-CH" altLang="en-US" dirty="0"/>
          </a:p>
        </p:txBody>
      </p:sp>
      <p:sp>
        <p:nvSpPr>
          <p:cNvPr id="20483" name="Rectangle 3">
            <a:extLst>
              <a:ext uri="{FF2B5EF4-FFF2-40B4-BE49-F238E27FC236}">
                <a16:creationId xmlns:a16="http://schemas.microsoft.com/office/drawing/2014/main" id="{35137633-5597-430C-871D-30CA68889CD2}"/>
              </a:ext>
            </a:extLst>
          </p:cNvPr>
          <p:cNvSpPr>
            <a:spLocks noGrp="1" noChangeArrowheads="1"/>
          </p:cNvSpPr>
          <p:nvPr>
            <p:ph type="body" idx="1"/>
          </p:nvPr>
        </p:nvSpPr>
        <p:spPr>
          <a:xfrm>
            <a:off x="457200" y="1556792"/>
            <a:ext cx="8229600" cy="4937760"/>
          </a:xfrm>
        </p:spPr>
        <p:txBody>
          <a:bodyPr>
            <a:normAutofit/>
          </a:bodyPr>
          <a:lstStyle/>
          <a:p>
            <a:r>
              <a:rPr lang="en-GB" altLang="en-US" sz="2800" dirty="0"/>
              <a:t>The movement of plasma water across a semi-permeable membrane creates a solute drag.</a:t>
            </a:r>
          </a:p>
          <a:p>
            <a:endParaRPr lang="en-GB" altLang="en-US" sz="2800" dirty="0"/>
          </a:p>
          <a:p>
            <a:r>
              <a:rPr lang="en-GB" altLang="en-US" sz="2800" dirty="0"/>
              <a:t>As fluid is pulled across the membrane solutes dissolved in the fluid are taken with it.   </a:t>
            </a:r>
          </a:p>
          <a:p>
            <a:endParaRPr lang="en-GB" altLang="en-US" sz="2800" dirty="0"/>
          </a:p>
          <a:p>
            <a:r>
              <a:rPr lang="en-GB" altLang="en-US" sz="2800" dirty="0"/>
              <a:t>Small and middle sized molecules are removed</a:t>
            </a:r>
            <a:endParaRPr lang="de-CH" altLang="en-US" sz="2800" dirty="0"/>
          </a:p>
        </p:txBody>
      </p:sp>
    </p:spTree>
    <p:extLst>
      <p:ext uri="{BB962C8B-B14F-4D97-AF65-F5344CB8AC3E}">
        <p14:creationId xmlns:p14="http://schemas.microsoft.com/office/powerpoint/2010/main" val="4131847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6115-CAF9-4056-81A4-4B1E9545AF52}"/>
              </a:ext>
            </a:extLst>
          </p:cNvPr>
          <p:cNvSpPr>
            <a:spLocks noGrp="1"/>
          </p:cNvSpPr>
          <p:nvPr>
            <p:ph type="title"/>
          </p:nvPr>
        </p:nvSpPr>
        <p:spPr/>
        <p:txBody>
          <a:bodyPr/>
          <a:lstStyle/>
          <a:p>
            <a:endParaRPr lang="en-GB"/>
          </a:p>
        </p:txBody>
      </p:sp>
      <p:pic>
        <p:nvPicPr>
          <p:cNvPr id="5" name="Content Placeholder 4" descr="A close up of a piece of paper&#10;&#10;Description generated with high confidence">
            <a:extLst>
              <a:ext uri="{FF2B5EF4-FFF2-40B4-BE49-F238E27FC236}">
                <a16:creationId xmlns:a16="http://schemas.microsoft.com/office/drawing/2014/main" id="{4A290A5A-EF2F-42B3-8F1F-868EEB6BEFD1}"/>
              </a:ext>
            </a:extLst>
          </p:cNvPr>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l="11758" t="12671" r="12765" b="11487"/>
          <a:stretch/>
        </p:blipFill>
        <p:spPr>
          <a:xfrm>
            <a:off x="683568" y="1143000"/>
            <a:ext cx="7564976" cy="5245050"/>
          </a:xfrm>
        </p:spPr>
      </p:pic>
    </p:spTree>
    <p:extLst>
      <p:ext uri="{BB962C8B-B14F-4D97-AF65-F5344CB8AC3E}">
        <p14:creationId xmlns:p14="http://schemas.microsoft.com/office/powerpoint/2010/main" val="2903854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36D327-1AE5-439A-B505-2079FB751AF6}"/>
              </a:ext>
            </a:extLst>
          </p:cNvPr>
          <p:cNvSpPr>
            <a:spLocks noGrp="1"/>
          </p:cNvSpPr>
          <p:nvPr>
            <p:ph type="title"/>
          </p:nvPr>
        </p:nvSpPr>
        <p:spPr>
          <a:xfrm>
            <a:off x="457200" y="152400"/>
            <a:ext cx="8229600" cy="1066800"/>
          </a:xfrm>
        </p:spPr>
        <p:txBody>
          <a:bodyPr>
            <a:normAutofit/>
          </a:bodyPr>
          <a:lstStyle/>
          <a:p>
            <a:r>
              <a:rPr lang="en-GB" sz="4400" dirty="0"/>
              <a:t>CVVHD</a:t>
            </a:r>
          </a:p>
        </p:txBody>
      </p:sp>
      <p:sp>
        <p:nvSpPr>
          <p:cNvPr id="5" name="Content Placeholder 4">
            <a:extLst>
              <a:ext uri="{FF2B5EF4-FFF2-40B4-BE49-F238E27FC236}">
                <a16:creationId xmlns:a16="http://schemas.microsoft.com/office/drawing/2014/main" id="{8FFEC484-40ED-4738-ABB3-F94534DCC77C}"/>
              </a:ext>
            </a:extLst>
          </p:cNvPr>
          <p:cNvSpPr>
            <a:spLocks noGrp="1"/>
          </p:cNvSpPr>
          <p:nvPr>
            <p:ph sz="quarter" idx="1"/>
          </p:nvPr>
        </p:nvSpPr>
        <p:spPr>
          <a:xfrm>
            <a:off x="457200" y="1844824"/>
            <a:ext cx="8229600" cy="4312136"/>
          </a:xfrm>
        </p:spPr>
        <p:txBody>
          <a:bodyPr>
            <a:normAutofit/>
          </a:bodyPr>
          <a:lstStyle/>
          <a:p>
            <a:pPr marL="0" indent="0">
              <a:buNone/>
            </a:pPr>
            <a:r>
              <a:rPr lang="en-GB" sz="8800" b="1" dirty="0" err="1">
                <a:solidFill>
                  <a:schemeClr val="accent5">
                    <a:lumMod val="50000"/>
                  </a:schemeClr>
                </a:solidFill>
              </a:rPr>
              <a:t>C</a:t>
            </a:r>
            <a:r>
              <a:rPr lang="en-GB" sz="8800" dirty="0" err="1"/>
              <a:t>ontinuos</a:t>
            </a:r>
            <a:r>
              <a:rPr lang="en-GB" sz="8800" dirty="0"/>
              <a:t> </a:t>
            </a:r>
            <a:r>
              <a:rPr lang="en-GB" sz="8800" b="1" dirty="0" err="1">
                <a:solidFill>
                  <a:schemeClr val="accent5">
                    <a:lumMod val="50000"/>
                  </a:schemeClr>
                </a:solidFill>
              </a:rPr>
              <a:t>V</a:t>
            </a:r>
            <a:r>
              <a:rPr lang="en-GB" sz="8800" dirty="0" err="1"/>
              <a:t>eno</a:t>
            </a:r>
            <a:r>
              <a:rPr lang="en-GB" sz="8800" dirty="0"/>
              <a:t>-</a:t>
            </a:r>
            <a:r>
              <a:rPr lang="en-GB" sz="8800" b="1" dirty="0">
                <a:solidFill>
                  <a:schemeClr val="accent5">
                    <a:lumMod val="50000"/>
                  </a:schemeClr>
                </a:solidFill>
              </a:rPr>
              <a:t>V</a:t>
            </a:r>
            <a:r>
              <a:rPr lang="en-GB" sz="8800" dirty="0"/>
              <a:t>enous </a:t>
            </a:r>
            <a:r>
              <a:rPr lang="en-GB" sz="8800" b="1" dirty="0" err="1">
                <a:solidFill>
                  <a:schemeClr val="accent5">
                    <a:lumMod val="50000"/>
                  </a:schemeClr>
                </a:solidFill>
              </a:rPr>
              <a:t>H</a:t>
            </a:r>
            <a:r>
              <a:rPr lang="en-GB" sz="8800" dirty="0" err="1"/>
              <a:t>aemo</a:t>
            </a:r>
            <a:r>
              <a:rPr lang="en-GB" sz="8800" b="1" dirty="0" err="1">
                <a:solidFill>
                  <a:schemeClr val="accent5">
                    <a:lumMod val="50000"/>
                  </a:schemeClr>
                </a:solidFill>
              </a:rPr>
              <a:t>D</a:t>
            </a:r>
            <a:r>
              <a:rPr lang="en-GB" sz="8800" dirty="0" err="1"/>
              <a:t>ialysis</a:t>
            </a:r>
            <a:endParaRPr lang="en-GB" sz="8800" dirty="0"/>
          </a:p>
        </p:txBody>
      </p:sp>
    </p:spTree>
    <p:extLst>
      <p:ext uri="{BB962C8B-B14F-4D97-AF65-F5344CB8AC3E}">
        <p14:creationId xmlns:p14="http://schemas.microsoft.com/office/powerpoint/2010/main" val="1650168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EA6E74E-C90C-489B-84B1-A543CF775370}"/>
              </a:ext>
            </a:extLst>
          </p:cNvPr>
          <p:cNvSpPr>
            <a:spLocks noGrp="1" noChangeArrowheads="1"/>
          </p:cNvSpPr>
          <p:nvPr>
            <p:ph type="title"/>
          </p:nvPr>
        </p:nvSpPr>
        <p:spPr/>
        <p:txBody>
          <a:bodyPr/>
          <a:lstStyle/>
          <a:p>
            <a:pPr eaLnBrk="1" hangingPunct="1">
              <a:defRPr/>
            </a:pPr>
            <a:r>
              <a:rPr lang="de-CH" altLang="en-US" dirty="0"/>
              <a:t>CVVHD</a:t>
            </a:r>
          </a:p>
        </p:txBody>
      </p:sp>
      <p:sp>
        <p:nvSpPr>
          <p:cNvPr id="14339" name="Rectangle 3">
            <a:extLst>
              <a:ext uri="{FF2B5EF4-FFF2-40B4-BE49-F238E27FC236}">
                <a16:creationId xmlns:a16="http://schemas.microsoft.com/office/drawing/2014/main" id="{09D236A8-07E9-4BC0-ADFF-15D4F7D1370E}"/>
              </a:ext>
            </a:extLst>
          </p:cNvPr>
          <p:cNvSpPr>
            <a:spLocks noGrp="1" noChangeArrowheads="1"/>
          </p:cNvSpPr>
          <p:nvPr>
            <p:ph type="body" idx="1"/>
          </p:nvPr>
        </p:nvSpPr>
        <p:spPr/>
        <p:txBody>
          <a:bodyPr>
            <a:normAutofit fontScale="92500"/>
          </a:bodyPr>
          <a:lstStyle/>
          <a:p>
            <a:r>
              <a:rPr lang="en-GB" altLang="en-US" sz="4000" dirty="0"/>
              <a:t>Blood is circulated through a highly permeable haemofilter or dialyser via an extracorporeal circuit</a:t>
            </a:r>
          </a:p>
          <a:p>
            <a:endParaRPr lang="en-GB" altLang="en-US" sz="4000" dirty="0"/>
          </a:p>
          <a:p>
            <a:r>
              <a:rPr lang="en-GB" altLang="en-US" sz="4000" dirty="0"/>
              <a:t>Small solutes diffuse out of the patients blood and into the dialysate solution, or out of the dialysate solution and into the patients blood </a:t>
            </a:r>
            <a:r>
              <a:rPr lang="en-GB" altLang="en-US" sz="4000" dirty="0" err="1"/>
              <a:t>eg</a:t>
            </a:r>
            <a:r>
              <a:rPr lang="en-GB" altLang="en-US" sz="4000" dirty="0"/>
              <a:t> electrolytes</a:t>
            </a:r>
            <a:endParaRPr lang="de-CH" altLang="en-US" sz="4000" dirty="0"/>
          </a:p>
        </p:txBody>
      </p:sp>
    </p:spTree>
    <p:extLst>
      <p:ext uri="{BB962C8B-B14F-4D97-AF65-F5344CB8AC3E}">
        <p14:creationId xmlns:p14="http://schemas.microsoft.com/office/powerpoint/2010/main" val="1443720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A5C4D82A-6F47-4B72-A9BA-FD7728A60BD8}"/>
              </a:ext>
            </a:extLst>
          </p:cNvPr>
          <p:cNvSpPr>
            <a:spLocks noGrp="1" noChangeArrowheads="1"/>
          </p:cNvSpPr>
          <p:nvPr>
            <p:ph type="title"/>
          </p:nvPr>
        </p:nvSpPr>
        <p:spPr/>
        <p:txBody>
          <a:bodyPr/>
          <a:lstStyle/>
          <a:p>
            <a:pPr eaLnBrk="1" hangingPunct="1">
              <a:defRPr/>
            </a:pPr>
            <a:r>
              <a:rPr lang="en-GB" altLang="en-US" dirty="0"/>
              <a:t>Diffusion</a:t>
            </a:r>
            <a:endParaRPr lang="de-CH" altLang="en-US" dirty="0"/>
          </a:p>
        </p:txBody>
      </p:sp>
      <p:sp>
        <p:nvSpPr>
          <p:cNvPr id="15363" name="Rectangle 3">
            <a:extLst>
              <a:ext uri="{FF2B5EF4-FFF2-40B4-BE49-F238E27FC236}">
                <a16:creationId xmlns:a16="http://schemas.microsoft.com/office/drawing/2014/main" id="{855E1FCD-CF9F-496B-B604-60F1AA221107}"/>
              </a:ext>
            </a:extLst>
          </p:cNvPr>
          <p:cNvSpPr>
            <a:spLocks noGrp="1" noChangeArrowheads="1"/>
          </p:cNvSpPr>
          <p:nvPr>
            <p:ph type="body" idx="1"/>
          </p:nvPr>
        </p:nvSpPr>
        <p:spPr/>
        <p:txBody>
          <a:bodyPr>
            <a:normAutofit/>
          </a:bodyPr>
          <a:lstStyle/>
          <a:p>
            <a:r>
              <a:rPr lang="en-GB" altLang="en-US" sz="3600" dirty="0"/>
              <a:t>The movement of solutes across a semi-permeable membrane through a concentration gradient</a:t>
            </a:r>
          </a:p>
          <a:p>
            <a:endParaRPr lang="en-GB" altLang="en-US" sz="3600" dirty="0"/>
          </a:p>
          <a:p>
            <a:r>
              <a:rPr lang="en-GB" altLang="en-US" sz="3600" dirty="0"/>
              <a:t>Small sized molecules are removed</a:t>
            </a:r>
            <a:endParaRPr lang="de-CH" altLang="en-US" sz="3600" dirty="0"/>
          </a:p>
        </p:txBody>
      </p:sp>
    </p:spTree>
    <p:extLst>
      <p:ext uri="{BB962C8B-B14F-4D97-AF65-F5344CB8AC3E}">
        <p14:creationId xmlns:p14="http://schemas.microsoft.com/office/powerpoint/2010/main" val="3593016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234" name="Rectangle 2">
            <a:extLst>
              <a:ext uri="{FF2B5EF4-FFF2-40B4-BE49-F238E27FC236}">
                <a16:creationId xmlns:a16="http://schemas.microsoft.com/office/drawing/2014/main" id="{65CDF2B7-6927-4B73-9180-F86390764D23}"/>
              </a:ext>
            </a:extLst>
          </p:cNvPr>
          <p:cNvSpPr>
            <a:spLocks noGrp="1" noChangeArrowheads="1"/>
          </p:cNvSpPr>
          <p:nvPr>
            <p:ph type="title"/>
          </p:nvPr>
        </p:nvSpPr>
        <p:spPr/>
        <p:txBody>
          <a:bodyPr/>
          <a:lstStyle/>
          <a:p>
            <a:pPr eaLnBrk="1" hangingPunct="1">
              <a:defRPr/>
            </a:pPr>
            <a:r>
              <a:rPr lang="en-GB" altLang="en-US">
                <a:solidFill>
                  <a:srgbClr val="F63B00"/>
                </a:solidFill>
              </a:rPr>
              <a:t>Counter Current Principal</a:t>
            </a:r>
          </a:p>
        </p:txBody>
      </p:sp>
      <p:sp>
        <p:nvSpPr>
          <p:cNvPr id="53251" name="Rectangle 3">
            <a:extLst>
              <a:ext uri="{FF2B5EF4-FFF2-40B4-BE49-F238E27FC236}">
                <a16:creationId xmlns:a16="http://schemas.microsoft.com/office/drawing/2014/main" id="{EB5F6157-D680-4A1B-8869-5E68669A1FA3}"/>
              </a:ext>
            </a:extLst>
          </p:cNvPr>
          <p:cNvSpPr>
            <a:spLocks noChangeArrowheads="1"/>
          </p:cNvSpPr>
          <p:nvPr/>
        </p:nvSpPr>
        <p:spPr bwMode="auto">
          <a:xfrm>
            <a:off x="1143000" y="3200400"/>
            <a:ext cx="6629400" cy="738188"/>
          </a:xfrm>
          <a:prstGeom prst="rect">
            <a:avLst/>
          </a:prstGeom>
          <a:gradFill rotWithShape="1">
            <a:gsLst>
              <a:gs pos="0">
                <a:srgbClr val="FF0000"/>
              </a:gs>
              <a:gs pos="50000">
                <a:srgbClr val="760000"/>
              </a:gs>
              <a:gs pos="100000">
                <a:srgbClr val="FF0000"/>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53252" name="Rectangle 4">
            <a:extLst>
              <a:ext uri="{FF2B5EF4-FFF2-40B4-BE49-F238E27FC236}">
                <a16:creationId xmlns:a16="http://schemas.microsoft.com/office/drawing/2014/main" id="{1E1D48AB-D5F6-4D4F-963F-E22C6907E849}"/>
              </a:ext>
            </a:extLst>
          </p:cNvPr>
          <p:cNvSpPr>
            <a:spLocks noChangeArrowheads="1"/>
          </p:cNvSpPr>
          <p:nvPr/>
        </p:nvSpPr>
        <p:spPr bwMode="auto">
          <a:xfrm>
            <a:off x="1143000" y="3962400"/>
            <a:ext cx="6629400" cy="914400"/>
          </a:xfrm>
          <a:prstGeom prst="rect">
            <a:avLst/>
          </a:prstGeom>
          <a:solidFill>
            <a:schemeClr val="accent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53253" name="Line 5">
            <a:extLst>
              <a:ext uri="{FF2B5EF4-FFF2-40B4-BE49-F238E27FC236}">
                <a16:creationId xmlns:a16="http://schemas.microsoft.com/office/drawing/2014/main" id="{6D706683-F3E8-48D1-8539-362D665784E1}"/>
              </a:ext>
            </a:extLst>
          </p:cNvPr>
          <p:cNvSpPr>
            <a:spLocks noChangeShapeType="1"/>
          </p:cNvSpPr>
          <p:nvPr/>
        </p:nvSpPr>
        <p:spPr bwMode="auto">
          <a:xfrm>
            <a:off x="1143000" y="2667000"/>
            <a:ext cx="703263" cy="0"/>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54" name="Line 6">
            <a:extLst>
              <a:ext uri="{FF2B5EF4-FFF2-40B4-BE49-F238E27FC236}">
                <a16:creationId xmlns:a16="http://schemas.microsoft.com/office/drawing/2014/main" id="{FED5838B-C03C-47BB-B8B7-309DB6151AEC}"/>
              </a:ext>
            </a:extLst>
          </p:cNvPr>
          <p:cNvSpPr>
            <a:spLocks noChangeShapeType="1"/>
          </p:cNvSpPr>
          <p:nvPr/>
        </p:nvSpPr>
        <p:spPr bwMode="auto">
          <a:xfrm>
            <a:off x="1143000" y="4419600"/>
            <a:ext cx="703263" cy="0"/>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55" name="Text Box 7">
            <a:extLst>
              <a:ext uri="{FF2B5EF4-FFF2-40B4-BE49-F238E27FC236}">
                <a16:creationId xmlns:a16="http://schemas.microsoft.com/office/drawing/2014/main" id="{23BBF833-53B7-4C2D-8612-BB091E0B976E}"/>
              </a:ext>
            </a:extLst>
          </p:cNvPr>
          <p:cNvSpPr txBox="1">
            <a:spLocks noChangeArrowheads="1"/>
          </p:cNvSpPr>
          <p:nvPr/>
        </p:nvSpPr>
        <p:spPr bwMode="auto">
          <a:xfrm>
            <a:off x="2895600" y="23622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endParaRPr lang="en-GB" altLang="en-US" sz="2400" b="0" i="0">
              <a:latin typeface="Arial Narrow" panose="020B0606020202030204" pitchFamily="34" charset="0"/>
            </a:endParaRPr>
          </a:p>
        </p:txBody>
      </p:sp>
      <p:sp>
        <p:nvSpPr>
          <p:cNvPr id="53256" name="Text Box 8">
            <a:extLst>
              <a:ext uri="{FF2B5EF4-FFF2-40B4-BE49-F238E27FC236}">
                <a16:creationId xmlns:a16="http://schemas.microsoft.com/office/drawing/2014/main" id="{1791A0A5-9CF1-4577-B2DB-D32CA37554D1}"/>
              </a:ext>
            </a:extLst>
          </p:cNvPr>
          <p:cNvSpPr txBox="1">
            <a:spLocks noChangeArrowheads="1"/>
          </p:cNvSpPr>
          <p:nvPr/>
        </p:nvSpPr>
        <p:spPr bwMode="auto">
          <a:xfrm>
            <a:off x="6172200" y="24384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endParaRPr lang="en-GB" altLang="en-US" sz="2400" b="0" i="0">
              <a:latin typeface="Arial Narrow" panose="020B0606020202030204" pitchFamily="34" charset="0"/>
            </a:endParaRPr>
          </a:p>
        </p:txBody>
      </p:sp>
      <p:sp>
        <p:nvSpPr>
          <p:cNvPr id="53257" name="Line 9">
            <a:extLst>
              <a:ext uri="{FF2B5EF4-FFF2-40B4-BE49-F238E27FC236}">
                <a16:creationId xmlns:a16="http://schemas.microsoft.com/office/drawing/2014/main" id="{7743429E-7621-443C-9386-E8A6E056C31D}"/>
              </a:ext>
            </a:extLst>
          </p:cNvPr>
          <p:cNvSpPr>
            <a:spLocks noChangeShapeType="1"/>
          </p:cNvSpPr>
          <p:nvPr/>
        </p:nvSpPr>
        <p:spPr bwMode="auto">
          <a:xfrm>
            <a:off x="1295400" y="2743200"/>
            <a:ext cx="703263" cy="0"/>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53258" name="Group 10">
            <a:extLst>
              <a:ext uri="{FF2B5EF4-FFF2-40B4-BE49-F238E27FC236}">
                <a16:creationId xmlns:a16="http://schemas.microsoft.com/office/drawing/2014/main" id="{447CDCBC-8802-4941-B6C7-901E89C065A5}"/>
              </a:ext>
            </a:extLst>
          </p:cNvPr>
          <p:cNvGrpSpPr>
            <a:grpSpLocks/>
          </p:cNvGrpSpPr>
          <p:nvPr/>
        </p:nvGrpSpPr>
        <p:grpSpPr bwMode="auto">
          <a:xfrm>
            <a:off x="1143000" y="2286000"/>
            <a:ext cx="6629400" cy="914400"/>
            <a:chOff x="720" y="1440"/>
            <a:chExt cx="4176" cy="576"/>
          </a:xfrm>
        </p:grpSpPr>
        <p:sp>
          <p:nvSpPr>
            <p:cNvPr id="53280" name="Rectangle 11">
              <a:extLst>
                <a:ext uri="{FF2B5EF4-FFF2-40B4-BE49-F238E27FC236}">
                  <a16:creationId xmlns:a16="http://schemas.microsoft.com/office/drawing/2014/main" id="{6D527EBC-DEDD-41CB-8D3E-6458FA30A21F}"/>
                </a:ext>
              </a:extLst>
            </p:cNvPr>
            <p:cNvSpPr>
              <a:spLocks noChangeArrowheads="1"/>
            </p:cNvSpPr>
            <p:nvPr/>
          </p:nvSpPr>
          <p:spPr bwMode="auto">
            <a:xfrm>
              <a:off x="720" y="1440"/>
              <a:ext cx="4176" cy="576"/>
            </a:xfrm>
            <a:prstGeom prst="rect">
              <a:avLst/>
            </a:prstGeom>
            <a:solidFill>
              <a:schemeClr val="accent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53281" name="Text Box 12">
              <a:extLst>
                <a:ext uri="{FF2B5EF4-FFF2-40B4-BE49-F238E27FC236}">
                  <a16:creationId xmlns:a16="http://schemas.microsoft.com/office/drawing/2014/main" id="{B1EE7F0B-2247-45E9-84E1-66026D8ED0F7}"/>
                </a:ext>
              </a:extLst>
            </p:cNvPr>
            <p:cNvSpPr txBox="1">
              <a:spLocks noChangeArrowheads="1"/>
            </p:cNvSpPr>
            <p:nvPr/>
          </p:nvSpPr>
          <p:spPr bwMode="auto">
            <a:xfrm>
              <a:off x="1296" y="1536"/>
              <a:ext cx="33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r>
                <a:rPr lang="en-GB" altLang="en-US" sz="2400" b="0" i="0">
                  <a:latin typeface="Arial Narrow" panose="020B0606020202030204" pitchFamily="34" charset="0"/>
                </a:rPr>
                <a:t>2      2.5       3      3.5     4     4.5      5     5.5</a:t>
              </a:r>
            </a:p>
          </p:txBody>
        </p:sp>
      </p:grpSp>
      <p:sp>
        <p:nvSpPr>
          <p:cNvPr id="53259" name="Text Box 13">
            <a:extLst>
              <a:ext uri="{FF2B5EF4-FFF2-40B4-BE49-F238E27FC236}">
                <a16:creationId xmlns:a16="http://schemas.microsoft.com/office/drawing/2014/main" id="{702C1FC6-27DB-4ACF-89D8-3BC017E9B24E}"/>
              </a:ext>
            </a:extLst>
          </p:cNvPr>
          <p:cNvSpPr txBox="1">
            <a:spLocks noChangeArrowheads="1"/>
          </p:cNvSpPr>
          <p:nvPr/>
        </p:nvSpPr>
        <p:spPr bwMode="auto">
          <a:xfrm>
            <a:off x="2057400" y="3352800"/>
            <a:ext cx="525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r>
              <a:rPr lang="en-GB" altLang="en-US" sz="2400" b="0" i="0">
                <a:latin typeface="Arial Narrow" panose="020B0606020202030204" pitchFamily="34" charset="0"/>
              </a:rPr>
              <a:t>2.5     3      3.5      4.0      4.5      5       6     6.5</a:t>
            </a:r>
          </a:p>
        </p:txBody>
      </p:sp>
      <p:grpSp>
        <p:nvGrpSpPr>
          <p:cNvPr id="53260" name="Group 14">
            <a:extLst>
              <a:ext uri="{FF2B5EF4-FFF2-40B4-BE49-F238E27FC236}">
                <a16:creationId xmlns:a16="http://schemas.microsoft.com/office/drawing/2014/main" id="{783D5ED6-04C0-40D8-97E0-3F860FB74BD8}"/>
              </a:ext>
            </a:extLst>
          </p:cNvPr>
          <p:cNvGrpSpPr>
            <a:grpSpLocks/>
          </p:cNvGrpSpPr>
          <p:nvPr/>
        </p:nvGrpSpPr>
        <p:grpSpPr bwMode="auto">
          <a:xfrm>
            <a:off x="1143000" y="2667000"/>
            <a:ext cx="6638925" cy="2209800"/>
            <a:chOff x="720" y="1680"/>
            <a:chExt cx="4182" cy="1392"/>
          </a:xfrm>
        </p:grpSpPr>
        <p:sp>
          <p:nvSpPr>
            <p:cNvPr id="53261" name="Line 15">
              <a:extLst>
                <a:ext uri="{FF2B5EF4-FFF2-40B4-BE49-F238E27FC236}">
                  <a16:creationId xmlns:a16="http://schemas.microsoft.com/office/drawing/2014/main" id="{85221144-BBCE-4510-A7D6-F9D0110B6FC0}"/>
                </a:ext>
              </a:extLst>
            </p:cNvPr>
            <p:cNvSpPr>
              <a:spLocks noChangeShapeType="1"/>
            </p:cNvSpPr>
            <p:nvPr/>
          </p:nvSpPr>
          <p:spPr bwMode="auto">
            <a:xfrm flipH="1">
              <a:off x="4512" y="2256"/>
              <a:ext cx="390" cy="0"/>
            </a:xfrm>
            <a:prstGeom prst="line">
              <a:avLst/>
            </a:prstGeom>
            <a:noFill/>
            <a:ln w="762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2" name="Line 16">
              <a:extLst>
                <a:ext uri="{FF2B5EF4-FFF2-40B4-BE49-F238E27FC236}">
                  <a16:creationId xmlns:a16="http://schemas.microsoft.com/office/drawing/2014/main" id="{775D2AF8-D6F7-4094-9466-9D534E3B0952}"/>
                </a:ext>
              </a:extLst>
            </p:cNvPr>
            <p:cNvSpPr>
              <a:spLocks noChangeShapeType="1"/>
            </p:cNvSpPr>
            <p:nvPr/>
          </p:nvSpPr>
          <p:spPr bwMode="auto">
            <a:xfrm flipH="1">
              <a:off x="864" y="2256"/>
              <a:ext cx="390" cy="0"/>
            </a:xfrm>
            <a:prstGeom prst="line">
              <a:avLst/>
            </a:prstGeom>
            <a:noFill/>
            <a:ln w="762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3" name="AutoShape 17">
              <a:extLst>
                <a:ext uri="{FF2B5EF4-FFF2-40B4-BE49-F238E27FC236}">
                  <a16:creationId xmlns:a16="http://schemas.microsoft.com/office/drawing/2014/main" id="{A598DDF3-256B-484A-966C-ABB651703E0A}"/>
                </a:ext>
              </a:extLst>
            </p:cNvPr>
            <p:cNvSpPr>
              <a:spLocks noChangeArrowheads="1"/>
            </p:cNvSpPr>
            <p:nvPr/>
          </p:nvSpPr>
          <p:spPr bwMode="auto">
            <a:xfrm rot="-5400000">
              <a:off x="3732" y="1884"/>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4" name="AutoShape 18">
              <a:extLst>
                <a:ext uri="{FF2B5EF4-FFF2-40B4-BE49-F238E27FC236}">
                  <a16:creationId xmlns:a16="http://schemas.microsoft.com/office/drawing/2014/main" id="{8B41A27A-998E-4A7D-8B80-E167259173C4}"/>
                </a:ext>
              </a:extLst>
            </p:cNvPr>
            <p:cNvSpPr>
              <a:spLocks noChangeArrowheads="1"/>
            </p:cNvSpPr>
            <p:nvPr/>
          </p:nvSpPr>
          <p:spPr bwMode="auto">
            <a:xfrm rot="-5400000">
              <a:off x="2196" y="1884"/>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5" name="AutoShape 19">
              <a:extLst>
                <a:ext uri="{FF2B5EF4-FFF2-40B4-BE49-F238E27FC236}">
                  <a16:creationId xmlns:a16="http://schemas.microsoft.com/office/drawing/2014/main" id="{27547BE2-1F9A-432C-82AA-1516841F1EF3}"/>
                </a:ext>
              </a:extLst>
            </p:cNvPr>
            <p:cNvSpPr>
              <a:spLocks noChangeArrowheads="1"/>
            </p:cNvSpPr>
            <p:nvPr/>
          </p:nvSpPr>
          <p:spPr bwMode="auto">
            <a:xfrm rot="-5400000">
              <a:off x="2964" y="1884"/>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6" name="AutoShape 20">
              <a:extLst>
                <a:ext uri="{FF2B5EF4-FFF2-40B4-BE49-F238E27FC236}">
                  <a16:creationId xmlns:a16="http://schemas.microsoft.com/office/drawing/2014/main" id="{FF4E7EAC-3135-4176-8A45-A3A085599F1D}"/>
                </a:ext>
              </a:extLst>
            </p:cNvPr>
            <p:cNvSpPr>
              <a:spLocks noChangeArrowheads="1"/>
            </p:cNvSpPr>
            <p:nvPr/>
          </p:nvSpPr>
          <p:spPr bwMode="auto">
            <a:xfrm rot="-5400000">
              <a:off x="1428" y="1884"/>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67" name="AutoShape 21">
              <a:extLst>
                <a:ext uri="{FF2B5EF4-FFF2-40B4-BE49-F238E27FC236}">
                  <a16:creationId xmlns:a16="http://schemas.microsoft.com/office/drawing/2014/main" id="{75DDD330-0DD8-465B-BFB8-10952288BFF6}"/>
                </a:ext>
              </a:extLst>
            </p:cNvPr>
            <p:cNvSpPr>
              <a:spLocks noChangeArrowheads="1"/>
            </p:cNvSpPr>
            <p:nvPr/>
          </p:nvSpPr>
          <p:spPr bwMode="auto">
            <a:xfrm rot="-5400000">
              <a:off x="4404" y="1884"/>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53268" name="Group 22">
              <a:extLst>
                <a:ext uri="{FF2B5EF4-FFF2-40B4-BE49-F238E27FC236}">
                  <a16:creationId xmlns:a16="http://schemas.microsoft.com/office/drawing/2014/main" id="{9D3A1AB9-F9B0-4BA0-AE1A-E8E90A919DA2}"/>
                </a:ext>
              </a:extLst>
            </p:cNvPr>
            <p:cNvGrpSpPr>
              <a:grpSpLocks/>
            </p:cNvGrpSpPr>
            <p:nvPr/>
          </p:nvGrpSpPr>
          <p:grpSpPr bwMode="auto">
            <a:xfrm>
              <a:off x="720" y="2496"/>
              <a:ext cx="4176" cy="576"/>
              <a:chOff x="720" y="1440"/>
              <a:chExt cx="4176" cy="576"/>
            </a:xfrm>
          </p:grpSpPr>
          <p:sp>
            <p:nvSpPr>
              <p:cNvPr id="53278" name="Rectangle 23">
                <a:extLst>
                  <a:ext uri="{FF2B5EF4-FFF2-40B4-BE49-F238E27FC236}">
                    <a16:creationId xmlns:a16="http://schemas.microsoft.com/office/drawing/2014/main" id="{EC5448A1-7F34-468F-9EFE-5FB0E07AA510}"/>
                  </a:ext>
                </a:extLst>
              </p:cNvPr>
              <p:cNvSpPr>
                <a:spLocks noChangeArrowheads="1"/>
              </p:cNvSpPr>
              <p:nvPr/>
            </p:nvSpPr>
            <p:spPr bwMode="auto">
              <a:xfrm>
                <a:off x="720" y="1440"/>
                <a:ext cx="4176" cy="576"/>
              </a:xfrm>
              <a:prstGeom prst="rect">
                <a:avLst/>
              </a:prstGeom>
              <a:solidFill>
                <a:schemeClr val="accent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eaLnBrk="1" hangingPunct="1">
                  <a:spcBef>
                    <a:spcPct val="0"/>
                  </a:spcBef>
                  <a:buSzTx/>
                  <a:buFontTx/>
                  <a:buNone/>
                </a:pPr>
                <a:endParaRPr lang="en-GB" altLang="en-US">
                  <a:latin typeface="Times New Roman" panose="02020603050405020304" pitchFamily="18" charset="0"/>
                </a:endParaRPr>
              </a:p>
            </p:txBody>
          </p:sp>
          <p:sp>
            <p:nvSpPr>
              <p:cNvPr id="53279" name="Text Box 24">
                <a:extLst>
                  <a:ext uri="{FF2B5EF4-FFF2-40B4-BE49-F238E27FC236}">
                    <a16:creationId xmlns:a16="http://schemas.microsoft.com/office/drawing/2014/main" id="{941EBCFD-49B4-47E2-A5B8-63CC9657CA46}"/>
                  </a:ext>
                </a:extLst>
              </p:cNvPr>
              <p:cNvSpPr txBox="1">
                <a:spLocks noChangeArrowheads="1"/>
              </p:cNvSpPr>
              <p:nvPr/>
            </p:nvSpPr>
            <p:spPr bwMode="auto">
              <a:xfrm>
                <a:off x="1296" y="1536"/>
                <a:ext cx="33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SzPct val="65000"/>
                  <a:buBlip>
                    <a:blip r:embed="rId2"/>
                  </a:buBlip>
                  <a:defRPr sz="2800" b="1">
                    <a:solidFill>
                      <a:schemeClr val="tx1"/>
                    </a:solidFill>
                    <a:latin typeface="Arial" panose="020B0604020202020204" pitchFamily="34" charset="0"/>
                  </a:defRPr>
                </a:lvl1pPr>
                <a:lvl2pPr marL="742950" indent="-285750" algn="l" eaLnBrk="0" hangingPunct="0">
                  <a:spcBef>
                    <a:spcPct val="20000"/>
                  </a:spcBef>
                  <a:buClr>
                    <a:srgbClr val="4D4D4D"/>
                  </a:buClr>
                  <a:buSzPct val="85000"/>
                  <a:buFont typeface="Symbol" panose="05050102010706020507" pitchFamily="18" charset="2"/>
                  <a:buChar char="-"/>
                  <a:defRPr sz="2400" b="1">
                    <a:solidFill>
                      <a:schemeClr val="tx1"/>
                    </a:solidFill>
                    <a:latin typeface="Arial" panose="020B0604020202020204" pitchFamily="34" charset="0"/>
                  </a:defRPr>
                </a:lvl2pPr>
                <a:lvl3pPr marL="1143000" indent="-228600" algn="l" eaLnBrk="0" hangingPunct="0">
                  <a:spcBef>
                    <a:spcPct val="20000"/>
                  </a:spcBef>
                  <a:buClr>
                    <a:srgbClr val="C60000"/>
                  </a:buClr>
                  <a:buSzPct val="85000"/>
                  <a:buChar char="•"/>
                  <a:defRPr sz="2000" b="1">
                    <a:solidFill>
                      <a:schemeClr val="tx1"/>
                    </a:solidFill>
                    <a:latin typeface="Arial" panose="020B0604020202020204" pitchFamily="34" charset="0"/>
                  </a:defRPr>
                </a:lvl3pPr>
                <a:lvl4pPr marL="16002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4pPr>
                <a:lvl5pPr marL="2057400" indent="-228600" algn="l" eaLnBrk="0" hangingPunct="0">
                  <a:spcBef>
                    <a:spcPct val="20000"/>
                  </a:spcBef>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60000"/>
                  </a:buClr>
                  <a:buSzPct val="85000"/>
                  <a:buFont typeface="Times New Roman" panose="02020603050405020304" pitchFamily="18" charset="0"/>
                  <a:buChar char="»"/>
                  <a:defRPr sz="2000">
                    <a:solidFill>
                      <a:schemeClr val="tx1"/>
                    </a:solidFill>
                    <a:latin typeface="Arial" panose="020B0604020202020204" pitchFamily="34" charset="0"/>
                  </a:defRPr>
                </a:lvl9pPr>
              </a:lstStyle>
              <a:p>
                <a:pPr algn="ctr">
                  <a:spcBef>
                    <a:spcPct val="50000"/>
                  </a:spcBef>
                  <a:buSzTx/>
                  <a:buFontTx/>
                  <a:buNone/>
                </a:pPr>
                <a:r>
                  <a:rPr lang="en-GB" altLang="en-US" sz="2400" b="0" i="0">
                    <a:latin typeface="Arial Narrow" panose="020B0606020202030204" pitchFamily="34" charset="0"/>
                  </a:rPr>
                  <a:t>2      2.5       3      3.5     4     4.5      5     5.5</a:t>
                </a:r>
              </a:p>
            </p:txBody>
          </p:sp>
        </p:grpSp>
        <p:sp>
          <p:nvSpPr>
            <p:cNvPr id="53269" name="AutoShape 25">
              <a:extLst>
                <a:ext uri="{FF2B5EF4-FFF2-40B4-BE49-F238E27FC236}">
                  <a16:creationId xmlns:a16="http://schemas.microsoft.com/office/drawing/2014/main" id="{BB12A954-1DEE-4E66-B7D5-4572DB7BD1FE}"/>
                </a:ext>
              </a:extLst>
            </p:cNvPr>
            <p:cNvSpPr>
              <a:spLocks noChangeArrowheads="1"/>
            </p:cNvSpPr>
            <p:nvPr/>
          </p:nvSpPr>
          <p:spPr bwMode="auto">
            <a:xfrm rot="5302950">
              <a:off x="996" y="2412"/>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0" name="AutoShape 26">
              <a:extLst>
                <a:ext uri="{FF2B5EF4-FFF2-40B4-BE49-F238E27FC236}">
                  <a16:creationId xmlns:a16="http://schemas.microsoft.com/office/drawing/2014/main" id="{2822F4BF-33DA-4EA2-9945-B387CFB65284}"/>
                </a:ext>
              </a:extLst>
            </p:cNvPr>
            <p:cNvSpPr>
              <a:spLocks noChangeArrowheads="1"/>
            </p:cNvSpPr>
            <p:nvPr/>
          </p:nvSpPr>
          <p:spPr bwMode="auto">
            <a:xfrm rot="5302950">
              <a:off x="1764" y="2412"/>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1" name="AutoShape 27">
              <a:extLst>
                <a:ext uri="{FF2B5EF4-FFF2-40B4-BE49-F238E27FC236}">
                  <a16:creationId xmlns:a16="http://schemas.microsoft.com/office/drawing/2014/main" id="{A7E0CF16-6273-46B9-8013-C1F1797DCCDC}"/>
                </a:ext>
              </a:extLst>
            </p:cNvPr>
            <p:cNvSpPr>
              <a:spLocks noChangeArrowheads="1"/>
            </p:cNvSpPr>
            <p:nvPr/>
          </p:nvSpPr>
          <p:spPr bwMode="auto">
            <a:xfrm rot="5302950">
              <a:off x="2628" y="2412"/>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2" name="AutoShape 28">
              <a:extLst>
                <a:ext uri="{FF2B5EF4-FFF2-40B4-BE49-F238E27FC236}">
                  <a16:creationId xmlns:a16="http://schemas.microsoft.com/office/drawing/2014/main" id="{337905D2-D71C-4EB6-93B6-F6228A527774}"/>
                </a:ext>
              </a:extLst>
            </p:cNvPr>
            <p:cNvSpPr>
              <a:spLocks noChangeArrowheads="1"/>
            </p:cNvSpPr>
            <p:nvPr/>
          </p:nvSpPr>
          <p:spPr bwMode="auto">
            <a:xfrm rot="5302950">
              <a:off x="3396" y="2412"/>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3" name="AutoShape 29">
              <a:extLst>
                <a:ext uri="{FF2B5EF4-FFF2-40B4-BE49-F238E27FC236}">
                  <a16:creationId xmlns:a16="http://schemas.microsoft.com/office/drawing/2014/main" id="{76958CF4-00A9-4D31-8726-66ABEFD5DEE0}"/>
                </a:ext>
              </a:extLst>
            </p:cNvPr>
            <p:cNvSpPr>
              <a:spLocks noChangeArrowheads="1"/>
            </p:cNvSpPr>
            <p:nvPr/>
          </p:nvSpPr>
          <p:spPr bwMode="auto">
            <a:xfrm rot="5302950">
              <a:off x="4020" y="2412"/>
              <a:ext cx="264" cy="240"/>
            </a:xfrm>
            <a:custGeom>
              <a:avLst/>
              <a:gdLst>
                <a:gd name="T0" fmla="*/ 2 w 21600"/>
                <a:gd name="T1" fmla="*/ 0 h 21600"/>
                <a:gd name="T2" fmla="*/ 0 w 21600"/>
                <a:gd name="T3" fmla="*/ 1 h 21600"/>
                <a:gd name="T4" fmla="*/ 2 w 21600"/>
                <a:gd name="T5" fmla="*/ 3 h 21600"/>
                <a:gd name="T6" fmla="*/ 3 w 21600"/>
                <a:gd name="T7" fmla="*/ 1 h 21600"/>
                <a:gd name="T8" fmla="*/ 17694720 60000 65536"/>
                <a:gd name="T9" fmla="*/ 11796480 60000 65536"/>
                <a:gd name="T10" fmla="*/ 5898240 60000 65536"/>
                <a:gd name="T11" fmla="*/ 0 60000 65536"/>
                <a:gd name="T12" fmla="*/ 335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99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4" name="Line 30">
              <a:extLst>
                <a:ext uri="{FF2B5EF4-FFF2-40B4-BE49-F238E27FC236}">
                  <a16:creationId xmlns:a16="http://schemas.microsoft.com/office/drawing/2014/main" id="{3C531B01-D7A0-4F70-B34B-3D094E295CAD}"/>
                </a:ext>
              </a:extLst>
            </p:cNvPr>
            <p:cNvSpPr>
              <a:spLocks noChangeShapeType="1"/>
            </p:cNvSpPr>
            <p:nvPr/>
          </p:nvSpPr>
          <p:spPr bwMode="auto">
            <a:xfrm>
              <a:off x="768" y="2880"/>
              <a:ext cx="528" cy="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5" name="Line 31">
              <a:extLst>
                <a:ext uri="{FF2B5EF4-FFF2-40B4-BE49-F238E27FC236}">
                  <a16:creationId xmlns:a16="http://schemas.microsoft.com/office/drawing/2014/main" id="{3DF316E7-968A-4F5A-A8A0-5F5C52C94C56}"/>
                </a:ext>
              </a:extLst>
            </p:cNvPr>
            <p:cNvSpPr>
              <a:spLocks noChangeShapeType="1"/>
            </p:cNvSpPr>
            <p:nvPr/>
          </p:nvSpPr>
          <p:spPr bwMode="auto">
            <a:xfrm>
              <a:off x="816" y="1728"/>
              <a:ext cx="528" cy="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6" name="Line 32">
              <a:extLst>
                <a:ext uri="{FF2B5EF4-FFF2-40B4-BE49-F238E27FC236}">
                  <a16:creationId xmlns:a16="http://schemas.microsoft.com/office/drawing/2014/main" id="{E46C3664-55A9-4AD0-9E45-047EFFF9CA02}"/>
                </a:ext>
              </a:extLst>
            </p:cNvPr>
            <p:cNvSpPr>
              <a:spLocks noChangeShapeType="1"/>
            </p:cNvSpPr>
            <p:nvPr/>
          </p:nvSpPr>
          <p:spPr bwMode="auto">
            <a:xfrm>
              <a:off x="4512" y="1680"/>
              <a:ext cx="336" cy="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77" name="Line 33">
              <a:extLst>
                <a:ext uri="{FF2B5EF4-FFF2-40B4-BE49-F238E27FC236}">
                  <a16:creationId xmlns:a16="http://schemas.microsoft.com/office/drawing/2014/main" id="{1440ACA9-C694-4BB7-8C53-824455B7A3AE}"/>
                </a:ext>
              </a:extLst>
            </p:cNvPr>
            <p:cNvSpPr>
              <a:spLocks noChangeShapeType="1"/>
            </p:cNvSpPr>
            <p:nvPr/>
          </p:nvSpPr>
          <p:spPr bwMode="auto">
            <a:xfrm>
              <a:off x="4512" y="2736"/>
              <a:ext cx="336" cy="0"/>
            </a:xfrm>
            <a:prstGeom prst="line">
              <a:avLst/>
            </a:prstGeom>
            <a:noFill/>
            <a:ln w="762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Tree>
    <p:extLst>
      <p:ext uri="{BB962C8B-B14F-4D97-AF65-F5344CB8AC3E}">
        <p14:creationId xmlns:p14="http://schemas.microsoft.com/office/powerpoint/2010/main" val="205003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a:extLst>
              <a:ext uri="{FF2B5EF4-FFF2-40B4-BE49-F238E27FC236}">
                <a16:creationId xmlns:a16="http://schemas.microsoft.com/office/drawing/2014/main" id="{6607D7BC-4BCF-4789-B611-F519B49DAC21}"/>
              </a:ext>
            </a:extLst>
          </p:cNvPr>
          <p:cNvSpPr>
            <a:spLocks noGrp="1" noChangeArrowheads="1"/>
          </p:cNvSpPr>
          <p:nvPr>
            <p:ph type="title"/>
          </p:nvPr>
        </p:nvSpPr>
        <p:spPr>
          <a:xfrm>
            <a:off x="0" y="0"/>
            <a:ext cx="9144000" cy="990600"/>
          </a:xfrm>
        </p:spPr>
        <p:txBody>
          <a:bodyPr/>
          <a:lstStyle/>
          <a:p>
            <a:pPr eaLnBrk="1" hangingPunct="1">
              <a:defRPr/>
            </a:pPr>
            <a:r>
              <a:rPr lang="en-GB" altLang="en-US">
                <a:solidFill>
                  <a:srgbClr val="F63B00"/>
                </a:solidFill>
              </a:rPr>
              <a:t>Continuous Veno-venous Haemodialysis</a:t>
            </a:r>
            <a:endParaRPr lang="de-CH" altLang="en-US">
              <a:solidFill>
                <a:srgbClr val="F63B00"/>
              </a:solidFill>
            </a:endParaRPr>
          </a:p>
        </p:txBody>
      </p:sp>
      <p:pic>
        <p:nvPicPr>
          <p:cNvPr id="51203" name="Picture 5">
            <a:extLst>
              <a:ext uri="{FF2B5EF4-FFF2-40B4-BE49-F238E27FC236}">
                <a16:creationId xmlns:a16="http://schemas.microsoft.com/office/drawing/2014/main" id="{0F2F720E-6175-44C4-B474-E00996133BE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000125"/>
            <a:ext cx="9144000" cy="5857875"/>
          </a:xfrm>
          <a:noFill/>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pic>
        <p:nvPicPr>
          <p:cNvPr id="4" name="Picture 5">
            <a:extLst>
              <a:ext uri="{FF2B5EF4-FFF2-40B4-BE49-F238E27FC236}">
                <a16:creationId xmlns:a16="http://schemas.microsoft.com/office/drawing/2014/main" id="{31B33828-E36D-4ED0-B2B8-4AAAA29E73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52525"/>
            <a:ext cx="9144000" cy="5857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3263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36D327-1AE5-439A-B505-2079FB751AF6}"/>
              </a:ext>
            </a:extLst>
          </p:cNvPr>
          <p:cNvSpPr>
            <a:spLocks noGrp="1"/>
          </p:cNvSpPr>
          <p:nvPr>
            <p:ph type="title"/>
          </p:nvPr>
        </p:nvSpPr>
        <p:spPr>
          <a:xfrm>
            <a:off x="457200" y="152400"/>
            <a:ext cx="8229600" cy="1066800"/>
          </a:xfrm>
        </p:spPr>
        <p:txBody>
          <a:bodyPr>
            <a:normAutofit/>
          </a:bodyPr>
          <a:lstStyle/>
          <a:p>
            <a:r>
              <a:rPr lang="en-GB" sz="4400" dirty="0"/>
              <a:t>CVVHDF</a:t>
            </a:r>
          </a:p>
        </p:txBody>
      </p:sp>
      <p:sp>
        <p:nvSpPr>
          <p:cNvPr id="5" name="Content Placeholder 4">
            <a:extLst>
              <a:ext uri="{FF2B5EF4-FFF2-40B4-BE49-F238E27FC236}">
                <a16:creationId xmlns:a16="http://schemas.microsoft.com/office/drawing/2014/main" id="{8FFEC484-40ED-4738-ABB3-F94534DCC77C}"/>
              </a:ext>
            </a:extLst>
          </p:cNvPr>
          <p:cNvSpPr>
            <a:spLocks noGrp="1"/>
          </p:cNvSpPr>
          <p:nvPr>
            <p:ph sz="quarter" idx="1"/>
          </p:nvPr>
        </p:nvSpPr>
        <p:spPr>
          <a:xfrm>
            <a:off x="457200" y="1844824"/>
            <a:ext cx="8229600" cy="4312136"/>
          </a:xfrm>
        </p:spPr>
        <p:txBody>
          <a:bodyPr>
            <a:normAutofit fontScale="92500" lnSpcReduction="20000"/>
          </a:bodyPr>
          <a:lstStyle/>
          <a:p>
            <a:pPr marL="0" indent="0">
              <a:buNone/>
            </a:pPr>
            <a:r>
              <a:rPr lang="en-GB" sz="8800" b="1" dirty="0" err="1">
                <a:solidFill>
                  <a:schemeClr val="accent5">
                    <a:lumMod val="50000"/>
                  </a:schemeClr>
                </a:solidFill>
              </a:rPr>
              <a:t>C</a:t>
            </a:r>
            <a:r>
              <a:rPr lang="en-GB" sz="8800" dirty="0" err="1"/>
              <a:t>ontinuos</a:t>
            </a:r>
            <a:r>
              <a:rPr lang="en-GB" sz="8800" dirty="0"/>
              <a:t> </a:t>
            </a:r>
          </a:p>
          <a:p>
            <a:pPr marL="0" indent="0">
              <a:buNone/>
            </a:pPr>
            <a:r>
              <a:rPr lang="en-GB" sz="8800" b="1" dirty="0" err="1">
                <a:solidFill>
                  <a:schemeClr val="accent5">
                    <a:lumMod val="50000"/>
                  </a:schemeClr>
                </a:solidFill>
              </a:rPr>
              <a:t>V</a:t>
            </a:r>
            <a:r>
              <a:rPr lang="en-GB" sz="8800" dirty="0" err="1"/>
              <a:t>eno</a:t>
            </a:r>
            <a:r>
              <a:rPr lang="en-GB" sz="8800" dirty="0"/>
              <a:t>-</a:t>
            </a:r>
            <a:r>
              <a:rPr lang="en-GB" sz="8800" b="1" dirty="0">
                <a:solidFill>
                  <a:schemeClr val="accent5">
                    <a:lumMod val="50000"/>
                  </a:schemeClr>
                </a:solidFill>
              </a:rPr>
              <a:t>V</a:t>
            </a:r>
            <a:r>
              <a:rPr lang="en-GB" sz="8800" dirty="0"/>
              <a:t>enous </a:t>
            </a:r>
            <a:r>
              <a:rPr lang="en-GB" sz="8800" b="1" dirty="0" err="1">
                <a:solidFill>
                  <a:schemeClr val="accent5">
                    <a:lumMod val="50000"/>
                  </a:schemeClr>
                </a:solidFill>
              </a:rPr>
              <a:t>H</a:t>
            </a:r>
            <a:r>
              <a:rPr lang="en-GB" sz="8800" dirty="0" err="1"/>
              <a:t>aemo-</a:t>
            </a:r>
            <a:r>
              <a:rPr lang="en-GB" sz="8800" b="1" dirty="0" err="1">
                <a:solidFill>
                  <a:schemeClr val="accent5">
                    <a:lumMod val="50000"/>
                  </a:schemeClr>
                </a:solidFill>
              </a:rPr>
              <a:t>D</a:t>
            </a:r>
            <a:r>
              <a:rPr lang="en-GB" sz="8800" dirty="0" err="1"/>
              <a:t>ia</a:t>
            </a:r>
            <a:r>
              <a:rPr lang="en-GB" sz="8800" b="1" dirty="0" err="1">
                <a:solidFill>
                  <a:schemeClr val="accent5">
                    <a:lumMod val="50000"/>
                  </a:schemeClr>
                </a:solidFill>
              </a:rPr>
              <a:t>F</a:t>
            </a:r>
            <a:r>
              <a:rPr lang="en-GB" sz="8800" dirty="0" err="1"/>
              <a:t>iltration</a:t>
            </a:r>
            <a:endParaRPr lang="en-GB" sz="8800" dirty="0"/>
          </a:p>
        </p:txBody>
      </p:sp>
    </p:spTree>
    <p:extLst>
      <p:ext uri="{BB962C8B-B14F-4D97-AF65-F5344CB8AC3E}">
        <p14:creationId xmlns:p14="http://schemas.microsoft.com/office/powerpoint/2010/main" val="3820980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EC853D73-EAE3-4FFE-8077-78C33EE00CDE}"/>
              </a:ext>
            </a:extLst>
          </p:cNvPr>
          <p:cNvSpPr>
            <a:spLocks noGrp="1" noChangeArrowheads="1"/>
          </p:cNvSpPr>
          <p:nvPr>
            <p:ph type="title"/>
          </p:nvPr>
        </p:nvSpPr>
        <p:spPr/>
        <p:txBody>
          <a:bodyPr/>
          <a:lstStyle/>
          <a:p>
            <a:pPr eaLnBrk="1" hangingPunct="1">
              <a:defRPr/>
            </a:pPr>
            <a:r>
              <a:rPr lang="de-CH" altLang="en-US" dirty="0"/>
              <a:t>CVVHDF</a:t>
            </a:r>
          </a:p>
        </p:txBody>
      </p:sp>
      <p:sp>
        <p:nvSpPr>
          <p:cNvPr id="9219" name="Rectangle 3">
            <a:extLst>
              <a:ext uri="{FF2B5EF4-FFF2-40B4-BE49-F238E27FC236}">
                <a16:creationId xmlns:a16="http://schemas.microsoft.com/office/drawing/2014/main" id="{CD8092AD-2A98-475F-8330-084A1590D307}"/>
              </a:ext>
            </a:extLst>
          </p:cNvPr>
          <p:cNvSpPr>
            <a:spLocks noGrp="1" noChangeArrowheads="1"/>
          </p:cNvSpPr>
          <p:nvPr>
            <p:ph type="body" idx="1"/>
          </p:nvPr>
        </p:nvSpPr>
        <p:spPr>
          <a:xfrm>
            <a:off x="457200" y="1484784"/>
            <a:ext cx="8229600" cy="4672176"/>
          </a:xfrm>
        </p:spPr>
        <p:txBody>
          <a:bodyPr>
            <a:normAutofit fontScale="92500" lnSpcReduction="20000"/>
          </a:bodyPr>
          <a:lstStyle/>
          <a:p>
            <a:r>
              <a:rPr lang="en-GB" altLang="en-US" sz="3200" dirty="0"/>
              <a:t>Blood is circulated through a highly permeable haemofilter via an extracorporeal circuit</a:t>
            </a:r>
          </a:p>
          <a:p>
            <a:endParaRPr lang="en-GB" altLang="en-US" sz="3200" dirty="0"/>
          </a:p>
          <a:p>
            <a:r>
              <a:rPr lang="en-GB" altLang="en-US" sz="3200" dirty="0"/>
              <a:t>Plasma water, small and middle sized molecules are removed from the patients blood by </a:t>
            </a:r>
            <a:r>
              <a:rPr lang="en-GB" altLang="en-US" sz="3200" b="1" dirty="0">
                <a:solidFill>
                  <a:schemeClr val="accent5">
                    <a:lumMod val="50000"/>
                  </a:schemeClr>
                </a:solidFill>
              </a:rPr>
              <a:t>ultrafiltration</a:t>
            </a:r>
            <a:r>
              <a:rPr lang="en-GB" altLang="en-US" sz="3200" dirty="0"/>
              <a:t> and</a:t>
            </a:r>
            <a:r>
              <a:rPr lang="en-GB" altLang="en-US" sz="3200" b="1" dirty="0">
                <a:solidFill>
                  <a:schemeClr val="accent5">
                    <a:lumMod val="50000"/>
                  </a:schemeClr>
                </a:solidFill>
              </a:rPr>
              <a:t> </a:t>
            </a:r>
            <a:r>
              <a:rPr lang="en-GB" altLang="en-US" sz="3200" b="1" dirty="0">
                <a:solidFill>
                  <a:srgbClr val="FF0000"/>
                </a:solidFill>
              </a:rPr>
              <a:t>convection</a:t>
            </a:r>
            <a:r>
              <a:rPr lang="en-GB" altLang="en-US" sz="3200" dirty="0">
                <a:solidFill>
                  <a:srgbClr val="FF0000"/>
                </a:solidFill>
              </a:rPr>
              <a:t>.  </a:t>
            </a:r>
          </a:p>
          <a:p>
            <a:r>
              <a:rPr lang="en-GB" altLang="en-US" sz="3200" dirty="0"/>
              <a:t>Small solutes </a:t>
            </a:r>
            <a:r>
              <a:rPr lang="en-GB" altLang="en-US" sz="3200" b="1" dirty="0">
                <a:solidFill>
                  <a:srgbClr val="009900"/>
                </a:solidFill>
              </a:rPr>
              <a:t>diffuse</a:t>
            </a:r>
            <a:r>
              <a:rPr lang="en-GB" altLang="en-US" sz="3200" dirty="0"/>
              <a:t> from the patients blood into a dialysate solution</a:t>
            </a:r>
          </a:p>
          <a:p>
            <a:endParaRPr lang="en-GB" altLang="en-US" sz="3200" dirty="0"/>
          </a:p>
          <a:p>
            <a:r>
              <a:rPr lang="en-GB" altLang="en-US" sz="3200" dirty="0"/>
              <a:t>Some fluid is replaced into the patients blood to achieve desired fluid balance</a:t>
            </a:r>
            <a:endParaRPr lang="de-CH" altLang="en-US" sz="3200" dirty="0"/>
          </a:p>
        </p:txBody>
      </p:sp>
    </p:spTree>
    <p:extLst>
      <p:ext uri="{BB962C8B-B14F-4D97-AF65-F5344CB8AC3E}">
        <p14:creationId xmlns:p14="http://schemas.microsoft.com/office/powerpoint/2010/main" val="2846549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0736ED8-D375-4CC9-A1AA-0201024C6F91}"/>
              </a:ext>
            </a:extLst>
          </p:cNvPr>
          <p:cNvSpPr>
            <a:spLocks noGrp="1" noChangeArrowheads="1"/>
          </p:cNvSpPr>
          <p:nvPr>
            <p:ph type="title"/>
          </p:nvPr>
        </p:nvSpPr>
        <p:spPr/>
        <p:txBody>
          <a:bodyPr/>
          <a:lstStyle/>
          <a:p>
            <a:pPr eaLnBrk="1" hangingPunct="1">
              <a:defRPr/>
            </a:pPr>
            <a:r>
              <a:rPr lang="en-GB" altLang="en-US" dirty="0"/>
              <a:t>Diffusion and Convection</a:t>
            </a:r>
            <a:endParaRPr lang="de-CH" altLang="en-US" dirty="0"/>
          </a:p>
        </p:txBody>
      </p:sp>
      <p:sp>
        <p:nvSpPr>
          <p:cNvPr id="10243" name="Rectangle 3">
            <a:extLst>
              <a:ext uri="{FF2B5EF4-FFF2-40B4-BE49-F238E27FC236}">
                <a16:creationId xmlns:a16="http://schemas.microsoft.com/office/drawing/2014/main" id="{EC0D22DF-3017-4DC8-BD01-109523855287}"/>
              </a:ext>
            </a:extLst>
          </p:cNvPr>
          <p:cNvSpPr>
            <a:spLocks noGrp="1" noChangeArrowheads="1"/>
          </p:cNvSpPr>
          <p:nvPr>
            <p:ph type="body" idx="1"/>
          </p:nvPr>
        </p:nvSpPr>
        <p:spPr/>
        <p:txBody>
          <a:bodyPr>
            <a:normAutofit lnSpcReduction="10000"/>
          </a:bodyPr>
          <a:lstStyle/>
          <a:p>
            <a:pPr>
              <a:lnSpc>
                <a:spcPct val="90000"/>
              </a:lnSpc>
            </a:pPr>
            <a:r>
              <a:rPr lang="en-GB" altLang="en-US" sz="3200" dirty="0"/>
              <a:t>The movement of solutes across a semi-permeable membrane through a concentration gradient</a:t>
            </a:r>
          </a:p>
          <a:p>
            <a:pPr>
              <a:lnSpc>
                <a:spcPct val="90000"/>
              </a:lnSpc>
            </a:pPr>
            <a:endParaRPr lang="en-GB" altLang="en-US" sz="3200" dirty="0"/>
          </a:p>
          <a:p>
            <a:pPr>
              <a:lnSpc>
                <a:spcPct val="90000"/>
              </a:lnSpc>
            </a:pPr>
            <a:r>
              <a:rPr lang="en-GB" altLang="en-US" sz="3200" dirty="0"/>
              <a:t>The movement of fluid across a semi-permeable membrane creating solute drag</a:t>
            </a:r>
          </a:p>
          <a:p>
            <a:pPr>
              <a:lnSpc>
                <a:spcPct val="90000"/>
              </a:lnSpc>
            </a:pPr>
            <a:endParaRPr lang="en-GB" altLang="en-US" sz="3200" dirty="0"/>
          </a:p>
          <a:p>
            <a:pPr>
              <a:lnSpc>
                <a:spcPct val="90000"/>
              </a:lnSpc>
            </a:pPr>
            <a:r>
              <a:rPr lang="en-GB" altLang="en-US" sz="3200" dirty="0"/>
              <a:t>As fluid is pulled across the membrane solutes dissolved in the fluid are taken with it </a:t>
            </a:r>
          </a:p>
          <a:p>
            <a:pPr>
              <a:lnSpc>
                <a:spcPct val="90000"/>
              </a:lnSpc>
            </a:pPr>
            <a:endParaRPr lang="en-GB" altLang="en-US" sz="3200" dirty="0"/>
          </a:p>
          <a:p>
            <a:pPr>
              <a:lnSpc>
                <a:spcPct val="90000"/>
              </a:lnSpc>
            </a:pPr>
            <a:r>
              <a:rPr lang="en-GB" altLang="en-US" sz="3200" dirty="0"/>
              <a:t>Small and middle sized solutes are removed</a:t>
            </a:r>
            <a:endParaRPr lang="de-CH" altLang="en-US" sz="3200" dirty="0"/>
          </a:p>
        </p:txBody>
      </p:sp>
    </p:spTree>
    <p:extLst>
      <p:ext uri="{BB962C8B-B14F-4D97-AF65-F5344CB8AC3E}">
        <p14:creationId xmlns:p14="http://schemas.microsoft.com/office/powerpoint/2010/main" val="2216963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354" name="Rectangle 2">
            <a:extLst>
              <a:ext uri="{FF2B5EF4-FFF2-40B4-BE49-F238E27FC236}">
                <a16:creationId xmlns:a16="http://schemas.microsoft.com/office/drawing/2014/main" id="{68740B27-0E93-4C59-80B9-BF20FDB664E1}"/>
              </a:ext>
            </a:extLst>
          </p:cNvPr>
          <p:cNvSpPr>
            <a:spLocks noGrp="1" noChangeArrowheads="1"/>
          </p:cNvSpPr>
          <p:nvPr>
            <p:ph type="title"/>
          </p:nvPr>
        </p:nvSpPr>
        <p:spPr>
          <a:xfrm>
            <a:off x="0" y="0"/>
            <a:ext cx="9144000" cy="990600"/>
          </a:xfrm>
        </p:spPr>
        <p:txBody>
          <a:bodyPr>
            <a:normAutofit fontScale="90000"/>
          </a:bodyPr>
          <a:lstStyle/>
          <a:p>
            <a:pPr eaLnBrk="1" hangingPunct="1">
              <a:defRPr/>
            </a:pPr>
            <a:r>
              <a:rPr lang="en-GB" altLang="en-US" sz="3300">
                <a:solidFill>
                  <a:srgbClr val="FF6600"/>
                </a:solidFill>
              </a:rPr>
              <a:t>Continuous Veno-Venous Haemodiafiltration</a:t>
            </a:r>
            <a:endParaRPr lang="de-CH" altLang="en-US" sz="3300">
              <a:solidFill>
                <a:srgbClr val="FF6600"/>
              </a:solidFill>
            </a:endParaRPr>
          </a:p>
        </p:txBody>
      </p:sp>
      <p:pic>
        <p:nvPicPr>
          <p:cNvPr id="55299" name="Picture 5">
            <a:extLst>
              <a:ext uri="{FF2B5EF4-FFF2-40B4-BE49-F238E27FC236}">
                <a16:creationId xmlns:a16="http://schemas.microsoft.com/office/drawing/2014/main" id="{34A44F23-F62A-42B9-BC23-70E371AC714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033463"/>
            <a:ext cx="9326563" cy="5867400"/>
          </a:xfrm>
          <a:noFill/>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spTree>
    <p:extLst>
      <p:ext uri="{BB962C8B-B14F-4D97-AF65-F5344CB8AC3E}">
        <p14:creationId xmlns:p14="http://schemas.microsoft.com/office/powerpoint/2010/main" val="1416301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AF5DA-4D69-4F0D-A9F1-229106A7AF89}"/>
              </a:ext>
            </a:extLst>
          </p:cNvPr>
          <p:cNvSpPr>
            <a:spLocks noGrp="1"/>
          </p:cNvSpPr>
          <p:nvPr>
            <p:ph type="title"/>
          </p:nvPr>
        </p:nvSpPr>
        <p:spPr/>
        <p:txBody>
          <a:bodyPr/>
          <a:lstStyle/>
          <a:p>
            <a:r>
              <a:rPr lang="en-GB" dirty="0"/>
              <a:t>Summary</a:t>
            </a:r>
          </a:p>
        </p:txBody>
      </p:sp>
      <p:sp>
        <p:nvSpPr>
          <p:cNvPr id="3" name="Content Placeholder 2">
            <a:extLst>
              <a:ext uri="{FF2B5EF4-FFF2-40B4-BE49-F238E27FC236}">
                <a16:creationId xmlns:a16="http://schemas.microsoft.com/office/drawing/2014/main" id="{D92AE013-DD7D-46C5-8F16-C70E8253D83D}"/>
              </a:ext>
            </a:extLst>
          </p:cNvPr>
          <p:cNvSpPr>
            <a:spLocks noGrp="1"/>
          </p:cNvSpPr>
          <p:nvPr>
            <p:ph sz="quarter" idx="1"/>
          </p:nvPr>
        </p:nvSpPr>
        <p:spPr>
          <a:xfrm>
            <a:off x="457200" y="1700808"/>
            <a:ext cx="8229600" cy="4456152"/>
          </a:xfrm>
        </p:spPr>
        <p:txBody>
          <a:bodyPr>
            <a:normAutofit fontScale="92500" lnSpcReduction="10000"/>
          </a:bodyPr>
          <a:lstStyle/>
          <a:p>
            <a:r>
              <a:rPr lang="en-GB" sz="3600" dirty="0"/>
              <a:t>The kidney works hard to maintain homeostasis</a:t>
            </a:r>
          </a:p>
          <a:p>
            <a:r>
              <a:rPr lang="en-GB" sz="3600" dirty="0"/>
              <a:t>CRRT can replace some but not all of these functions through removal of water &amp; solutes</a:t>
            </a:r>
          </a:p>
          <a:p>
            <a:r>
              <a:rPr lang="en-GB" sz="3600" dirty="0"/>
              <a:t>It takes time &amp; practice to get the hang of renal replacement therapy concepts &amp; delivery </a:t>
            </a:r>
          </a:p>
          <a:p>
            <a:r>
              <a:rPr lang="en-GB" sz="4800" dirty="0">
                <a:solidFill>
                  <a:srgbClr val="002060"/>
                </a:solidFill>
              </a:rPr>
              <a:t>So…</a:t>
            </a:r>
          </a:p>
        </p:txBody>
      </p:sp>
    </p:spTree>
    <p:extLst>
      <p:ext uri="{BB962C8B-B14F-4D97-AF65-F5344CB8AC3E}">
        <p14:creationId xmlns:p14="http://schemas.microsoft.com/office/powerpoint/2010/main" val="3476378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A45A1-84C4-4A1D-80B6-502090D57ED8}"/>
              </a:ext>
            </a:extLst>
          </p:cNvPr>
          <p:cNvSpPr>
            <a:spLocks noGrp="1"/>
          </p:cNvSpPr>
          <p:nvPr>
            <p:ph type="title"/>
          </p:nvPr>
        </p:nvSpPr>
        <p:spPr/>
        <p:txBody>
          <a:bodyPr/>
          <a:lstStyle/>
          <a:p>
            <a:endParaRPr lang="en-GB"/>
          </a:p>
        </p:txBody>
      </p:sp>
      <p:pic>
        <p:nvPicPr>
          <p:cNvPr id="5" name="Content Placeholder 4" descr="A close up of a blackboard&#10;&#10;Description generated with very high confidence">
            <a:extLst>
              <a:ext uri="{FF2B5EF4-FFF2-40B4-BE49-F238E27FC236}">
                <a16:creationId xmlns:a16="http://schemas.microsoft.com/office/drawing/2014/main" id="{7210F8E9-39C4-4592-BA30-2BA9F2CA29C3}"/>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259632" y="1844824"/>
            <a:ext cx="6089845" cy="4040791"/>
          </a:xfrm>
        </p:spPr>
      </p:pic>
    </p:spTree>
    <p:extLst>
      <p:ext uri="{BB962C8B-B14F-4D97-AF65-F5344CB8AC3E}">
        <p14:creationId xmlns:p14="http://schemas.microsoft.com/office/powerpoint/2010/main" val="13800518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977922" name="Rectangle 2">
            <a:extLst>
              <a:ext uri="{FF2B5EF4-FFF2-40B4-BE49-F238E27FC236}">
                <a16:creationId xmlns:a16="http://schemas.microsoft.com/office/drawing/2014/main" id="{30B9A6CF-D4EB-4938-B153-D9D8DDC5FCDE}"/>
              </a:ext>
            </a:extLst>
          </p:cNvPr>
          <p:cNvSpPr>
            <a:spLocks noGrp="1" noChangeArrowheads="1"/>
          </p:cNvSpPr>
          <p:nvPr>
            <p:ph type="title"/>
          </p:nvPr>
        </p:nvSpPr>
        <p:spPr/>
        <p:txBody>
          <a:bodyPr/>
          <a:lstStyle/>
          <a:p>
            <a:pPr eaLnBrk="1" hangingPunct="1">
              <a:defRPr/>
            </a:pPr>
            <a:r>
              <a:rPr lang="en-GB" altLang="en-US">
                <a:latin typeface="Arial Black" pitchFamily="34" charset="0"/>
              </a:rPr>
              <a:t>CONVECTION</a:t>
            </a:r>
          </a:p>
        </p:txBody>
      </p:sp>
      <p:sp>
        <p:nvSpPr>
          <p:cNvPr id="44035" name="Rectangle 3">
            <a:extLst>
              <a:ext uri="{FF2B5EF4-FFF2-40B4-BE49-F238E27FC236}">
                <a16:creationId xmlns:a16="http://schemas.microsoft.com/office/drawing/2014/main" id="{B567C86D-8C85-4DAF-8B64-C6D930E16537}"/>
              </a:ext>
            </a:extLst>
          </p:cNvPr>
          <p:cNvSpPr>
            <a:spLocks noGrp="1" noChangeArrowheads="1"/>
          </p:cNvSpPr>
          <p:nvPr>
            <p:ph type="body" sz="half" idx="1"/>
          </p:nvPr>
        </p:nvSpPr>
        <p:spPr>
          <a:xfrm>
            <a:off x="684213" y="1700213"/>
            <a:ext cx="7920037" cy="4267200"/>
          </a:xfrm>
        </p:spPr>
        <p:txBody>
          <a:bodyPr/>
          <a:lstStyle/>
          <a:p>
            <a:pPr eaLnBrk="1" hangingPunct="1"/>
            <a:r>
              <a:rPr lang="en-GB" altLang="en-US" sz="1800"/>
              <a:t>When a solution is moving (ultrafiltration), the solutes dissolved will move also (solvent drag).  The faster the flow the better the clearance.</a:t>
            </a:r>
          </a:p>
          <a:p>
            <a:pPr eaLnBrk="1" hangingPunct="1"/>
            <a:r>
              <a:rPr lang="en-GB" altLang="en-US" sz="1800"/>
              <a:t>The Solute Transport is directly proportional to the solvent transport (the solvent transport in turn, depends on the pressure gradient).  Also influenced by the permeability (pore size) of the membrane.</a:t>
            </a:r>
          </a:p>
          <a:p>
            <a:pPr eaLnBrk="1" hangingPunct="1"/>
            <a:r>
              <a:rPr lang="en-GB" altLang="en-US" sz="1800"/>
              <a:t>For middle-size solutes, where diffusion is slow, convection is the sole principle transport mechanism.  </a:t>
            </a:r>
          </a:p>
          <a:p>
            <a:pPr eaLnBrk="1" hangingPunct="1"/>
            <a:r>
              <a:rPr lang="en-GB" altLang="en-US" sz="1800"/>
              <a:t>The clearance of the solute is dependent on </a:t>
            </a:r>
          </a:p>
          <a:p>
            <a:pPr eaLnBrk="1" hangingPunct="1"/>
            <a:r>
              <a:rPr lang="en-GB" altLang="en-US" sz="1800"/>
              <a:t>a) The amount of ultrafiltration</a:t>
            </a:r>
          </a:p>
          <a:p>
            <a:pPr eaLnBrk="1" hangingPunct="1"/>
            <a:r>
              <a:rPr lang="en-GB" altLang="en-US" sz="1800"/>
              <a:t>b) The concentration of the solute in plasma</a:t>
            </a:r>
          </a:p>
          <a:p>
            <a:pPr eaLnBrk="1" hangingPunct="1"/>
            <a:r>
              <a:rPr lang="en-GB" altLang="en-US" sz="1800"/>
              <a:t>c) The sieving characteristics of the membrane for the solute</a:t>
            </a:r>
          </a:p>
        </p:txBody>
      </p:sp>
    </p:spTree>
    <p:extLst>
      <p:ext uri="{BB962C8B-B14F-4D97-AF65-F5344CB8AC3E}">
        <p14:creationId xmlns:p14="http://schemas.microsoft.com/office/powerpoint/2010/main" val="10458676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36D327-1AE5-439A-B505-2079FB751AF6}"/>
              </a:ext>
            </a:extLst>
          </p:cNvPr>
          <p:cNvSpPr>
            <a:spLocks noGrp="1"/>
          </p:cNvSpPr>
          <p:nvPr>
            <p:ph type="title"/>
          </p:nvPr>
        </p:nvSpPr>
        <p:spPr>
          <a:xfrm>
            <a:off x="457200" y="152400"/>
            <a:ext cx="8229600" cy="1066800"/>
          </a:xfrm>
        </p:spPr>
        <p:txBody>
          <a:bodyPr>
            <a:normAutofit/>
          </a:bodyPr>
          <a:lstStyle/>
          <a:p>
            <a:r>
              <a:rPr lang="en-GB" sz="4400" dirty="0"/>
              <a:t>SCUF</a:t>
            </a:r>
          </a:p>
        </p:txBody>
      </p:sp>
      <p:sp>
        <p:nvSpPr>
          <p:cNvPr id="5" name="Content Placeholder 4">
            <a:extLst>
              <a:ext uri="{FF2B5EF4-FFF2-40B4-BE49-F238E27FC236}">
                <a16:creationId xmlns:a16="http://schemas.microsoft.com/office/drawing/2014/main" id="{8FFEC484-40ED-4738-ABB3-F94534DCC77C}"/>
              </a:ext>
            </a:extLst>
          </p:cNvPr>
          <p:cNvSpPr>
            <a:spLocks noGrp="1"/>
          </p:cNvSpPr>
          <p:nvPr>
            <p:ph sz="quarter" idx="1"/>
          </p:nvPr>
        </p:nvSpPr>
        <p:spPr>
          <a:xfrm>
            <a:off x="457200" y="1844824"/>
            <a:ext cx="8229600" cy="4312136"/>
          </a:xfrm>
        </p:spPr>
        <p:txBody>
          <a:bodyPr>
            <a:normAutofit/>
          </a:bodyPr>
          <a:lstStyle/>
          <a:p>
            <a:pPr marL="0" indent="0">
              <a:buNone/>
            </a:pPr>
            <a:r>
              <a:rPr lang="en-GB" sz="8800" b="1" dirty="0">
                <a:solidFill>
                  <a:schemeClr val="accent5">
                    <a:lumMod val="50000"/>
                  </a:schemeClr>
                </a:solidFill>
              </a:rPr>
              <a:t>S</a:t>
            </a:r>
            <a:r>
              <a:rPr lang="en-GB" sz="8800" dirty="0"/>
              <a:t>low</a:t>
            </a:r>
            <a:r>
              <a:rPr lang="en-GB" sz="8800" b="1" dirty="0">
                <a:solidFill>
                  <a:schemeClr val="accent5">
                    <a:lumMod val="50000"/>
                  </a:schemeClr>
                </a:solidFill>
              </a:rPr>
              <a:t> </a:t>
            </a:r>
            <a:r>
              <a:rPr lang="en-GB" sz="8800" b="1" dirty="0" err="1">
                <a:solidFill>
                  <a:schemeClr val="accent5">
                    <a:lumMod val="50000"/>
                  </a:schemeClr>
                </a:solidFill>
              </a:rPr>
              <a:t>C</a:t>
            </a:r>
            <a:r>
              <a:rPr lang="en-GB" sz="8800" dirty="0" err="1"/>
              <a:t>ontinuos</a:t>
            </a:r>
            <a:r>
              <a:rPr lang="en-GB" sz="8800" dirty="0"/>
              <a:t> </a:t>
            </a:r>
            <a:r>
              <a:rPr lang="en-GB" sz="8800" b="1" dirty="0" err="1">
                <a:solidFill>
                  <a:schemeClr val="accent5">
                    <a:lumMod val="50000"/>
                  </a:schemeClr>
                </a:solidFill>
              </a:rPr>
              <a:t>U</a:t>
            </a:r>
            <a:r>
              <a:rPr lang="en-GB" sz="8800" dirty="0" err="1"/>
              <a:t>ltra</a:t>
            </a:r>
            <a:r>
              <a:rPr lang="en-GB" sz="8800" b="1" dirty="0" err="1">
                <a:solidFill>
                  <a:schemeClr val="accent5">
                    <a:lumMod val="50000"/>
                  </a:schemeClr>
                </a:solidFill>
              </a:rPr>
              <a:t>F</a:t>
            </a:r>
            <a:r>
              <a:rPr lang="en-GB" sz="8800" dirty="0" err="1"/>
              <a:t>iltration</a:t>
            </a:r>
            <a:endParaRPr lang="en-GB" sz="8800" dirty="0"/>
          </a:p>
        </p:txBody>
      </p:sp>
    </p:spTree>
    <p:extLst>
      <p:ext uri="{BB962C8B-B14F-4D97-AF65-F5344CB8AC3E}">
        <p14:creationId xmlns:p14="http://schemas.microsoft.com/office/powerpoint/2010/main" val="3304356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1550</TotalTime>
  <Words>1068</Words>
  <Application>Microsoft Office PowerPoint</Application>
  <PresentationFormat>On-screen Show (4:3)</PresentationFormat>
  <Paragraphs>160</Paragraphs>
  <Slides>30</Slides>
  <Notes>11</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30</vt:i4>
      </vt:variant>
    </vt:vector>
  </HeadingPairs>
  <TitlesOfParts>
    <vt:vector size="41" baseType="lpstr">
      <vt:lpstr>Arial</vt:lpstr>
      <vt:lpstr>Arial Black</vt:lpstr>
      <vt:lpstr>Arial Narrow</vt:lpstr>
      <vt:lpstr>Bookman Old Style</vt:lpstr>
      <vt:lpstr>Calibri</vt:lpstr>
      <vt:lpstr>Gill Sans MT</vt:lpstr>
      <vt:lpstr>Tahoma</vt:lpstr>
      <vt:lpstr>Times New Roman</vt:lpstr>
      <vt:lpstr>Wingdings</vt:lpstr>
      <vt:lpstr>Wingdings 3</vt:lpstr>
      <vt:lpstr>Origin</vt:lpstr>
      <vt:lpstr>Modes &amp; Principles of CRRT *Continuous Renal Replacement Therapy  </vt:lpstr>
      <vt:lpstr>Learning Outcomes</vt:lpstr>
      <vt:lpstr>Principles of CRRT</vt:lpstr>
      <vt:lpstr>Plasma Water- Removal </vt:lpstr>
      <vt:lpstr>Convection</vt:lpstr>
      <vt:lpstr>PowerPoint Presentation</vt:lpstr>
      <vt:lpstr>CONVECTION</vt:lpstr>
      <vt:lpstr>Diffusion</vt:lpstr>
      <vt:lpstr>Diffusion</vt:lpstr>
      <vt:lpstr>Dialysate Flow Same as Blood</vt:lpstr>
      <vt:lpstr>Counter Current Principal</vt:lpstr>
      <vt:lpstr>In a nutshell…</vt:lpstr>
      <vt:lpstr>CRRT Modes</vt:lpstr>
      <vt:lpstr>CVVH</vt:lpstr>
      <vt:lpstr>CVVH</vt:lpstr>
      <vt:lpstr>Convection/Ultrafiltration</vt:lpstr>
      <vt:lpstr>PowerPoint Presentation</vt:lpstr>
      <vt:lpstr>CVVHD</vt:lpstr>
      <vt:lpstr>CVVHD</vt:lpstr>
      <vt:lpstr>Diffusion</vt:lpstr>
      <vt:lpstr>Counter Current Principal</vt:lpstr>
      <vt:lpstr>Continuous Veno-venous Haemodialysis</vt:lpstr>
      <vt:lpstr>CVVHDF</vt:lpstr>
      <vt:lpstr>CVVHDF</vt:lpstr>
      <vt:lpstr>Diffusion and Convection</vt:lpstr>
      <vt:lpstr>Continuous Veno-Venous Haemodiafiltration</vt:lpstr>
      <vt:lpstr>Summary</vt:lpstr>
      <vt:lpstr>PowerPoint Presentation</vt:lpstr>
      <vt:lpstr>CONVECTION</vt:lpstr>
      <vt:lpstr>SCUF</vt:lpstr>
    </vt:vector>
  </TitlesOfParts>
  <Company>St Georges NHS Foundation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Renal Physiology  Intro to CRRT Concepts</dc:title>
  <dc:creator>Catherine Jones</dc:creator>
  <cp:lastModifiedBy>Catherine Jones</cp:lastModifiedBy>
  <cp:revision>61</cp:revision>
  <cp:lastPrinted>2019-10-07T10:19:25Z</cp:lastPrinted>
  <dcterms:created xsi:type="dcterms:W3CDTF">2017-09-21T11:52:30Z</dcterms:created>
  <dcterms:modified xsi:type="dcterms:W3CDTF">2019-10-07T16:56:22Z</dcterms:modified>
</cp:coreProperties>
</file>