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7"/>
  </p:notesMasterIdLst>
  <p:handoutMasterIdLst>
    <p:handoutMasterId r:id="rId38"/>
  </p:handoutMasterIdLst>
  <p:sldIdLst>
    <p:sldId id="256" r:id="rId2"/>
    <p:sldId id="257" r:id="rId3"/>
    <p:sldId id="258" r:id="rId4"/>
    <p:sldId id="259" r:id="rId5"/>
    <p:sldId id="319" r:id="rId6"/>
    <p:sldId id="320" r:id="rId7"/>
    <p:sldId id="318" r:id="rId8"/>
    <p:sldId id="260" r:id="rId9"/>
    <p:sldId id="321" r:id="rId10"/>
    <p:sldId id="324" r:id="rId11"/>
    <p:sldId id="272" r:id="rId12"/>
    <p:sldId id="270" r:id="rId13"/>
    <p:sldId id="325" r:id="rId14"/>
    <p:sldId id="273" r:id="rId15"/>
    <p:sldId id="264" r:id="rId16"/>
    <p:sldId id="279" r:id="rId17"/>
    <p:sldId id="326" r:id="rId18"/>
    <p:sldId id="327" r:id="rId19"/>
    <p:sldId id="328" r:id="rId20"/>
    <p:sldId id="265" r:id="rId21"/>
    <p:sldId id="266" r:id="rId22"/>
    <p:sldId id="281" r:id="rId23"/>
    <p:sldId id="331" r:id="rId24"/>
    <p:sldId id="283" r:id="rId25"/>
    <p:sldId id="284" r:id="rId26"/>
    <p:sldId id="332" r:id="rId27"/>
    <p:sldId id="316" r:id="rId28"/>
    <p:sldId id="317" r:id="rId29"/>
    <p:sldId id="292" r:id="rId30"/>
    <p:sldId id="295" r:id="rId31"/>
    <p:sldId id="269" r:id="rId32"/>
    <p:sldId id="329" r:id="rId33"/>
    <p:sldId id="330" r:id="rId34"/>
    <p:sldId id="280" r:id="rId35"/>
    <p:sldId id="268" r:id="rId36"/>
  </p:sldIdLst>
  <p:sldSz cx="9144000" cy="6858000" type="screen4x3"/>
  <p:notesSz cx="6797675" cy="987266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6929" autoAdjust="0"/>
  </p:normalViewPr>
  <p:slideViewPr>
    <p:cSldViewPr>
      <p:cViewPr>
        <p:scale>
          <a:sx n="108" d="100"/>
          <a:sy n="108" d="100"/>
        </p:scale>
        <p:origin x="-1704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D52260-5DF0-4D01-909F-62FFF6BFEF21}" type="datetimeFigureOut">
              <a:rPr lang="en-GB" smtClean="0"/>
              <a:t>04/06/2019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112CB3-8C4A-4F27-B99F-252BC10323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44281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331DB5-573D-4FEC-97D0-33F6BED5B997}" type="datetimeFigureOut">
              <a:rPr lang="en-GB" smtClean="0"/>
              <a:t>04/06/2019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39775"/>
            <a:ext cx="4937125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689515"/>
            <a:ext cx="5438140" cy="444269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AA68B4-FDA5-4B81-A3C5-5852FBBE49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36535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Many, many functions so if the kidney goes wrong it has multisystemic effects</a:t>
            </a:r>
          </a:p>
          <a:p>
            <a:r>
              <a:rPr lang="en-GB" dirty="0"/>
              <a:t>6 bloods; 2 hormones &amp; waste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AA68B4-FDA5-4B81-A3C5-5852FBBE49E9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64265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Fluid Balance</a:t>
            </a:r>
          </a:p>
          <a:p>
            <a:pPr lvl="1"/>
            <a:r>
              <a:rPr lang="en-GB" dirty="0"/>
              <a:t>Ultrafiltration/Reabsorption of H20</a:t>
            </a:r>
          </a:p>
          <a:p>
            <a:r>
              <a:rPr lang="en-GB" dirty="0"/>
              <a:t>Electrolyte Balance</a:t>
            </a:r>
          </a:p>
          <a:p>
            <a:pPr lvl="1"/>
            <a:r>
              <a:rPr lang="en-GB" dirty="0"/>
              <a:t>Reabsorption/Excretion of ions Ca, Na, K+, PO4, Cl</a:t>
            </a:r>
          </a:p>
          <a:p>
            <a:r>
              <a:rPr lang="en-GB" dirty="0"/>
              <a:t>Acid Base Balance</a:t>
            </a:r>
          </a:p>
          <a:p>
            <a:pPr lvl="1"/>
            <a:r>
              <a:rPr lang="en-GB" dirty="0"/>
              <a:t>Variable loss of hydrogen ions; able to conserve HCO3 – important buffer of H+</a:t>
            </a:r>
          </a:p>
          <a:p>
            <a:r>
              <a:rPr lang="en-GB" dirty="0"/>
              <a:t>Waste Excretion </a:t>
            </a:r>
          </a:p>
          <a:p>
            <a:pPr lvl="1"/>
            <a:r>
              <a:rPr lang="en-GB" dirty="0"/>
              <a:t>Drugs </a:t>
            </a:r>
          </a:p>
          <a:p>
            <a:pPr lvl="1"/>
            <a:r>
              <a:rPr lang="en-GB" dirty="0"/>
              <a:t>Metabolic by-products – </a:t>
            </a:r>
            <a:r>
              <a:rPr lang="en-GB" dirty="0" err="1"/>
              <a:t>Amonia</a:t>
            </a:r>
            <a:r>
              <a:rPr lang="en-GB" dirty="0"/>
              <a:t> &amp; Urea from </a:t>
            </a:r>
            <a:r>
              <a:rPr lang="en-GB" dirty="0" err="1"/>
              <a:t>deanimation</a:t>
            </a:r>
            <a:r>
              <a:rPr lang="en-GB" dirty="0"/>
              <a:t> of amino acids; </a:t>
            </a:r>
            <a:r>
              <a:rPr lang="en-GB" dirty="0" err="1"/>
              <a:t>bilirubim</a:t>
            </a:r>
            <a:r>
              <a:rPr lang="en-GB" dirty="0"/>
              <a:t> from breakdown of Hb; nitrogen, Urea, Creatinine)</a:t>
            </a:r>
          </a:p>
          <a:p>
            <a:pPr lvl="0">
              <a:buClr>
                <a:srgbClr val="CEB966"/>
              </a:buClr>
            </a:pPr>
            <a:r>
              <a:rPr lang="en-GB" dirty="0">
                <a:solidFill>
                  <a:prstClr val="black"/>
                </a:solidFill>
              </a:rPr>
              <a:t>Blood Pressure regulation</a:t>
            </a:r>
          </a:p>
          <a:p>
            <a:pPr lvl="1">
              <a:buClr>
                <a:srgbClr val="CEB966"/>
              </a:buClr>
            </a:pPr>
            <a:r>
              <a:rPr lang="en-GB" dirty="0"/>
              <a:t>RAAS pathway (Na retention &amp; Vasoconstriction)</a:t>
            </a:r>
          </a:p>
          <a:p>
            <a:pPr lvl="0">
              <a:buClr>
                <a:srgbClr val="CEB966"/>
              </a:buClr>
            </a:pPr>
            <a:r>
              <a:rPr lang="en-GB" dirty="0" err="1">
                <a:solidFill>
                  <a:prstClr val="black"/>
                </a:solidFill>
              </a:rPr>
              <a:t>Erythropoiten</a:t>
            </a:r>
            <a:r>
              <a:rPr lang="en-GB" dirty="0">
                <a:solidFill>
                  <a:prstClr val="black"/>
                </a:solidFill>
              </a:rPr>
              <a:t> synthesis</a:t>
            </a:r>
          </a:p>
          <a:p>
            <a:pPr lvl="1">
              <a:buClr>
                <a:srgbClr val="CEB966"/>
              </a:buClr>
            </a:pPr>
            <a:r>
              <a:rPr lang="en-GB" dirty="0"/>
              <a:t>Stimulates </a:t>
            </a:r>
            <a:r>
              <a:rPr lang="en-GB" dirty="0" err="1"/>
              <a:t>bonemarrow</a:t>
            </a:r>
            <a:r>
              <a:rPr lang="en-GB" dirty="0"/>
              <a:t> to produce RBCs</a:t>
            </a:r>
          </a:p>
          <a:p>
            <a:pPr lvl="0">
              <a:buClr>
                <a:srgbClr val="CEB966"/>
              </a:buClr>
            </a:pPr>
            <a:r>
              <a:rPr lang="en-GB" dirty="0">
                <a:solidFill>
                  <a:prstClr val="black"/>
                </a:solidFill>
              </a:rPr>
              <a:t>Vitamin D synthesis </a:t>
            </a:r>
          </a:p>
          <a:p>
            <a:pPr lvl="1">
              <a:buClr>
                <a:srgbClr val="CEB966"/>
              </a:buClr>
            </a:pPr>
            <a:r>
              <a:rPr lang="en-GB" dirty="0"/>
              <a:t>Regulation of calcium</a:t>
            </a:r>
          </a:p>
          <a:p>
            <a:r>
              <a:rPr lang="en-GB" dirty="0" err="1"/>
              <a:t>Gluconeogensis</a:t>
            </a:r>
            <a:r>
              <a:rPr lang="en-GB" dirty="0"/>
              <a:t> – non-carbs to form glucose here glutamine amino acid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A68B4-FDA5-4B81-A3C5-5852FBBE49E9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00735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Fluid Balance</a:t>
            </a:r>
          </a:p>
          <a:p>
            <a:pPr lvl="1"/>
            <a:r>
              <a:rPr lang="en-GB" dirty="0"/>
              <a:t>Ultrafiltration/Reabsorption of H20</a:t>
            </a:r>
          </a:p>
          <a:p>
            <a:r>
              <a:rPr lang="en-GB" dirty="0"/>
              <a:t>Electrolyte Balance</a:t>
            </a:r>
          </a:p>
          <a:p>
            <a:pPr lvl="1"/>
            <a:r>
              <a:rPr lang="en-GB" dirty="0"/>
              <a:t>Reabsorption/Excretion of ions Ca, Na, K+, PO4, Cl</a:t>
            </a:r>
          </a:p>
          <a:p>
            <a:r>
              <a:rPr lang="en-GB" dirty="0"/>
              <a:t>Acid Base Balance</a:t>
            </a:r>
          </a:p>
          <a:p>
            <a:pPr lvl="1"/>
            <a:r>
              <a:rPr lang="en-GB" dirty="0"/>
              <a:t>Variable loss of hydrogen ions; able to conserve HCO3 – important buffer of H+</a:t>
            </a:r>
          </a:p>
          <a:p>
            <a:r>
              <a:rPr lang="en-GB" dirty="0"/>
              <a:t>Waste Excretion </a:t>
            </a:r>
          </a:p>
          <a:p>
            <a:pPr lvl="1"/>
            <a:r>
              <a:rPr lang="en-GB" dirty="0"/>
              <a:t>Drugs </a:t>
            </a:r>
          </a:p>
          <a:p>
            <a:pPr lvl="1"/>
            <a:r>
              <a:rPr lang="en-GB" dirty="0"/>
              <a:t>Metabolic by-products – </a:t>
            </a:r>
            <a:r>
              <a:rPr lang="en-GB" dirty="0" err="1"/>
              <a:t>Amonia</a:t>
            </a:r>
            <a:r>
              <a:rPr lang="en-GB" dirty="0"/>
              <a:t> &amp; Urea from </a:t>
            </a:r>
            <a:r>
              <a:rPr lang="en-GB" dirty="0" err="1"/>
              <a:t>deanimation</a:t>
            </a:r>
            <a:r>
              <a:rPr lang="en-GB" dirty="0"/>
              <a:t> of amino acids; </a:t>
            </a:r>
            <a:r>
              <a:rPr lang="en-GB" dirty="0" err="1"/>
              <a:t>bilirubim</a:t>
            </a:r>
            <a:r>
              <a:rPr lang="en-GB" dirty="0"/>
              <a:t> from breakdown of Hb; nitrogen, Urea, Creatinine)</a:t>
            </a:r>
          </a:p>
          <a:p>
            <a:pPr lvl="0">
              <a:buClr>
                <a:srgbClr val="CEB966"/>
              </a:buClr>
            </a:pPr>
            <a:r>
              <a:rPr lang="en-GB" dirty="0">
                <a:solidFill>
                  <a:prstClr val="black"/>
                </a:solidFill>
              </a:rPr>
              <a:t>Blood Pressure regulation</a:t>
            </a:r>
          </a:p>
          <a:p>
            <a:pPr lvl="1">
              <a:buClr>
                <a:srgbClr val="CEB966"/>
              </a:buClr>
            </a:pPr>
            <a:r>
              <a:rPr lang="en-GB" dirty="0"/>
              <a:t>RAAS pathway (Na retention &amp; Vasoconstriction)</a:t>
            </a:r>
          </a:p>
          <a:p>
            <a:pPr lvl="0">
              <a:buClr>
                <a:srgbClr val="CEB966"/>
              </a:buClr>
            </a:pPr>
            <a:r>
              <a:rPr lang="en-GB" dirty="0" err="1">
                <a:solidFill>
                  <a:prstClr val="black"/>
                </a:solidFill>
              </a:rPr>
              <a:t>Erythropoiten</a:t>
            </a:r>
            <a:r>
              <a:rPr lang="en-GB" dirty="0">
                <a:solidFill>
                  <a:prstClr val="black"/>
                </a:solidFill>
              </a:rPr>
              <a:t> synthesis</a:t>
            </a:r>
          </a:p>
          <a:p>
            <a:pPr lvl="1">
              <a:buClr>
                <a:srgbClr val="CEB966"/>
              </a:buClr>
            </a:pPr>
            <a:r>
              <a:rPr lang="en-GB" dirty="0"/>
              <a:t>Stimulates </a:t>
            </a:r>
            <a:r>
              <a:rPr lang="en-GB" dirty="0" err="1"/>
              <a:t>bonemarrow</a:t>
            </a:r>
            <a:r>
              <a:rPr lang="en-GB" dirty="0"/>
              <a:t> to produce RBCs</a:t>
            </a:r>
          </a:p>
          <a:p>
            <a:pPr lvl="0">
              <a:buClr>
                <a:srgbClr val="CEB966"/>
              </a:buClr>
            </a:pPr>
            <a:r>
              <a:rPr lang="en-GB" dirty="0">
                <a:solidFill>
                  <a:prstClr val="black"/>
                </a:solidFill>
              </a:rPr>
              <a:t>Vitamin D synthesis </a:t>
            </a:r>
          </a:p>
          <a:p>
            <a:pPr lvl="1">
              <a:buClr>
                <a:srgbClr val="CEB966"/>
              </a:buClr>
            </a:pPr>
            <a:r>
              <a:rPr lang="en-GB" dirty="0"/>
              <a:t>Regulation of calcium</a:t>
            </a:r>
          </a:p>
          <a:p>
            <a:r>
              <a:rPr lang="en-GB" dirty="0" err="1"/>
              <a:t>Gluconeogensis</a:t>
            </a:r>
            <a:r>
              <a:rPr lang="en-GB" dirty="0"/>
              <a:t> – non-carbs to form glucose here glutamine amino acid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A68B4-FDA5-4B81-A3C5-5852FBBE49E9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62120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Fluid Balance</a:t>
            </a:r>
          </a:p>
          <a:p>
            <a:pPr lvl="1"/>
            <a:r>
              <a:rPr lang="en-GB" dirty="0"/>
              <a:t>Ultrafiltration/Reabsorption of H20</a:t>
            </a:r>
          </a:p>
          <a:p>
            <a:r>
              <a:rPr lang="en-GB" dirty="0"/>
              <a:t>Electrolyte Balance</a:t>
            </a:r>
          </a:p>
          <a:p>
            <a:pPr lvl="1"/>
            <a:r>
              <a:rPr lang="en-GB" dirty="0"/>
              <a:t>Reabsorption/Excretion of ions Ca, Na, K+, PO4, Cl</a:t>
            </a:r>
          </a:p>
          <a:p>
            <a:r>
              <a:rPr lang="en-GB" dirty="0"/>
              <a:t>Acid Base Balance</a:t>
            </a:r>
          </a:p>
          <a:p>
            <a:pPr lvl="1"/>
            <a:r>
              <a:rPr lang="en-GB" dirty="0"/>
              <a:t>Variable loss of hydrogen ions; able to conserve HCO3 – important buffer of H+</a:t>
            </a:r>
          </a:p>
          <a:p>
            <a:r>
              <a:rPr lang="en-GB" dirty="0"/>
              <a:t>Waste Excretion </a:t>
            </a:r>
          </a:p>
          <a:p>
            <a:pPr lvl="1"/>
            <a:r>
              <a:rPr lang="en-GB" dirty="0"/>
              <a:t>Drugs </a:t>
            </a:r>
          </a:p>
          <a:p>
            <a:pPr lvl="1"/>
            <a:r>
              <a:rPr lang="en-GB" dirty="0"/>
              <a:t>Metabolic by-products – </a:t>
            </a:r>
            <a:r>
              <a:rPr lang="en-GB" dirty="0" err="1"/>
              <a:t>Amonia</a:t>
            </a:r>
            <a:r>
              <a:rPr lang="en-GB" dirty="0"/>
              <a:t> &amp; Urea from </a:t>
            </a:r>
            <a:r>
              <a:rPr lang="en-GB" dirty="0" err="1"/>
              <a:t>deanimation</a:t>
            </a:r>
            <a:r>
              <a:rPr lang="en-GB" dirty="0"/>
              <a:t> of amino acids; </a:t>
            </a:r>
            <a:r>
              <a:rPr lang="en-GB" dirty="0" err="1"/>
              <a:t>bilirubim</a:t>
            </a:r>
            <a:r>
              <a:rPr lang="en-GB" dirty="0"/>
              <a:t> from breakdown of Hb; nitrogen, Urea, Creatinine)</a:t>
            </a:r>
          </a:p>
          <a:p>
            <a:pPr lvl="0">
              <a:buClr>
                <a:srgbClr val="CEB966"/>
              </a:buClr>
            </a:pPr>
            <a:r>
              <a:rPr lang="en-GB" dirty="0">
                <a:solidFill>
                  <a:prstClr val="black"/>
                </a:solidFill>
              </a:rPr>
              <a:t>Blood Pressure regulation</a:t>
            </a:r>
          </a:p>
          <a:p>
            <a:pPr lvl="1">
              <a:buClr>
                <a:srgbClr val="CEB966"/>
              </a:buClr>
            </a:pPr>
            <a:r>
              <a:rPr lang="en-GB" dirty="0"/>
              <a:t>RAAS pathway (Na retention &amp; Vasoconstriction)</a:t>
            </a:r>
          </a:p>
          <a:p>
            <a:pPr lvl="0">
              <a:buClr>
                <a:srgbClr val="CEB966"/>
              </a:buClr>
            </a:pPr>
            <a:r>
              <a:rPr lang="en-GB" dirty="0" err="1">
                <a:solidFill>
                  <a:prstClr val="black"/>
                </a:solidFill>
              </a:rPr>
              <a:t>Erythropoiten</a:t>
            </a:r>
            <a:r>
              <a:rPr lang="en-GB" dirty="0">
                <a:solidFill>
                  <a:prstClr val="black"/>
                </a:solidFill>
              </a:rPr>
              <a:t> synthesis</a:t>
            </a:r>
          </a:p>
          <a:p>
            <a:pPr lvl="1">
              <a:buClr>
                <a:srgbClr val="CEB966"/>
              </a:buClr>
            </a:pPr>
            <a:r>
              <a:rPr lang="en-GB" dirty="0"/>
              <a:t>Stimulates </a:t>
            </a:r>
            <a:r>
              <a:rPr lang="en-GB" dirty="0" err="1"/>
              <a:t>bonemarrow</a:t>
            </a:r>
            <a:r>
              <a:rPr lang="en-GB" dirty="0"/>
              <a:t> to produce RBCs</a:t>
            </a:r>
          </a:p>
          <a:p>
            <a:pPr lvl="0">
              <a:buClr>
                <a:srgbClr val="CEB966"/>
              </a:buClr>
            </a:pPr>
            <a:r>
              <a:rPr lang="en-GB" dirty="0">
                <a:solidFill>
                  <a:prstClr val="black"/>
                </a:solidFill>
              </a:rPr>
              <a:t>Vitamin D synthesis </a:t>
            </a:r>
          </a:p>
          <a:p>
            <a:pPr lvl="1">
              <a:buClr>
                <a:srgbClr val="CEB966"/>
              </a:buClr>
            </a:pPr>
            <a:r>
              <a:rPr lang="en-GB" dirty="0"/>
              <a:t>Regulation of calcium</a:t>
            </a:r>
          </a:p>
          <a:p>
            <a:r>
              <a:rPr lang="en-GB" dirty="0" err="1"/>
              <a:t>Gluconeogensis</a:t>
            </a:r>
            <a:r>
              <a:rPr lang="en-GB" dirty="0"/>
              <a:t> – non-carbs to form glucose here glutamine amino acid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A68B4-FDA5-4B81-A3C5-5852FBBE49E9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88786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Many, many functions so if the kidney goes wrong it has multisystemic effects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AA68B4-FDA5-4B81-A3C5-5852FBBE49E9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17072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Rib cage offers some protection to kidneys</a:t>
            </a:r>
          </a:p>
          <a:p>
            <a:r>
              <a:rPr lang="en-GB" dirty="0"/>
              <a:t>Right kidney slightly lower than left because of the liver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A68B4-FDA5-4B81-A3C5-5852FBBE49E9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07951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GB" dirty="0"/>
              <a:t>Cortical nephron</a:t>
            </a:r>
          </a:p>
          <a:p>
            <a:pPr lvl="2"/>
            <a:r>
              <a:rPr lang="en-GB" dirty="0"/>
              <a:t>70-80% of nephrons</a:t>
            </a:r>
          </a:p>
          <a:p>
            <a:pPr lvl="2"/>
            <a:r>
              <a:rPr lang="en-GB" dirty="0"/>
              <a:t>Glomerulus in outer cortical layer</a:t>
            </a:r>
          </a:p>
          <a:p>
            <a:pPr lvl="2"/>
            <a:r>
              <a:rPr lang="en-GB" dirty="0"/>
              <a:t>Shorter loop of </a:t>
            </a:r>
            <a:r>
              <a:rPr lang="en-GB" dirty="0" err="1"/>
              <a:t>henle</a:t>
            </a:r>
            <a:endParaRPr lang="en-GB" dirty="0"/>
          </a:p>
          <a:p>
            <a:pPr lvl="2"/>
            <a:endParaRPr lang="en-GB" dirty="0"/>
          </a:p>
          <a:p>
            <a:pPr lvl="2"/>
            <a:r>
              <a:rPr lang="en-GB" dirty="0"/>
              <a:t>Juxtamedullary</a:t>
            </a:r>
          </a:p>
          <a:p>
            <a:pPr lvl="2"/>
            <a:endParaRPr lang="en-GB" dirty="0"/>
          </a:p>
          <a:p>
            <a:pPr lvl="2"/>
            <a:r>
              <a:rPr lang="en-GB" dirty="0"/>
              <a:t>20-30% of nephrons</a:t>
            </a:r>
          </a:p>
          <a:p>
            <a:pPr lvl="2"/>
            <a:r>
              <a:rPr lang="en-GB" dirty="0"/>
              <a:t>Glomerulus closer border b/w cortex &amp; medulla</a:t>
            </a:r>
          </a:p>
          <a:p>
            <a:pPr lvl="2"/>
            <a:r>
              <a:rPr lang="en-GB" dirty="0"/>
              <a:t>Longer loop of </a:t>
            </a:r>
            <a:r>
              <a:rPr lang="en-GB" dirty="0" err="1"/>
              <a:t>henle</a:t>
            </a:r>
            <a:r>
              <a:rPr lang="en-GB" dirty="0"/>
              <a:t> </a:t>
            </a:r>
          </a:p>
          <a:p>
            <a:pPr lvl="2"/>
            <a:endParaRPr lang="en-GB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A68B4-FDA5-4B81-A3C5-5852FBBE49E9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24955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Renal Tubule consists of :</a:t>
            </a:r>
          </a:p>
          <a:p>
            <a:endParaRPr lang="en-GB" dirty="0"/>
          </a:p>
          <a:p>
            <a:r>
              <a:rPr lang="en-GB" dirty="0"/>
              <a:t>Proximal convoluted tubule important for helping kidneys to reabsorb water/solutes</a:t>
            </a:r>
          </a:p>
          <a:p>
            <a:r>
              <a:rPr lang="en-GB" dirty="0"/>
              <a:t>Loop of </a:t>
            </a:r>
            <a:r>
              <a:rPr lang="en-GB" dirty="0" err="1"/>
              <a:t>henle</a:t>
            </a:r>
            <a:r>
              <a:rPr lang="en-GB" dirty="0"/>
              <a:t> (Descending &amp; Ascending Limbs) </a:t>
            </a:r>
          </a:p>
          <a:p>
            <a:r>
              <a:rPr lang="en-GB" dirty="0"/>
              <a:t>Distal Convoluted tubule</a:t>
            </a:r>
          </a:p>
          <a:p>
            <a:r>
              <a:rPr lang="en-GB" dirty="0"/>
              <a:t>2 types:</a:t>
            </a:r>
          </a:p>
          <a:p>
            <a:pPr lvl="1"/>
            <a:r>
              <a:rPr lang="en-GB" dirty="0" err="1"/>
              <a:t>Corticol</a:t>
            </a:r>
            <a:r>
              <a:rPr lang="en-GB" dirty="0"/>
              <a:t> nephron</a:t>
            </a:r>
          </a:p>
          <a:p>
            <a:pPr lvl="1"/>
            <a:r>
              <a:rPr lang="en-GB" dirty="0"/>
              <a:t>Juxtamedullary nephron</a:t>
            </a:r>
          </a:p>
          <a:p>
            <a:pPr lvl="1"/>
            <a:endParaRPr lang="en-GB" dirty="0"/>
          </a:p>
          <a:p>
            <a:pPr lvl="1"/>
            <a:r>
              <a:rPr lang="en-GB" dirty="0"/>
              <a:t>Cortical nephron</a:t>
            </a:r>
          </a:p>
          <a:p>
            <a:pPr lvl="2"/>
            <a:r>
              <a:rPr lang="en-GB" dirty="0"/>
              <a:t>70-80% of nephrons</a:t>
            </a:r>
          </a:p>
          <a:p>
            <a:pPr lvl="2"/>
            <a:r>
              <a:rPr lang="en-GB" dirty="0"/>
              <a:t>Glomerulus in outer cortical layer</a:t>
            </a:r>
          </a:p>
          <a:p>
            <a:pPr lvl="2"/>
            <a:r>
              <a:rPr lang="en-GB" dirty="0"/>
              <a:t>Shorter loop of </a:t>
            </a:r>
            <a:r>
              <a:rPr lang="en-GB" dirty="0" err="1"/>
              <a:t>henle</a:t>
            </a:r>
            <a:endParaRPr lang="en-GB" dirty="0"/>
          </a:p>
          <a:p>
            <a:pPr lvl="2"/>
            <a:endParaRPr lang="en-GB" dirty="0"/>
          </a:p>
          <a:p>
            <a:pPr lvl="2"/>
            <a:r>
              <a:rPr lang="en-GB" dirty="0"/>
              <a:t>Juxtamedullary</a:t>
            </a:r>
          </a:p>
          <a:p>
            <a:pPr lvl="2"/>
            <a:endParaRPr lang="en-GB" dirty="0"/>
          </a:p>
          <a:p>
            <a:pPr lvl="2"/>
            <a:r>
              <a:rPr lang="en-GB" dirty="0"/>
              <a:t>20-30% of nephrons</a:t>
            </a:r>
          </a:p>
          <a:p>
            <a:pPr lvl="2"/>
            <a:r>
              <a:rPr lang="en-GB" dirty="0"/>
              <a:t>Glomerulus closer border b/w cortex &amp; medulla</a:t>
            </a:r>
          </a:p>
          <a:p>
            <a:pPr lvl="2"/>
            <a:r>
              <a:rPr lang="en-GB" dirty="0"/>
              <a:t>Longer loop of </a:t>
            </a:r>
            <a:r>
              <a:rPr lang="en-GB" dirty="0" err="1"/>
              <a:t>henle</a:t>
            </a:r>
            <a:r>
              <a:rPr lang="en-GB" dirty="0"/>
              <a:t>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A68B4-FDA5-4B81-A3C5-5852FBBE49E9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87782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Many, many functions so if the kidney goes wrong it has multisystemic effects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AA68B4-FDA5-4B81-A3C5-5852FBBE49E9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27139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Produces about 180 litres of filtrate per day; Only 1.5-2 litres out as urine  </a:t>
            </a:r>
          </a:p>
          <a:p>
            <a:r>
              <a:rPr lang="en-GB" dirty="0"/>
              <a:t>Impermeable to molecules &gt;70,000 </a:t>
            </a:r>
            <a:r>
              <a:rPr lang="en-GB" dirty="0" err="1"/>
              <a:t>daltons</a:t>
            </a:r>
            <a:r>
              <a:rPr lang="en-GB" dirty="0"/>
              <a:t> – prevents passage of RBC, platelet, plasma proteins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A68B4-FDA5-4B81-A3C5-5852FBBE49E9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01622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Most filtered water &amp; some solutes are REABSORBED from tubule to blood. </a:t>
            </a:r>
          </a:p>
          <a:p>
            <a:r>
              <a:rPr lang="en-GB" dirty="0"/>
              <a:t>Mostly happening in proximal convoluted tubule – 65% filtered water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A68B4-FDA5-4B81-A3C5-5852FBBE49E9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280575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As fluid moves along the tubule waste products, drugs, excess ions are secreted from blood to the tubules.</a:t>
            </a:r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End </a:t>
            </a:r>
            <a:r>
              <a:rPr lang="en-GB" baseline="0" dirty="0"/>
              <a:t>product is urine – 1-2litres per day excreted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A68B4-FDA5-4B81-A3C5-5852FBBE49E9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34110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Angio</a:t>
            </a:r>
            <a:r>
              <a:rPr lang="en-GB" dirty="0"/>
              <a:t> 2: </a:t>
            </a:r>
          </a:p>
          <a:p>
            <a:r>
              <a:rPr lang="en-GB" dirty="0"/>
              <a:t>Decreases GFR by constricting afferent arteriole</a:t>
            </a:r>
          </a:p>
          <a:p>
            <a:r>
              <a:rPr lang="en-GB" dirty="0"/>
              <a:t>Promotes reabsorption of Na+ , Cl &amp; H20 in PCT</a:t>
            </a:r>
          </a:p>
          <a:p>
            <a:r>
              <a:rPr lang="en-GB" dirty="0"/>
              <a:t>Stimulates adrenal cortex to release ALDOSTERONE.</a:t>
            </a:r>
          </a:p>
          <a:p>
            <a:endParaRPr lang="en-GB" dirty="0"/>
          </a:p>
          <a:p>
            <a:r>
              <a:rPr lang="en-GB" dirty="0"/>
              <a:t>Aldosterone:</a:t>
            </a:r>
          </a:p>
          <a:p>
            <a:endParaRPr lang="en-GB" dirty="0"/>
          </a:p>
          <a:p>
            <a:r>
              <a:rPr lang="en-GB" dirty="0" err="1"/>
              <a:t>Reabsorn</a:t>
            </a:r>
            <a:r>
              <a:rPr lang="en-GB" dirty="0"/>
              <a:t> Na+, Cl, Secrete K+ ---- excrete less water ---- Increased Blood volume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A68B4-FDA5-4B81-A3C5-5852FBBE49E9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005279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A68B4-FDA5-4B81-A3C5-5852FBBE49E9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293570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>
            <a:extLst>
              <a:ext uri="{FF2B5EF4-FFF2-40B4-BE49-F238E27FC236}">
                <a16:creationId xmlns:a16="http://schemas.microsoft.com/office/drawing/2014/main" xmlns="" id="{77464F5A-F3DB-4B33-9DE7-E0ED542A79F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0667EBC6-1808-4D15-89E4-760872E574F8}" type="slidenum">
              <a:rPr lang="en-US" altLang="en-US"/>
              <a:pPr algn="r" eaLnBrk="1" hangingPunct="1">
                <a:spcBef>
                  <a:spcPct val="0"/>
                </a:spcBef>
              </a:pPr>
              <a:t>29</a:t>
            </a:fld>
            <a:endParaRPr lang="en-US" altLang="en-US"/>
          </a:p>
        </p:txBody>
      </p:sp>
      <p:sp>
        <p:nvSpPr>
          <p:cNvPr id="82947" name="Rectangle 2">
            <a:extLst>
              <a:ext uri="{FF2B5EF4-FFF2-40B4-BE49-F238E27FC236}">
                <a16:creationId xmlns:a16="http://schemas.microsoft.com/office/drawing/2014/main" xmlns="" id="{8DD84200-E7DA-4122-9CB6-C3EF6C28A7A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74713" y="725488"/>
            <a:ext cx="5045075" cy="3784600"/>
          </a:xfrm>
          <a:ln/>
        </p:spPr>
      </p:sp>
      <p:sp>
        <p:nvSpPr>
          <p:cNvPr id="82948" name="Rectangle 3">
            <a:extLst>
              <a:ext uri="{FF2B5EF4-FFF2-40B4-BE49-F238E27FC236}">
                <a16:creationId xmlns:a16="http://schemas.microsoft.com/office/drawing/2014/main" xmlns="" id="{366EB827-7351-4FD2-A22D-5BC3AC030B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95343" y="4751219"/>
            <a:ext cx="5006991" cy="4430701"/>
          </a:xfrm>
          <a:noFill/>
        </p:spPr>
        <p:txBody>
          <a:bodyPr lIns="91247" tIns="45624" rIns="91247" bIns="45624"/>
          <a:lstStyle/>
          <a:p>
            <a:pPr eaLnBrk="1" hangingPunct="1"/>
            <a:r>
              <a:rPr lang="en-GB" altLang="en-US"/>
              <a:t>When a solution is moving (ultrafiltration), the solutes dissolved will move also (solvent drag).  The faster the flow the better the clearance.</a:t>
            </a:r>
          </a:p>
          <a:p>
            <a:pPr eaLnBrk="1" hangingPunct="1"/>
            <a:endParaRPr lang="en-GB" altLang="en-US"/>
          </a:p>
          <a:p>
            <a:pPr eaLnBrk="1" hangingPunct="1"/>
            <a:r>
              <a:rPr lang="en-GB" altLang="en-US"/>
              <a:t>The Solute Transport is directly proportional to the solvent transport (the solvent transport in turn, depends on the pressure gradient).  Also influenced by the permeability (pore size) of the membrane.</a:t>
            </a:r>
          </a:p>
          <a:p>
            <a:pPr eaLnBrk="1" hangingPunct="1"/>
            <a:endParaRPr lang="en-GB" altLang="en-US"/>
          </a:p>
          <a:p>
            <a:pPr eaLnBrk="1" hangingPunct="1"/>
            <a:r>
              <a:rPr lang="en-GB" altLang="en-US"/>
              <a:t>For middle-size solutes, where diffusion is slow, convection is the sole principle transport mechanism.  </a:t>
            </a:r>
          </a:p>
          <a:p>
            <a:pPr eaLnBrk="1" hangingPunct="1"/>
            <a:endParaRPr lang="en-GB" altLang="en-US"/>
          </a:p>
          <a:p>
            <a:pPr eaLnBrk="1" hangingPunct="1"/>
            <a:r>
              <a:rPr lang="en-GB" altLang="en-US"/>
              <a:t>The clearance of the solute is dependent on a) The amount of ultrafiltration</a:t>
            </a:r>
          </a:p>
          <a:p>
            <a:pPr eaLnBrk="1" hangingPunct="1"/>
            <a:r>
              <a:rPr lang="en-GB" altLang="en-US"/>
              <a:t>							b) The concentration of the solute in plasma</a:t>
            </a:r>
          </a:p>
          <a:p>
            <a:pPr eaLnBrk="1" hangingPunct="1"/>
            <a:r>
              <a:rPr lang="en-GB" altLang="en-US"/>
              <a:t>							c) The sieving characteristics of the membrane for the solute</a:t>
            </a:r>
          </a:p>
        </p:txBody>
      </p:sp>
    </p:spTree>
    <p:extLst>
      <p:ext uri="{BB962C8B-B14F-4D97-AF65-F5344CB8AC3E}">
        <p14:creationId xmlns:p14="http://schemas.microsoft.com/office/powerpoint/2010/main" val="117045151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>
            <a:extLst>
              <a:ext uri="{FF2B5EF4-FFF2-40B4-BE49-F238E27FC236}">
                <a16:creationId xmlns:a16="http://schemas.microsoft.com/office/drawing/2014/main" xmlns="" id="{6AE13DD5-8AEF-417C-AB99-3884CEF201B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CF14C0D1-1BE7-4EDE-87FC-8DE29598D95B}" type="slidenum">
              <a:rPr lang="en-US" altLang="en-US"/>
              <a:pPr algn="r" eaLnBrk="1" hangingPunct="1">
                <a:spcBef>
                  <a:spcPct val="0"/>
                </a:spcBef>
              </a:pPr>
              <a:t>30</a:t>
            </a:fld>
            <a:endParaRPr lang="en-US" altLang="en-US"/>
          </a:p>
        </p:txBody>
      </p:sp>
      <p:sp>
        <p:nvSpPr>
          <p:cNvPr id="84995" name="Rectangle 2">
            <a:extLst>
              <a:ext uri="{FF2B5EF4-FFF2-40B4-BE49-F238E27FC236}">
                <a16:creationId xmlns:a16="http://schemas.microsoft.com/office/drawing/2014/main" xmlns="" id="{289DD5AC-76B9-4C8A-8001-55D9E49E0FE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76300" y="725488"/>
            <a:ext cx="5045075" cy="3784600"/>
          </a:xfrm>
          <a:ln/>
        </p:spPr>
      </p:sp>
      <p:sp>
        <p:nvSpPr>
          <p:cNvPr id="84996" name="Rectangle 3">
            <a:extLst>
              <a:ext uri="{FF2B5EF4-FFF2-40B4-BE49-F238E27FC236}">
                <a16:creationId xmlns:a16="http://schemas.microsoft.com/office/drawing/2014/main" xmlns="" id="{891B49ED-193A-47EE-B281-5AC95C72C69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95343" y="4751220"/>
            <a:ext cx="5006991" cy="4428986"/>
          </a:xfrm>
          <a:noFill/>
        </p:spPr>
        <p:txBody>
          <a:bodyPr/>
          <a:lstStyle/>
          <a:p>
            <a:pPr eaLnBrk="1" hangingPunct="1"/>
            <a:r>
              <a:rPr lang="en-GB" altLang="en-US" b="1" dirty="0"/>
              <a:t>What are considered small-sized molecules?</a:t>
            </a:r>
          </a:p>
          <a:p>
            <a:pPr eaLnBrk="1" hangingPunct="1"/>
            <a:r>
              <a:rPr lang="en-GB" altLang="en-US" dirty="0"/>
              <a:t>Sodium, Potassium, Chloride, Calcium, Magnesium, Bicarbonate – all contained within dialysate/replacement fluid</a:t>
            </a:r>
          </a:p>
          <a:p>
            <a:pPr eaLnBrk="1" hangingPunct="1"/>
            <a:endParaRPr lang="en-GB" altLang="en-US" dirty="0"/>
          </a:p>
          <a:p>
            <a:pPr eaLnBrk="1" hangingPunct="1"/>
            <a:r>
              <a:rPr lang="en-GB" altLang="en-US" dirty="0"/>
              <a:t>Urea + Creatinine</a:t>
            </a:r>
          </a:p>
          <a:p>
            <a:pPr eaLnBrk="1" hangingPunct="1"/>
            <a:endParaRPr lang="en-GB" altLang="en-US" dirty="0"/>
          </a:p>
          <a:p>
            <a:pPr eaLnBrk="1" hangingPunct="1"/>
            <a:r>
              <a:rPr lang="en-GB" altLang="en-US" dirty="0"/>
              <a:t>The unit of measurement of the solutes is Daltons (da) sometimes shown as Kilo-</a:t>
            </a:r>
            <a:r>
              <a:rPr lang="en-GB" altLang="en-US" dirty="0" err="1"/>
              <a:t>dalton</a:t>
            </a:r>
            <a:r>
              <a:rPr lang="en-GB" altLang="en-US" dirty="0"/>
              <a:t> (</a:t>
            </a:r>
            <a:r>
              <a:rPr lang="en-GB" altLang="en-US" dirty="0" err="1"/>
              <a:t>Kda</a:t>
            </a:r>
            <a:r>
              <a:rPr lang="en-GB" altLang="en-US" dirty="0"/>
              <a:t>)</a:t>
            </a:r>
          </a:p>
          <a:p>
            <a:pPr eaLnBrk="1" hangingPunct="1"/>
            <a:endParaRPr lang="en-GB" altLang="en-US" dirty="0"/>
          </a:p>
          <a:p>
            <a:pPr eaLnBrk="1" hangingPunct="1"/>
            <a:r>
              <a:rPr lang="en-GB" altLang="en-US" b="1" dirty="0"/>
              <a:t>What are considered middle-sized molecules?</a:t>
            </a:r>
          </a:p>
          <a:p>
            <a:pPr eaLnBrk="1" hangingPunct="1"/>
            <a:endParaRPr lang="en-GB" altLang="en-US" b="1" dirty="0"/>
          </a:p>
          <a:p>
            <a:pPr eaLnBrk="1" hangingPunct="1"/>
            <a:r>
              <a:rPr lang="en-GB" altLang="en-US" dirty="0"/>
              <a:t>Inflammatory Mediators + Cytokines + certain drugs</a:t>
            </a:r>
          </a:p>
        </p:txBody>
      </p:sp>
    </p:spTree>
    <p:extLst>
      <p:ext uri="{BB962C8B-B14F-4D97-AF65-F5344CB8AC3E}">
        <p14:creationId xmlns:p14="http://schemas.microsoft.com/office/powerpoint/2010/main" val="213563158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Renal cortex – outer layer </a:t>
            </a:r>
          </a:p>
          <a:p>
            <a:r>
              <a:rPr lang="en-GB" dirty="0"/>
              <a:t>Renal medulla – inner layer made up of pyramid like cones</a:t>
            </a:r>
          </a:p>
          <a:p>
            <a:endParaRPr lang="en-GB" dirty="0"/>
          </a:p>
          <a:p>
            <a:r>
              <a:rPr lang="en-GB" dirty="0"/>
              <a:t>Renal cortex &amp; medulla house the million nephrons that live in the kidneys</a:t>
            </a:r>
          </a:p>
          <a:p>
            <a:endParaRPr lang="en-GB" dirty="0"/>
          </a:p>
          <a:p>
            <a:r>
              <a:rPr lang="en-GB" dirty="0"/>
              <a:t>Urine formed by the nephrons drains to renal pelvis (via collecting duct; papillary duct; minor &amp; major calyx)</a:t>
            </a:r>
          </a:p>
          <a:p>
            <a:endParaRPr lang="en-GB" dirty="0"/>
          </a:p>
          <a:p>
            <a:r>
              <a:rPr lang="en-GB" dirty="0"/>
              <a:t>Ureter then takes wee from renal pelvis to the bladder,</a:t>
            </a:r>
          </a:p>
          <a:p>
            <a:endParaRPr lang="en-GB" dirty="0"/>
          </a:p>
          <a:p>
            <a:r>
              <a:rPr lang="en-GB" dirty="0"/>
              <a:t>Blood supply in through renal artery &amp; out through renal vein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A68B4-FDA5-4B81-A3C5-5852FBBE49E9}" type="slidenum">
              <a:rPr lang="en-GB" smtClean="0"/>
              <a:t>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946017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PCT reabsorption reduces filtrate by 75-80%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AA68B4-FDA5-4B81-A3C5-5852FBBE49E9}" type="slidenum">
              <a:rPr lang="en-GB" smtClean="0"/>
              <a:t>33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10046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3F4EAC08-1232-4F95-951B-7B987C96A710}" type="datetimeFigureOut">
              <a:rPr lang="en-GB" smtClean="0"/>
              <a:t>04/06/2019</a:t>
            </a:fld>
            <a:endParaRPr lang="en-GB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n-GB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087E998C-F80E-4CFF-A684-FC9FF325DC57}" type="slidenum">
              <a:rPr lang="en-GB" smtClean="0"/>
              <a:t>‹#›</a:t>
            </a:fld>
            <a:endParaRPr lang="en-GB"/>
          </a:p>
        </p:txBody>
      </p:sp>
      <p:sp>
        <p:nvSpPr>
          <p:cNvPr id="21" name="Rectangle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Rectangle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Rectangle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EAC08-1232-4F95-951B-7B987C96A710}" type="datetimeFigureOut">
              <a:rPr lang="en-GB" smtClean="0"/>
              <a:t>04/06/2019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E998C-F80E-4CFF-A684-FC9FF325DC57}" type="slidenum">
              <a:rPr lang="en-GB" smtClean="0"/>
              <a:t>‹#›</a:t>
            </a:fld>
            <a:endParaRPr lang="en-GB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3F4EAC08-1232-4F95-951B-7B987C96A710}" type="datetimeFigureOut">
              <a:rPr lang="en-GB" smtClean="0"/>
              <a:t>04/06/2019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087E998C-F80E-4CFF-A684-FC9FF325DC57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EAC08-1232-4F95-951B-7B987C96A710}" type="datetimeFigureOut">
              <a:rPr lang="en-GB" smtClean="0"/>
              <a:t>04/06/2019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E998C-F80E-4CFF-A684-FC9FF325DC57}" type="slidenum">
              <a:rPr lang="en-GB" smtClean="0"/>
              <a:t>‹#›</a:t>
            </a:fld>
            <a:endParaRPr lang="en-GB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EAC08-1232-4F95-951B-7B987C96A710}" type="datetimeFigureOut">
              <a:rPr lang="en-GB" smtClean="0"/>
              <a:t>04/06/2019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E998C-F80E-4CFF-A684-FC9FF325DC57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EAC08-1232-4F95-951B-7B987C96A710}" type="datetimeFigureOut">
              <a:rPr lang="en-GB" smtClean="0"/>
              <a:t>04/06/2019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E998C-F80E-4CFF-A684-FC9FF325DC57}" type="slidenum">
              <a:rPr lang="en-GB" smtClean="0"/>
              <a:t>‹#›</a:t>
            </a:fld>
            <a:endParaRPr lang="en-GB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EAC08-1232-4F95-951B-7B987C96A710}" type="datetimeFigureOut">
              <a:rPr lang="en-GB" smtClean="0"/>
              <a:t>04/06/2019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E998C-F80E-4CFF-A684-FC9FF325DC57}" type="slidenum">
              <a:rPr lang="en-GB" smtClean="0"/>
              <a:t>‹#›</a:t>
            </a:fld>
            <a:endParaRPr lang="en-GB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EAC08-1232-4F95-951B-7B987C96A710}" type="datetimeFigureOut">
              <a:rPr lang="en-GB" smtClean="0"/>
              <a:t>04/06/2019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E998C-F80E-4CFF-A684-FC9FF325DC57}" type="slidenum">
              <a:rPr lang="en-GB" smtClean="0"/>
              <a:t>‹#›</a:t>
            </a:fld>
            <a:endParaRPr lang="en-GB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EAC08-1232-4F95-951B-7B987C96A710}" type="datetimeFigureOut">
              <a:rPr lang="en-GB" smtClean="0"/>
              <a:t>04/06/2019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E998C-F80E-4CFF-A684-FC9FF325DC57}" type="slidenum">
              <a:rPr lang="en-GB" smtClean="0"/>
              <a:t>‹#›</a:t>
            </a:fld>
            <a:endParaRPr lang="en-GB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EAC08-1232-4F95-951B-7B987C96A710}" type="datetimeFigureOut">
              <a:rPr lang="en-GB" smtClean="0"/>
              <a:t>04/06/2019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E998C-F80E-4CFF-A684-FC9FF325DC5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EAC08-1232-4F95-951B-7B987C96A710}" type="datetimeFigureOut">
              <a:rPr lang="en-GB" smtClean="0"/>
              <a:t>04/06/2019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E998C-F80E-4CFF-A684-FC9FF325DC57}" type="slidenum">
              <a:rPr lang="en-GB" smtClean="0"/>
              <a:t>‹#›</a:t>
            </a:fld>
            <a:endParaRPr lang="en-GB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458200" cy="9906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81000" y="1143000"/>
            <a:ext cx="4114800" cy="5029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143000"/>
            <a:ext cx="4114800" cy="2438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733800"/>
            <a:ext cx="4114800" cy="2438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7419272"/>
      </p:ext>
    </p:extLst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3F4EAC08-1232-4F95-951B-7B987C96A710}" type="datetimeFigureOut">
              <a:rPr lang="en-GB" smtClean="0"/>
              <a:t>04/06/2019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087E998C-F80E-4CFF-A684-FC9FF325DC57}" type="slidenum">
              <a:rPr lang="en-GB" smtClean="0"/>
              <a:t>‹#›</a:t>
            </a:fld>
            <a:endParaRPr lang="en-GB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3" r:id="rId12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.uk/url?sa=i&amp;rct=j&amp;q=&amp;esrc=s&amp;source=images&amp;cd=&amp;cad=rja&amp;uact=8&amp;ved=0ahUKEwi_vsHOnbbWAhXDvxQKHaWqAScQjRwIBw&amp;url=https://alportsyndrome.org/blog/stages-of-kidney-disease/&amp;psig=AFQjCNFGxpyB7t-V1YaSzjxppvpilP98nw&amp;ust=1506081672397611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.uk/url?sa=i&amp;rct=j&amp;q=&amp;esrc=s&amp;source=images&amp;cd=&amp;cad=rja&amp;uact=8&amp;ved=0ahUKEwi_vsHOnbbWAhXDvxQKHaWqAScQjRwIBw&amp;url=https://alportsyndrome.org/blog/stages-of-kidney-disease/&amp;psig=AFQjCNFGxpyB7t-V1YaSzjxppvpilP98nw&amp;ust=1506081672397611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.uk/url?sa=i&amp;rct=j&amp;q=&amp;esrc=s&amp;source=images&amp;cd=&amp;cad=rja&amp;uact=8&amp;ved=0ahUKEwi_vsHOnbbWAhXDvxQKHaWqAScQjRwIBw&amp;url=https://alportsyndrome.org/blog/stages-of-kidney-disease/&amp;psig=AFQjCNFGxpyB7t-V1YaSzjxppvpilP98nw&amp;ust=1506081672397611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Renal Anatomy &amp; Physiology </a:t>
            </a:r>
            <a:br>
              <a:rPr lang="en-GB" dirty="0"/>
            </a:b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GB" dirty="0"/>
              <a:t>Catherine  Jones </a:t>
            </a:r>
          </a:p>
          <a:p>
            <a:r>
              <a:rPr lang="en-GB" dirty="0"/>
              <a:t>June 2019</a:t>
            </a:r>
          </a:p>
        </p:txBody>
      </p:sp>
    </p:spTree>
    <p:extLst>
      <p:ext uri="{BB962C8B-B14F-4D97-AF65-F5344CB8AC3E}">
        <p14:creationId xmlns:p14="http://schemas.microsoft.com/office/powerpoint/2010/main" val="42406492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Learning Outcomes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To understand basic functions of renal system</a:t>
            </a:r>
          </a:p>
          <a:p>
            <a:endParaRPr lang="en-GB" dirty="0"/>
          </a:p>
          <a:p>
            <a:r>
              <a:rPr lang="en-GB" dirty="0"/>
              <a:t>To revise anatomy &amp; physiology of kidney in health</a:t>
            </a:r>
          </a:p>
        </p:txBody>
      </p:sp>
    </p:spTree>
    <p:extLst>
      <p:ext uri="{BB962C8B-B14F-4D97-AF65-F5344CB8AC3E}">
        <p14:creationId xmlns:p14="http://schemas.microsoft.com/office/powerpoint/2010/main" val="25806394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endParaRPr lang="en-GB" sz="3200" dirty="0">
              <a:solidFill>
                <a:srgbClr val="69676D"/>
              </a:solidFill>
              <a:latin typeface="Bookman Old Style"/>
              <a:ea typeface="+mj-ea"/>
              <a:cs typeface="+mj-cs"/>
            </a:endParaRPr>
          </a:p>
          <a:p>
            <a:pPr marL="0" indent="0">
              <a:buNone/>
            </a:pPr>
            <a:endParaRPr lang="en-GB" sz="3200" dirty="0">
              <a:solidFill>
                <a:srgbClr val="69676D"/>
              </a:solidFill>
              <a:latin typeface="Bookman Old Style"/>
              <a:ea typeface="+mj-ea"/>
              <a:cs typeface="+mj-cs"/>
            </a:endParaRPr>
          </a:p>
          <a:p>
            <a:pPr marL="0" indent="0">
              <a:buNone/>
            </a:pPr>
            <a:r>
              <a:rPr lang="en-GB" sz="4800" dirty="0">
                <a:solidFill>
                  <a:srgbClr val="69676D"/>
                </a:solidFill>
                <a:latin typeface="Bookman Old Style"/>
                <a:ea typeface="+mj-ea"/>
                <a:cs typeface="+mj-cs"/>
              </a:rPr>
              <a:t>FUNCTIONS OF THE KIDNEY???</a:t>
            </a:r>
            <a:endParaRPr lang="en-GB" sz="4800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8" name="Picture 4" descr="Image result for KIDNEY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700808"/>
            <a:ext cx="3816424" cy="3828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96993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990600"/>
          </a:xfrm>
        </p:spPr>
        <p:txBody>
          <a:bodyPr/>
          <a:lstStyle/>
          <a:p>
            <a:r>
              <a:rPr lang="en-GB" dirty="0"/>
              <a:t>Functions of the Kidney: 6 Bloods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79512" y="620688"/>
            <a:ext cx="8964488" cy="590465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GB" sz="4000" dirty="0"/>
          </a:p>
          <a:p>
            <a:pPr marL="731520" lvl="1" indent="-457200">
              <a:buFont typeface="+mj-lt"/>
              <a:buAutoNum type="arabicPeriod"/>
            </a:pPr>
            <a:r>
              <a:rPr lang="en-GB" sz="2400" dirty="0">
                <a:solidFill>
                  <a:schemeClr val="tx1"/>
                </a:solidFill>
              </a:rPr>
              <a:t>Regulation of </a:t>
            </a:r>
            <a:r>
              <a:rPr lang="en-GB" sz="2400" dirty="0">
                <a:solidFill>
                  <a:srgbClr val="FF0000"/>
                </a:solidFill>
              </a:rPr>
              <a:t>blood ions </a:t>
            </a:r>
          </a:p>
          <a:p>
            <a:pPr lvl="2"/>
            <a:r>
              <a:rPr lang="en-GB" sz="1800" i="1" dirty="0">
                <a:solidFill>
                  <a:schemeClr val="tx1"/>
                </a:solidFill>
              </a:rPr>
              <a:t>Na+; K+; Ca2+; Cl-</a:t>
            </a:r>
          </a:p>
          <a:p>
            <a:pPr marL="731520" lvl="1" indent="-457200">
              <a:buFont typeface="+mj-lt"/>
              <a:buAutoNum type="arabicPeriod"/>
            </a:pPr>
            <a:r>
              <a:rPr lang="en-GB" sz="2400" dirty="0">
                <a:solidFill>
                  <a:schemeClr val="tx1"/>
                </a:solidFill>
              </a:rPr>
              <a:t>Regulation of </a:t>
            </a:r>
            <a:r>
              <a:rPr lang="en-GB" sz="2400" dirty="0">
                <a:solidFill>
                  <a:srgbClr val="FF0000"/>
                </a:solidFill>
              </a:rPr>
              <a:t>blood pH</a:t>
            </a:r>
          </a:p>
          <a:p>
            <a:pPr lvl="2"/>
            <a:r>
              <a:rPr lang="en-GB" sz="1800" i="1" dirty="0"/>
              <a:t>Excretes variable amount of H+ ions into urine</a:t>
            </a:r>
          </a:p>
          <a:p>
            <a:pPr lvl="2"/>
            <a:r>
              <a:rPr lang="en-GB" sz="1800" i="1" dirty="0"/>
              <a:t>Conserves HCO3- (buffers H+ ions)</a:t>
            </a:r>
          </a:p>
          <a:p>
            <a:pPr marL="731520" lvl="1" indent="-457200">
              <a:buClr>
                <a:srgbClr val="9CB084"/>
              </a:buClr>
              <a:buFont typeface="+mj-lt"/>
              <a:buAutoNum type="arabicPeriod"/>
            </a:pPr>
            <a:r>
              <a:rPr lang="en-GB" sz="2400" dirty="0">
                <a:solidFill>
                  <a:prstClr val="black"/>
                </a:solidFill>
              </a:rPr>
              <a:t>Regulation of </a:t>
            </a:r>
            <a:r>
              <a:rPr lang="en-GB" sz="2400" dirty="0">
                <a:solidFill>
                  <a:srgbClr val="FF0000"/>
                </a:solidFill>
              </a:rPr>
              <a:t>blood volume</a:t>
            </a:r>
          </a:p>
          <a:p>
            <a:pPr lvl="2">
              <a:buClr>
                <a:srgbClr val="9CB084"/>
              </a:buClr>
            </a:pPr>
            <a:r>
              <a:rPr lang="en-GB" sz="1800" i="1" dirty="0">
                <a:solidFill>
                  <a:prstClr val="black"/>
                </a:solidFill>
              </a:rPr>
              <a:t>Ultrafiltration / reabsorption of water</a:t>
            </a:r>
          </a:p>
          <a:p>
            <a:pPr marL="731520" lvl="1" indent="-457200">
              <a:buClr>
                <a:srgbClr val="9CB084"/>
              </a:buClr>
              <a:buFont typeface="+mj-lt"/>
              <a:buAutoNum type="arabicPeriod"/>
            </a:pPr>
            <a:r>
              <a:rPr lang="en-GB" sz="2400" dirty="0">
                <a:solidFill>
                  <a:prstClr val="black"/>
                </a:solidFill>
              </a:rPr>
              <a:t>Regulation of </a:t>
            </a:r>
            <a:r>
              <a:rPr lang="en-GB" sz="2400" dirty="0">
                <a:solidFill>
                  <a:srgbClr val="FF0000"/>
                </a:solidFill>
              </a:rPr>
              <a:t>blood pressure</a:t>
            </a:r>
          </a:p>
          <a:p>
            <a:pPr lvl="2">
              <a:buClr>
                <a:srgbClr val="9CB084"/>
              </a:buClr>
            </a:pPr>
            <a:r>
              <a:rPr lang="en-GB" sz="1800" i="1" dirty="0">
                <a:solidFill>
                  <a:prstClr val="black"/>
                </a:solidFill>
              </a:rPr>
              <a:t>Through adjustment of blood volume..</a:t>
            </a:r>
          </a:p>
          <a:p>
            <a:pPr lvl="2">
              <a:buClr>
                <a:srgbClr val="9CB084"/>
              </a:buClr>
            </a:pPr>
            <a:r>
              <a:rPr lang="en-GB" sz="1800" i="1" dirty="0">
                <a:solidFill>
                  <a:prstClr val="black"/>
                </a:solidFill>
              </a:rPr>
              <a:t>Activation of RAAS &amp; renin secretion</a:t>
            </a:r>
          </a:p>
          <a:p>
            <a:pPr marL="731520" lvl="1" indent="-457200">
              <a:buClr>
                <a:srgbClr val="9CB084"/>
              </a:buClr>
              <a:buFont typeface="+mj-lt"/>
              <a:buAutoNum type="arabicPeriod"/>
            </a:pPr>
            <a:r>
              <a:rPr lang="en-GB" sz="2400" dirty="0">
                <a:solidFill>
                  <a:prstClr val="black"/>
                </a:solidFill>
              </a:rPr>
              <a:t>Regulation of </a:t>
            </a:r>
            <a:r>
              <a:rPr lang="en-GB" sz="2400" dirty="0">
                <a:solidFill>
                  <a:srgbClr val="FF0000"/>
                </a:solidFill>
              </a:rPr>
              <a:t>blood osmolarity</a:t>
            </a:r>
          </a:p>
          <a:p>
            <a:pPr lvl="2">
              <a:buClr>
                <a:srgbClr val="9CB084"/>
              </a:buClr>
            </a:pPr>
            <a:r>
              <a:rPr lang="en-GB" sz="1800" i="1" dirty="0">
                <a:solidFill>
                  <a:prstClr val="black"/>
                </a:solidFill>
              </a:rPr>
              <a:t>Control of water &amp; solute loss</a:t>
            </a:r>
          </a:p>
          <a:p>
            <a:pPr marL="731520" lvl="1" indent="-457200">
              <a:buClr>
                <a:srgbClr val="9CB084"/>
              </a:buClr>
              <a:buFont typeface="+mj-lt"/>
              <a:buAutoNum type="arabicPeriod"/>
            </a:pPr>
            <a:r>
              <a:rPr lang="en-GB" sz="2400" dirty="0">
                <a:solidFill>
                  <a:prstClr val="black"/>
                </a:solidFill>
              </a:rPr>
              <a:t>Regulation of </a:t>
            </a:r>
            <a:r>
              <a:rPr lang="en-GB" sz="2400" dirty="0">
                <a:solidFill>
                  <a:srgbClr val="FF0000"/>
                </a:solidFill>
              </a:rPr>
              <a:t>blood glucose</a:t>
            </a:r>
          </a:p>
          <a:p>
            <a:pPr lvl="2">
              <a:buClr>
                <a:srgbClr val="9CB084"/>
              </a:buClr>
            </a:pPr>
            <a:r>
              <a:rPr lang="en-GB" sz="1800" i="1" dirty="0">
                <a:solidFill>
                  <a:prstClr val="black"/>
                </a:solidFill>
              </a:rPr>
              <a:t>Role in gluconeogenesis</a:t>
            </a:r>
          </a:p>
          <a:p>
            <a:pPr lvl="2">
              <a:buClr>
                <a:srgbClr val="9CB084"/>
              </a:buClr>
            </a:pPr>
            <a:endParaRPr lang="en-GB" sz="2100" dirty="0">
              <a:solidFill>
                <a:prstClr val="black"/>
              </a:solidFill>
            </a:endParaRPr>
          </a:p>
          <a:p>
            <a:pPr marL="594360" lvl="2" indent="0">
              <a:buNone/>
            </a:pP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2686705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990600"/>
          </a:xfrm>
        </p:spPr>
        <p:txBody>
          <a:bodyPr/>
          <a:lstStyle/>
          <a:p>
            <a:r>
              <a:rPr lang="en-GB" dirty="0"/>
              <a:t>Functions of the Kidney: 2 Hormones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79512" y="1772816"/>
            <a:ext cx="8964488" cy="590465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sz="4000" dirty="0"/>
          </a:p>
          <a:p>
            <a:pPr marL="731520" lvl="1" indent="-457200">
              <a:buFont typeface="+mj-lt"/>
              <a:buAutoNum type="arabicPeriod"/>
            </a:pPr>
            <a:r>
              <a:rPr lang="en-GB" sz="2800" dirty="0">
                <a:solidFill>
                  <a:schemeClr val="tx1"/>
                </a:solidFill>
              </a:rPr>
              <a:t>Production of </a:t>
            </a:r>
            <a:r>
              <a:rPr lang="en-GB" sz="2800" b="1" i="1" dirty="0" err="1">
                <a:solidFill>
                  <a:schemeClr val="accent4">
                    <a:lumMod val="50000"/>
                  </a:schemeClr>
                </a:solidFill>
              </a:rPr>
              <a:t>Calcitrol</a:t>
            </a:r>
            <a:r>
              <a:rPr lang="en-GB" sz="2800" b="1" i="1" dirty="0">
                <a:solidFill>
                  <a:schemeClr val="accent4">
                    <a:lumMod val="50000"/>
                  </a:schemeClr>
                </a:solidFill>
              </a:rPr>
              <a:t> </a:t>
            </a:r>
          </a:p>
          <a:p>
            <a:pPr lvl="2"/>
            <a:r>
              <a:rPr lang="en-GB" sz="2800" i="1" dirty="0"/>
              <a:t>Active form of  Vit D – helps to regulate calcium homeostasis</a:t>
            </a:r>
          </a:p>
          <a:p>
            <a:pPr lvl="2"/>
            <a:endParaRPr lang="en-GB" sz="2800" i="1" dirty="0">
              <a:solidFill>
                <a:schemeClr val="tx1"/>
              </a:solidFill>
            </a:endParaRPr>
          </a:p>
          <a:p>
            <a:pPr marL="731520" lvl="1" indent="-457200">
              <a:buFont typeface="+mj-lt"/>
              <a:buAutoNum type="arabicPeriod"/>
            </a:pPr>
            <a:r>
              <a:rPr lang="en-GB" sz="2800" dirty="0">
                <a:solidFill>
                  <a:schemeClr val="tx1"/>
                </a:solidFill>
              </a:rPr>
              <a:t>Production of </a:t>
            </a:r>
            <a:r>
              <a:rPr lang="en-GB" sz="2800" b="1" i="1" dirty="0">
                <a:solidFill>
                  <a:schemeClr val="accent4">
                    <a:lumMod val="50000"/>
                  </a:schemeClr>
                </a:solidFill>
              </a:rPr>
              <a:t>Erythropoietin</a:t>
            </a:r>
          </a:p>
          <a:p>
            <a:pPr lvl="2"/>
            <a:r>
              <a:rPr lang="en-GB" sz="2800" i="1" dirty="0"/>
              <a:t>Stimulates production of RBCs</a:t>
            </a:r>
          </a:p>
          <a:p>
            <a:pPr lvl="2">
              <a:buClr>
                <a:srgbClr val="9CB084"/>
              </a:buClr>
            </a:pPr>
            <a:endParaRPr lang="en-GB" sz="2100" dirty="0">
              <a:solidFill>
                <a:prstClr val="black"/>
              </a:solidFill>
            </a:endParaRPr>
          </a:p>
          <a:p>
            <a:pPr marL="594360" lvl="2" indent="0">
              <a:buNone/>
            </a:pP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5759230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990600"/>
          </a:xfrm>
        </p:spPr>
        <p:txBody>
          <a:bodyPr/>
          <a:lstStyle/>
          <a:p>
            <a:r>
              <a:rPr lang="en-GB" dirty="0"/>
              <a:t>Functions of the Kidney: Waste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07504" y="1124744"/>
            <a:ext cx="5472608" cy="590465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sz="4000" dirty="0"/>
          </a:p>
          <a:p>
            <a:pPr marL="731520" lvl="1" indent="-457200">
              <a:buFont typeface="+mj-lt"/>
              <a:buAutoNum type="arabicPeriod"/>
            </a:pPr>
            <a:r>
              <a:rPr lang="en-GB" sz="2800" dirty="0">
                <a:solidFill>
                  <a:schemeClr val="tx1"/>
                </a:solidFill>
              </a:rPr>
              <a:t>Formation of Urine facilitates removal of waste – substances that have no useful function in the body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GB" sz="2500" i="1" dirty="0"/>
              <a:t>Ammonia &amp; Urea from breakdown of amino acids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GB" sz="2500" i="1" dirty="0"/>
              <a:t>Bilirubin from breakdown of HB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GB" sz="2500" i="1" dirty="0"/>
              <a:t>Creatinine from muscle metabolism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GB" sz="2500" i="1" dirty="0"/>
              <a:t>Foreign substances – </a:t>
            </a:r>
            <a:r>
              <a:rPr lang="en-GB" sz="2500" i="1" dirty="0" err="1"/>
              <a:t>diet,drugs</a:t>
            </a:r>
            <a:r>
              <a:rPr lang="en-GB" sz="2500" i="1" dirty="0"/>
              <a:t>..</a:t>
            </a:r>
          </a:p>
          <a:p>
            <a:pPr lvl="2">
              <a:buClr>
                <a:srgbClr val="9CB084"/>
              </a:buClr>
            </a:pPr>
            <a:endParaRPr lang="en-GB" sz="2100" dirty="0">
              <a:solidFill>
                <a:prstClr val="black"/>
              </a:solidFill>
            </a:endParaRPr>
          </a:p>
          <a:p>
            <a:pPr marL="594360" lvl="2" indent="0">
              <a:buNone/>
            </a:pPr>
            <a:endParaRPr lang="en-GB" sz="2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4934311F-2BA2-482A-9A8D-F204DBB93F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7495" y="2492896"/>
            <a:ext cx="3120130" cy="3024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9401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261426" cy="4937760"/>
          </a:xfrm>
        </p:spPr>
        <p:txBody>
          <a:bodyPr/>
          <a:lstStyle/>
          <a:p>
            <a:pPr marL="0" indent="0">
              <a:buNone/>
            </a:pPr>
            <a:endParaRPr lang="en-GB" sz="3200" dirty="0">
              <a:solidFill>
                <a:srgbClr val="69676D"/>
              </a:solidFill>
              <a:latin typeface="Bookman Old Style"/>
              <a:ea typeface="+mj-ea"/>
              <a:cs typeface="+mj-cs"/>
            </a:endParaRPr>
          </a:p>
          <a:p>
            <a:pPr marL="0" indent="0">
              <a:buNone/>
            </a:pPr>
            <a:endParaRPr lang="en-GB" sz="3200" dirty="0">
              <a:solidFill>
                <a:srgbClr val="69676D"/>
              </a:solidFill>
              <a:latin typeface="Bookman Old Style"/>
              <a:ea typeface="+mj-ea"/>
              <a:cs typeface="+mj-cs"/>
            </a:endParaRPr>
          </a:p>
          <a:p>
            <a:pPr marL="0" indent="0">
              <a:buNone/>
            </a:pPr>
            <a:r>
              <a:rPr lang="en-GB" sz="4800" dirty="0">
                <a:solidFill>
                  <a:srgbClr val="69676D"/>
                </a:solidFill>
                <a:latin typeface="Bookman Old Style"/>
                <a:ea typeface="+mj-ea"/>
                <a:cs typeface="+mj-cs"/>
              </a:rPr>
              <a:t>ANATOMY OF THE KIDNEY</a:t>
            </a:r>
            <a:endParaRPr lang="en-GB" sz="4800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8" name="Picture 4" descr="Image result for KIDNEY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700808"/>
            <a:ext cx="3816424" cy="3828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62459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457200" y="404664"/>
            <a:ext cx="5338936" cy="5752296"/>
          </a:xfrm>
        </p:spPr>
        <p:txBody>
          <a:bodyPr>
            <a:normAutofit lnSpcReduction="10000"/>
          </a:bodyPr>
          <a:lstStyle/>
          <a:p>
            <a:r>
              <a:rPr lang="en-GB" sz="2800" dirty="0"/>
              <a:t>2 bean shaped organs </a:t>
            </a:r>
          </a:p>
          <a:p>
            <a:r>
              <a:rPr lang="en-GB" sz="2800" dirty="0"/>
              <a:t>Located above the waist between the peritoneum &amp; posterior wall of abdomen - </a:t>
            </a:r>
            <a:r>
              <a:rPr lang="en-GB" sz="2800" b="1" i="1" dirty="0"/>
              <a:t>Retroperitoneal</a:t>
            </a:r>
          </a:p>
          <a:p>
            <a:r>
              <a:rPr lang="en-GB" sz="2800" dirty="0"/>
              <a:t>Located b/w last thoracic &amp; 3</a:t>
            </a:r>
            <a:r>
              <a:rPr lang="en-GB" sz="2800" baseline="30000" dirty="0"/>
              <a:t>rd</a:t>
            </a:r>
            <a:r>
              <a:rPr lang="en-GB" sz="2800" dirty="0"/>
              <a:t> lumbar vertebrae – partial protection from ribs</a:t>
            </a:r>
          </a:p>
          <a:p>
            <a:r>
              <a:rPr lang="en-GB" sz="2800" dirty="0"/>
              <a:t>Size of a fist or bar of soap– 110-170g.</a:t>
            </a:r>
          </a:p>
          <a:p>
            <a:r>
              <a:rPr lang="en-GB" sz="2800" dirty="0"/>
              <a:t>Receive 1.2l blood every minute </a:t>
            </a:r>
          </a:p>
          <a:p>
            <a:pPr lvl="1"/>
            <a:r>
              <a:rPr lang="en-GB" sz="2400" dirty="0"/>
              <a:t>72L per hour</a:t>
            </a:r>
          </a:p>
          <a:p>
            <a:pPr lvl="2"/>
            <a:r>
              <a:rPr lang="en-GB" sz="2400" dirty="0"/>
              <a:t>1728L per day</a:t>
            </a:r>
          </a:p>
          <a:p>
            <a:r>
              <a:rPr lang="en-GB" sz="2800" dirty="0"/>
              <a:t>25% Cardiac output!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2"/>
          </p:nvPr>
        </p:nvSpPr>
        <p:spPr>
          <a:xfrm>
            <a:off x="5796136" y="1988840"/>
            <a:ext cx="2877710" cy="4165072"/>
          </a:xfrm>
        </p:spPr>
        <p:txBody>
          <a:bodyPr>
            <a:normAutofit lnSpcReduction="10000"/>
          </a:bodyPr>
          <a:lstStyle/>
          <a:p>
            <a:endParaRPr lang="en-GB" dirty="0"/>
          </a:p>
        </p:txBody>
      </p:sp>
      <p:pic>
        <p:nvPicPr>
          <p:cNvPr id="2050" name="Picture 2" descr="http://images.medicinenet.com/images/appictures/kidney-failure-s2-illustratio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2564904"/>
            <a:ext cx="2734444" cy="2734444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65135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2459AA3A-9CE8-43D1-8BF0-D0C70AFB579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013" t="27591" r="26376" b="9380"/>
          <a:stretch/>
        </p:blipFill>
        <p:spPr>
          <a:xfrm>
            <a:off x="0" y="188640"/>
            <a:ext cx="9073006" cy="6552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mage result for blood flow through kidneys">
            <a:extLst>
              <a:ext uri="{FF2B5EF4-FFF2-40B4-BE49-F238E27FC236}">
                <a16:creationId xmlns:a16="http://schemas.microsoft.com/office/drawing/2014/main" xmlns="" id="{3E911E2B-1E4E-428A-9909-1BEC1D5A1A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8C72C5A4-57E3-4196-B38A-29339EB23F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400"/>
            <a:ext cx="3538736" cy="990600"/>
          </a:xfrm>
        </p:spPr>
        <p:txBody>
          <a:bodyPr/>
          <a:lstStyle/>
          <a:p>
            <a:r>
              <a:rPr lang="en-GB" dirty="0"/>
              <a:t>BLOOD SUPPLY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E814259-0C2F-4D53-8A5F-5BB068BEABA8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034468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Nephron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79512" y="1484784"/>
            <a:ext cx="5328592" cy="4672176"/>
          </a:xfrm>
        </p:spPr>
        <p:txBody>
          <a:bodyPr>
            <a:normAutofit/>
          </a:bodyPr>
          <a:lstStyle/>
          <a:p>
            <a:r>
              <a:rPr lang="en-GB" sz="2800" dirty="0"/>
              <a:t>Functional unit of the kidney</a:t>
            </a:r>
          </a:p>
          <a:p>
            <a:r>
              <a:rPr lang="en-GB" sz="2800" dirty="0"/>
              <a:t>About I million nephrons within each kidney</a:t>
            </a:r>
          </a:p>
          <a:p>
            <a:r>
              <a:rPr lang="en-GB" sz="2800" dirty="0"/>
              <a:t>Each nephron contains </a:t>
            </a:r>
          </a:p>
          <a:p>
            <a:pPr lvl="1"/>
            <a:r>
              <a:rPr lang="en-GB" sz="2800" dirty="0"/>
              <a:t>Renal Corpuscle (Glomerulus &amp; </a:t>
            </a:r>
            <a:r>
              <a:rPr lang="en-GB" sz="2800" dirty="0" err="1"/>
              <a:t>Bowmans</a:t>
            </a:r>
            <a:r>
              <a:rPr lang="en-GB" sz="2800" dirty="0"/>
              <a:t> Capsule) where blood plasma is filtered</a:t>
            </a:r>
          </a:p>
          <a:p>
            <a:pPr lvl="1"/>
            <a:r>
              <a:rPr lang="en-GB" sz="2800" dirty="0"/>
              <a:t>Renal Tubule which collects filtrate</a:t>
            </a:r>
          </a:p>
          <a:p>
            <a:endParaRPr lang="en-GB" dirty="0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1470659"/>
            <a:ext cx="3326248" cy="41371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94616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quarter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601"/>
          <a:stretch/>
        </p:blipFill>
        <p:spPr bwMode="auto">
          <a:xfrm>
            <a:off x="0" y="457200"/>
            <a:ext cx="9292414" cy="640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15922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261426" cy="4937760"/>
          </a:xfrm>
        </p:spPr>
        <p:txBody>
          <a:bodyPr/>
          <a:lstStyle/>
          <a:p>
            <a:pPr marL="0" indent="0">
              <a:buNone/>
            </a:pPr>
            <a:endParaRPr lang="en-GB" sz="3200" dirty="0">
              <a:solidFill>
                <a:srgbClr val="69676D"/>
              </a:solidFill>
              <a:latin typeface="Bookman Old Style"/>
              <a:ea typeface="+mj-ea"/>
              <a:cs typeface="+mj-cs"/>
            </a:endParaRPr>
          </a:p>
          <a:p>
            <a:pPr marL="0" indent="0">
              <a:buNone/>
            </a:pPr>
            <a:endParaRPr lang="en-GB" sz="3200" dirty="0">
              <a:solidFill>
                <a:srgbClr val="69676D"/>
              </a:solidFill>
              <a:latin typeface="Bookman Old Style"/>
              <a:ea typeface="+mj-ea"/>
              <a:cs typeface="+mj-cs"/>
            </a:endParaRPr>
          </a:p>
          <a:p>
            <a:pPr marL="0" indent="0">
              <a:buNone/>
            </a:pPr>
            <a:r>
              <a:rPr lang="en-GB" sz="4800" dirty="0">
                <a:solidFill>
                  <a:srgbClr val="69676D"/>
                </a:solidFill>
                <a:latin typeface="Bookman Old Style"/>
                <a:ea typeface="+mj-ea"/>
                <a:cs typeface="+mj-cs"/>
              </a:rPr>
              <a:t>OVERVIEW OF RENAL PYSIOLOGY</a:t>
            </a:r>
            <a:endParaRPr lang="en-GB" sz="4800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8" name="Picture 4" descr="Image result for KIDNEY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700808"/>
            <a:ext cx="3816424" cy="3828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06026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Each Nephron performs 3 Basic Functions: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457200" y="1484784"/>
            <a:ext cx="8229600" cy="3384376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GB" sz="2400" dirty="0"/>
              <a:t>GLOMERULAR FILTRATION</a:t>
            </a:r>
          </a:p>
          <a:p>
            <a:pPr marL="514350" indent="-514350">
              <a:buFont typeface="+mj-lt"/>
              <a:buAutoNum type="arabicPeriod"/>
            </a:pPr>
            <a:endParaRPr lang="en-GB" sz="2400" dirty="0"/>
          </a:p>
          <a:p>
            <a:pPr marL="514350" indent="-514350">
              <a:buFont typeface="+mj-lt"/>
              <a:buAutoNum type="arabicPeriod"/>
            </a:pPr>
            <a:r>
              <a:rPr lang="en-GB" sz="2400" dirty="0"/>
              <a:t>TUBULAR REABSORPTION</a:t>
            </a:r>
          </a:p>
          <a:p>
            <a:pPr marL="514350" indent="-514350">
              <a:buFont typeface="+mj-lt"/>
              <a:buAutoNum type="arabicPeriod"/>
            </a:pPr>
            <a:endParaRPr lang="en-GB" sz="2400" dirty="0"/>
          </a:p>
          <a:p>
            <a:pPr marL="514350" indent="-514350">
              <a:buFont typeface="+mj-lt"/>
              <a:buAutoNum type="arabicPeriod"/>
            </a:pPr>
            <a:r>
              <a:rPr lang="en-GB" sz="2400" dirty="0"/>
              <a:t>TUBULAR SECRETION</a:t>
            </a:r>
          </a:p>
        </p:txBody>
      </p:sp>
      <p:pic>
        <p:nvPicPr>
          <p:cNvPr id="4098" name="Picture 2" descr="Image result for RELATION OF NEPHRONS STRUCTURE TO ITS 3 BASIC FUNCTIONS">
            <a:extLst>
              <a:ext uri="{FF2B5EF4-FFF2-40B4-BE49-F238E27FC236}">
                <a16:creationId xmlns:a16="http://schemas.microsoft.com/office/drawing/2014/main" xmlns="" id="{6ADE7ED3-AC59-48E5-BBFB-F952599A4AC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230" b="22871"/>
          <a:stretch/>
        </p:blipFill>
        <p:spPr bwMode="auto">
          <a:xfrm>
            <a:off x="1403648" y="3877129"/>
            <a:ext cx="6192688" cy="2828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37968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389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86137" y="836712"/>
            <a:ext cx="8373616" cy="5320208"/>
          </a:xfrm>
        </p:spPr>
        <p:txBody>
          <a:bodyPr/>
          <a:lstStyle/>
          <a:p>
            <a:pPr marL="533400" indent="-533400" eaLnBrk="1" hangingPunct="1">
              <a:lnSpc>
                <a:spcPct val="90000"/>
              </a:lnSpc>
              <a:spcBef>
                <a:spcPct val="0"/>
              </a:spcBef>
              <a:buFontTx/>
              <a:buAutoNum type="arabicPeriod"/>
            </a:pPr>
            <a:r>
              <a:rPr lang="en-US" altLang="en-US" sz="4000" dirty="0">
                <a:solidFill>
                  <a:srgbClr val="CC0000"/>
                </a:solidFill>
              </a:rPr>
              <a:t>Glomerular Filtration</a:t>
            </a:r>
            <a:r>
              <a:rPr lang="en-US" altLang="en-US" sz="4000" b="0" dirty="0">
                <a:solidFill>
                  <a:srgbClr val="CC0000"/>
                </a:solidFill>
              </a:rPr>
              <a:t> </a:t>
            </a:r>
          </a:p>
          <a:p>
            <a:pPr marL="533400" indent="-533400" eaLnBrk="1" hangingPunct="1">
              <a:lnSpc>
                <a:spcPct val="90000"/>
              </a:lnSpc>
              <a:spcBef>
                <a:spcPct val="0"/>
              </a:spcBef>
              <a:buFontTx/>
              <a:buAutoNum type="arabicPeriod"/>
            </a:pPr>
            <a:endParaRPr lang="en-US" altLang="en-US" sz="4000" b="0" dirty="0">
              <a:solidFill>
                <a:srgbClr val="CC0000"/>
              </a:solidFill>
            </a:endParaRPr>
          </a:p>
          <a:p>
            <a:pPr marL="533400" indent="-533400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b="0" dirty="0"/>
              <a:t>                      </a:t>
            </a:r>
            <a:r>
              <a:rPr lang="en-US" altLang="en-US" sz="4400" dirty="0"/>
              <a:t>blood</a:t>
            </a:r>
            <a:r>
              <a:rPr lang="en-US" altLang="en-US" b="0" dirty="0"/>
              <a:t> </a:t>
            </a:r>
            <a:r>
              <a:rPr lang="en-US" altLang="en-US" b="0" i="1" dirty="0"/>
              <a:t>flows</a:t>
            </a:r>
            <a:r>
              <a:rPr lang="en-US" altLang="en-US" b="0" dirty="0"/>
              <a:t> through the </a:t>
            </a:r>
            <a:r>
              <a:rPr lang="en-US" altLang="en-US" sz="3200" b="0" dirty="0">
                <a:solidFill>
                  <a:srgbClr val="FA3C00"/>
                </a:solidFill>
              </a:rPr>
              <a:t>afferent</a:t>
            </a:r>
            <a:r>
              <a:rPr lang="en-US" altLang="en-US" b="0" dirty="0"/>
              <a:t> </a:t>
            </a:r>
            <a:r>
              <a:rPr lang="en-US" altLang="en-US" sz="3200" b="0" dirty="0">
                <a:solidFill>
                  <a:srgbClr val="FA3C00"/>
                </a:solidFill>
              </a:rPr>
              <a:t>arteriole</a:t>
            </a:r>
            <a:r>
              <a:rPr lang="en-US" altLang="en-US" b="0" dirty="0"/>
              <a:t> </a:t>
            </a:r>
            <a:r>
              <a:rPr lang="en-US" altLang="en-US" sz="2000" b="0" dirty="0"/>
              <a:t>into the</a:t>
            </a:r>
            <a:r>
              <a:rPr lang="en-US" altLang="en-US" b="0" dirty="0"/>
              <a:t> </a:t>
            </a:r>
            <a:r>
              <a:rPr lang="en-US" altLang="en-US" sz="3200" b="0" dirty="0">
                <a:solidFill>
                  <a:srgbClr val="FA3C00"/>
                </a:solidFill>
              </a:rPr>
              <a:t>glomerular capsule</a:t>
            </a:r>
            <a:r>
              <a:rPr lang="en-US" altLang="en-US" b="0" dirty="0"/>
              <a:t>. </a:t>
            </a:r>
          </a:p>
          <a:p>
            <a:pPr marL="533400" indent="-533400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b="0" dirty="0"/>
              <a:t>It is here that </a:t>
            </a:r>
            <a:r>
              <a:rPr lang="en-US" altLang="en-US" sz="4400" b="0" dirty="0"/>
              <a:t>water</a:t>
            </a:r>
            <a:r>
              <a:rPr lang="en-US" altLang="en-US" b="0" dirty="0"/>
              <a:t> </a:t>
            </a:r>
            <a:r>
              <a:rPr lang="en-US" altLang="en-US" sz="1800" b="0" dirty="0"/>
              <a:t>and</a:t>
            </a:r>
            <a:r>
              <a:rPr lang="en-US" altLang="en-US" b="0" dirty="0"/>
              <a:t> most </a:t>
            </a:r>
            <a:r>
              <a:rPr lang="en-US" altLang="en-US" dirty="0"/>
              <a:t>solutes</a:t>
            </a:r>
            <a:r>
              <a:rPr lang="en-US" altLang="en-US" b="0" dirty="0"/>
              <a:t> in </a:t>
            </a:r>
            <a:r>
              <a:rPr lang="en-US" altLang="en-US" sz="4400" dirty="0"/>
              <a:t>plasma</a:t>
            </a:r>
            <a:r>
              <a:rPr lang="en-US" altLang="en-US" b="0" dirty="0"/>
              <a:t> </a:t>
            </a:r>
            <a:r>
              <a:rPr lang="en-US" altLang="en-US" b="0" i="1" dirty="0"/>
              <a:t>pass</a:t>
            </a:r>
            <a:r>
              <a:rPr lang="en-US" altLang="en-US" b="0" dirty="0"/>
              <a:t> from blood across the wall of the </a:t>
            </a:r>
            <a:r>
              <a:rPr lang="en-US" altLang="en-US" sz="3200" b="0" dirty="0">
                <a:solidFill>
                  <a:srgbClr val="FA3C00"/>
                </a:solidFill>
              </a:rPr>
              <a:t>glomerular capillaries</a:t>
            </a:r>
            <a:r>
              <a:rPr lang="en-US" altLang="en-US" b="0" dirty="0"/>
              <a:t> into the </a:t>
            </a:r>
            <a:r>
              <a:rPr lang="en-US" altLang="en-US" sz="3200" b="0" dirty="0">
                <a:solidFill>
                  <a:srgbClr val="FA3C00"/>
                </a:solidFill>
              </a:rPr>
              <a:t>glomerular capsule</a:t>
            </a:r>
            <a:r>
              <a:rPr lang="en-US" altLang="en-US" b="0" dirty="0"/>
              <a:t>. </a:t>
            </a:r>
            <a:r>
              <a:rPr lang="en-US" altLang="en-US" sz="4400" dirty="0"/>
              <a:t>Blood</a:t>
            </a:r>
            <a:r>
              <a:rPr lang="en-US" altLang="en-US" b="0" dirty="0"/>
              <a:t> leaves the capsule </a:t>
            </a:r>
            <a:r>
              <a:rPr lang="en-US" altLang="en-US" b="0" i="1" dirty="0"/>
              <a:t>via</a:t>
            </a:r>
            <a:r>
              <a:rPr lang="en-US" altLang="en-US" b="0" dirty="0"/>
              <a:t> the </a:t>
            </a:r>
            <a:r>
              <a:rPr lang="en-US" altLang="en-US" sz="3200" b="0" dirty="0">
                <a:solidFill>
                  <a:srgbClr val="FA3C00"/>
                </a:solidFill>
              </a:rPr>
              <a:t>efferent arteriole</a:t>
            </a:r>
            <a:r>
              <a:rPr lang="en-US" altLang="en-US" b="0" dirty="0"/>
              <a:t>. 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7649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3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33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389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05CF77B-BF48-4C3E-88E6-3CA8805096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533400" lvl="0" indent="-533400">
              <a:lnSpc>
                <a:spcPct val="90000"/>
              </a:lnSpc>
            </a:pPr>
            <a:r>
              <a:rPr lang="en-US" altLang="en-US" sz="4000" dirty="0">
                <a:solidFill>
                  <a:srgbClr val="CC0000"/>
                </a:solidFill>
                <a:latin typeface="Gill Sans MT"/>
                <a:ea typeface="+mn-ea"/>
                <a:cs typeface="+mn-cs"/>
              </a:rPr>
              <a:t>Glomerular Filtration </a:t>
            </a:r>
            <a:br>
              <a:rPr lang="en-US" altLang="en-US" sz="4000" dirty="0">
                <a:solidFill>
                  <a:srgbClr val="CC0000"/>
                </a:solidFill>
                <a:latin typeface="Gill Sans MT"/>
                <a:ea typeface="+mn-ea"/>
                <a:cs typeface="+mn-cs"/>
              </a:rPr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3A9C42B-72AF-478F-8024-25AA61B80845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199" y="1484784"/>
            <a:ext cx="6059017" cy="4672176"/>
          </a:xfrm>
        </p:spPr>
        <p:txBody>
          <a:bodyPr>
            <a:normAutofit fontScale="92500" lnSpcReduction="10000"/>
          </a:bodyPr>
          <a:lstStyle/>
          <a:p>
            <a:r>
              <a:rPr lang="en-GB" dirty="0"/>
              <a:t>Large Capillary tuft in glomerulus provides large surface area for filtration</a:t>
            </a:r>
          </a:p>
          <a:p>
            <a:endParaRPr lang="en-GB" dirty="0"/>
          </a:p>
          <a:p>
            <a:r>
              <a:rPr lang="en-GB" dirty="0"/>
              <a:t>Filtration membrane is thin &amp; porous allowing passage of smaller solutes</a:t>
            </a:r>
          </a:p>
          <a:p>
            <a:endParaRPr lang="en-GB" dirty="0"/>
          </a:p>
          <a:p>
            <a:r>
              <a:rPr lang="en-GB" dirty="0"/>
              <a:t>Afferent arteriole has a larger lumen than the efferent arteriole.</a:t>
            </a:r>
          </a:p>
          <a:p>
            <a:pPr lvl="1"/>
            <a:r>
              <a:rPr lang="en-GB" dirty="0"/>
              <a:t>Blood flow into the glomerulus is faster than flow out</a:t>
            </a:r>
          </a:p>
          <a:p>
            <a:pPr lvl="1"/>
            <a:r>
              <a:rPr lang="en-GB" dirty="0"/>
              <a:t>Creates pooling – hydrostatic pressure.  </a:t>
            </a:r>
          </a:p>
          <a:p>
            <a:pPr lvl="1"/>
            <a:r>
              <a:rPr lang="en-GB" dirty="0"/>
              <a:t>Pushes fluid &amp; solutes out to tubules - FILTRATION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F47EEB3F-E2E7-42F4-996F-40411F2071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0453" y="2739094"/>
            <a:ext cx="3203547" cy="2163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5558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Image result for the pressures that drive glomerular filtration">
            <a:extLst>
              <a:ext uri="{FF2B5EF4-FFF2-40B4-BE49-F238E27FC236}">
                <a16:creationId xmlns:a16="http://schemas.microsoft.com/office/drawing/2014/main" xmlns="" id="{092EEA59-3C7D-4B62-88AF-B1ED659116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xmlns="" id="{131E8F5E-5E5F-4E80-9865-1A8973E5F525}"/>
              </a:ext>
            </a:extLst>
          </p:cNvPr>
          <p:cNvSpPr/>
          <p:nvPr/>
        </p:nvSpPr>
        <p:spPr>
          <a:xfrm>
            <a:off x="5508104" y="3645024"/>
            <a:ext cx="3635896" cy="1584176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36181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CC045BB-0256-4061-98E0-7511C833D0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SO, WHAT HAPPENS IF….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F757819-CF98-404A-8CF1-0DBA8CF4B54D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988840"/>
            <a:ext cx="8229600" cy="4168120"/>
          </a:xfrm>
        </p:spPr>
        <p:txBody>
          <a:bodyPr/>
          <a:lstStyle/>
          <a:p>
            <a:r>
              <a:rPr lang="en-GB" dirty="0"/>
              <a:t>Your patients’ BP falls…?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If the hydrostatic pressure of blood in glomerulus falls until it is equal to or less than the sum of capsular &amp; osmotic pressures – filtration can’t occur</a:t>
            </a:r>
          </a:p>
          <a:p>
            <a:pPr lvl="1"/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32500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3E7A1D1-5781-46CD-B9F8-ED68A24F80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</p:spPr>
        <p:txBody>
          <a:bodyPr/>
          <a:lstStyle/>
          <a:p>
            <a:r>
              <a:rPr lang="en-GB" dirty="0"/>
              <a:t>Glomerular Filtration Rate (GFR)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9D2DC5E-707C-4E5C-B87E-4E4C86C19ADB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556792"/>
            <a:ext cx="8229600" cy="4600168"/>
          </a:xfrm>
        </p:spPr>
        <p:txBody>
          <a:bodyPr/>
          <a:lstStyle/>
          <a:p>
            <a:r>
              <a:rPr lang="en-GB" dirty="0"/>
              <a:t>Amount of filtrate produced in renal corpuscle of both kidneys </a:t>
            </a:r>
          </a:p>
          <a:p>
            <a:pPr lvl="1"/>
            <a:r>
              <a:rPr lang="en-GB" dirty="0"/>
              <a:t>Men –125ml/min; Women 105 ml/min</a:t>
            </a:r>
          </a:p>
          <a:p>
            <a:r>
              <a:rPr lang="en-GB" dirty="0"/>
              <a:t>Homeostasis requires fairly constant GFR</a:t>
            </a:r>
          </a:p>
          <a:p>
            <a:pPr lvl="1"/>
            <a:r>
              <a:rPr lang="en-GB" dirty="0"/>
              <a:t>TOO HIGH? Filtrate passes too quickly through renal tubules leaving insufficient time for reabsorption on necessary substances</a:t>
            </a:r>
          </a:p>
          <a:p>
            <a:pPr lvl="1"/>
            <a:r>
              <a:rPr lang="en-GB" dirty="0"/>
              <a:t>TOO LOW? Nearly all filtrate substances reabsorbed resulting in inadequate excretion of </a:t>
            </a:r>
            <a:r>
              <a:rPr lang="en-GB" dirty="0" smtClean="0"/>
              <a:t>waste </a:t>
            </a:r>
            <a:r>
              <a:rPr lang="en-GB" dirty="0"/>
              <a:t>products </a:t>
            </a:r>
          </a:p>
        </p:txBody>
      </p:sp>
    </p:spTree>
    <p:extLst>
      <p:ext uri="{BB962C8B-B14F-4D97-AF65-F5344CB8AC3E}">
        <p14:creationId xmlns:p14="http://schemas.microsoft.com/office/powerpoint/2010/main" val="13066322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52400"/>
            <a:ext cx="8229600" cy="990600"/>
          </a:xfrm>
        </p:spPr>
        <p:txBody>
          <a:bodyPr/>
          <a:lstStyle/>
          <a:p>
            <a:pPr eaLnBrk="1" hangingPunct="1"/>
            <a:r>
              <a:rPr lang="en-GB" altLang="en-US">
                <a:solidFill>
                  <a:srgbClr val="FA3C00"/>
                </a:solidFill>
                <a:effectLst/>
              </a:rPr>
              <a:t>2.</a:t>
            </a:r>
            <a:endParaRPr lang="en-US" altLang="en-US">
              <a:solidFill>
                <a:srgbClr val="FA3C00"/>
              </a:solidFill>
              <a:effectLst/>
            </a:endParaRP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62000" y="404813"/>
            <a:ext cx="8382000" cy="5008562"/>
          </a:xfrm>
        </p:spPr>
        <p:txBody>
          <a:bodyPr/>
          <a:lstStyle/>
          <a:p>
            <a:pPr marL="533400" indent="-533400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GB" altLang="en-US" sz="4000" dirty="0">
                <a:solidFill>
                  <a:srgbClr val="CC0000"/>
                </a:solidFill>
              </a:rPr>
              <a:t>Tubular Reabsorption</a:t>
            </a:r>
            <a:endParaRPr lang="en-GB" altLang="en-US" sz="4000" b="0" dirty="0"/>
          </a:p>
          <a:p>
            <a:pPr marL="533400" indent="-533400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en-GB" altLang="en-US" sz="4000" b="0" dirty="0"/>
          </a:p>
          <a:p>
            <a:pPr marL="533400" indent="-533400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GB" altLang="en-US" sz="2400" b="0" dirty="0"/>
              <a:t>this system </a:t>
            </a:r>
            <a:r>
              <a:rPr lang="en-GB" altLang="en-US" sz="2400" i="1" dirty="0"/>
              <a:t>returns</a:t>
            </a:r>
            <a:r>
              <a:rPr lang="en-GB" altLang="en-US" sz="2400" b="0" dirty="0"/>
              <a:t> most of the </a:t>
            </a:r>
            <a:r>
              <a:rPr lang="en-GB" altLang="en-US" sz="3600" i="1" dirty="0"/>
              <a:t>filtered</a:t>
            </a:r>
            <a:r>
              <a:rPr lang="en-GB" altLang="en-US" sz="3600" dirty="0"/>
              <a:t> water</a:t>
            </a:r>
            <a:r>
              <a:rPr lang="en-GB" altLang="en-US" sz="2400" b="0" dirty="0"/>
              <a:t> and many of the </a:t>
            </a:r>
            <a:r>
              <a:rPr lang="en-GB" altLang="en-US" sz="4000" i="1" dirty="0"/>
              <a:t>filtered</a:t>
            </a:r>
            <a:r>
              <a:rPr lang="en-GB" altLang="en-US" sz="4000" dirty="0"/>
              <a:t> solutes</a:t>
            </a:r>
            <a:r>
              <a:rPr lang="en-GB" altLang="en-US" sz="2400" b="0" dirty="0"/>
              <a:t> back to the </a:t>
            </a:r>
            <a:r>
              <a:rPr lang="en-GB" altLang="en-US" sz="4000" b="0" dirty="0"/>
              <a:t>blood</a:t>
            </a:r>
            <a:r>
              <a:rPr lang="en-GB" altLang="en-US" sz="2400" b="0" dirty="0"/>
              <a:t>. In fact about </a:t>
            </a:r>
            <a:r>
              <a:rPr lang="en-GB" altLang="en-US" sz="3600" dirty="0">
                <a:solidFill>
                  <a:srgbClr val="FA3C00"/>
                </a:solidFill>
              </a:rPr>
              <a:t>99%</a:t>
            </a:r>
            <a:r>
              <a:rPr lang="en-GB" altLang="en-US" sz="2400" b="0" dirty="0"/>
              <a:t> of the approximate 180 litres of </a:t>
            </a:r>
            <a:r>
              <a:rPr lang="en-GB" altLang="en-US" sz="3200" b="0" dirty="0">
                <a:solidFill>
                  <a:srgbClr val="FA3C00"/>
                </a:solidFill>
              </a:rPr>
              <a:t>filtrate</a:t>
            </a:r>
            <a:r>
              <a:rPr lang="en-GB" altLang="en-US" sz="2400" b="0" dirty="0"/>
              <a:t> is returned to the </a:t>
            </a:r>
            <a:r>
              <a:rPr lang="en-GB" altLang="en-US" sz="4000" dirty="0"/>
              <a:t>blood </a:t>
            </a:r>
            <a:r>
              <a:rPr lang="en-GB" altLang="en-US" sz="4000" i="1" dirty="0"/>
              <a:t>stream</a:t>
            </a:r>
            <a:r>
              <a:rPr lang="en-GB" altLang="en-US" sz="2400" b="0" dirty="0"/>
              <a:t>. Solutes that are </a:t>
            </a:r>
            <a:r>
              <a:rPr lang="en-GB" altLang="en-US" sz="3200" b="0" dirty="0">
                <a:solidFill>
                  <a:srgbClr val="FA3C00"/>
                </a:solidFill>
              </a:rPr>
              <a:t>reabsorbed</a:t>
            </a:r>
            <a:r>
              <a:rPr lang="en-GB" altLang="en-US" sz="2400" b="0" dirty="0"/>
              <a:t>, both actively and passively include:</a:t>
            </a:r>
            <a:endParaRPr lang="en-US" altLang="en-US" sz="2400" b="0" dirty="0"/>
          </a:p>
        </p:txBody>
      </p:sp>
      <p:sp>
        <p:nvSpPr>
          <p:cNvPr id="934916" name="Text Box 4"/>
          <p:cNvSpPr txBox="1">
            <a:spLocks noChangeArrowheads="1"/>
          </p:cNvSpPr>
          <p:nvPr/>
        </p:nvSpPr>
        <p:spPr bwMode="auto">
          <a:xfrm rot="-188397">
            <a:off x="2786063" y="5710238"/>
            <a:ext cx="1941512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>
                <a:latin typeface="Arial" charset="0"/>
              </a:rPr>
              <a:t>Glucose</a:t>
            </a:r>
          </a:p>
        </p:txBody>
      </p:sp>
      <p:sp>
        <p:nvSpPr>
          <p:cNvPr id="934917" name="Text Box 5"/>
          <p:cNvSpPr txBox="1">
            <a:spLocks noChangeArrowheads="1"/>
          </p:cNvSpPr>
          <p:nvPr/>
        </p:nvSpPr>
        <p:spPr bwMode="auto">
          <a:xfrm>
            <a:off x="1439863" y="6338888"/>
            <a:ext cx="1941512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>
                <a:latin typeface="Arial" charset="0"/>
              </a:rPr>
              <a:t>Urea</a:t>
            </a:r>
          </a:p>
        </p:txBody>
      </p:sp>
      <p:sp>
        <p:nvSpPr>
          <p:cNvPr id="934918" name="Text Box 6"/>
          <p:cNvSpPr txBox="1">
            <a:spLocks noChangeArrowheads="1"/>
          </p:cNvSpPr>
          <p:nvPr/>
        </p:nvSpPr>
        <p:spPr bwMode="auto">
          <a:xfrm rot="781246">
            <a:off x="192088" y="5635625"/>
            <a:ext cx="23780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>
                <a:latin typeface="Arial" charset="0"/>
              </a:rPr>
              <a:t>Amino Acids</a:t>
            </a:r>
          </a:p>
        </p:txBody>
      </p:sp>
      <p:sp>
        <p:nvSpPr>
          <p:cNvPr id="934919" name="Text Box 7"/>
          <p:cNvSpPr txBox="1">
            <a:spLocks noChangeArrowheads="1"/>
          </p:cNvSpPr>
          <p:nvPr/>
        </p:nvSpPr>
        <p:spPr bwMode="auto">
          <a:xfrm rot="568033">
            <a:off x="3413125" y="6337300"/>
            <a:ext cx="1941513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3200">
                <a:latin typeface="Arial" charset="0"/>
              </a:rPr>
              <a:t>K</a:t>
            </a:r>
            <a:r>
              <a:rPr lang="en-US" altLang="en-US" sz="3200" baseline="30000">
                <a:latin typeface="Arial" charset="0"/>
              </a:rPr>
              <a:t>+</a:t>
            </a:r>
          </a:p>
        </p:txBody>
      </p:sp>
      <p:sp>
        <p:nvSpPr>
          <p:cNvPr id="934920" name="Text Box 8"/>
          <p:cNvSpPr txBox="1">
            <a:spLocks noChangeArrowheads="1"/>
          </p:cNvSpPr>
          <p:nvPr/>
        </p:nvSpPr>
        <p:spPr bwMode="auto">
          <a:xfrm rot="-167506">
            <a:off x="5834063" y="5703888"/>
            <a:ext cx="1941512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>
                <a:latin typeface="Arial" charset="0"/>
              </a:rPr>
              <a:t>Na</a:t>
            </a:r>
          </a:p>
        </p:txBody>
      </p:sp>
      <p:sp>
        <p:nvSpPr>
          <p:cNvPr id="934921" name="Text Box 9"/>
          <p:cNvSpPr txBox="1">
            <a:spLocks noChangeArrowheads="1"/>
          </p:cNvSpPr>
          <p:nvPr/>
        </p:nvSpPr>
        <p:spPr bwMode="auto">
          <a:xfrm>
            <a:off x="4592638" y="5664200"/>
            <a:ext cx="194151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>
                <a:latin typeface="Arial" charset="0"/>
              </a:rPr>
              <a:t>Ca</a:t>
            </a:r>
            <a:r>
              <a:rPr lang="en-US" altLang="en-US" baseline="30000">
                <a:latin typeface="Arial" charset="0"/>
              </a:rPr>
              <a:t>2</a:t>
            </a:r>
          </a:p>
        </p:txBody>
      </p:sp>
      <p:sp>
        <p:nvSpPr>
          <p:cNvPr id="934922" name="Text Box 10"/>
          <p:cNvSpPr txBox="1">
            <a:spLocks noChangeArrowheads="1"/>
          </p:cNvSpPr>
          <p:nvPr/>
        </p:nvSpPr>
        <p:spPr bwMode="auto">
          <a:xfrm rot="-649791">
            <a:off x="0" y="6080125"/>
            <a:ext cx="1941513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3200">
                <a:latin typeface="Arial" charset="0"/>
              </a:rPr>
              <a:t>Cl</a:t>
            </a:r>
          </a:p>
        </p:txBody>
      </p:sp>
      <p:sp>
        <p:nvSpPr>
          <p:cNvPr id="934923" name="Text Box 11"/>
          <p:cNvSpPr txBox="1">
            <a:spLocks noChangeArrowheads="1"/>
          </p:cNvSpPr>
          <p:nvPr/>
        </p:nvSpPr>
        <p:spPr bwMode="auto">
          <a:xfrm>
            <a:off x="3484563" y="5284788"/>
            <a:ext cx="1941512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>
                <a:latin typeface="Arial" charset="0"/>
              </a:rPr>
              <a:t>HC</a:t>
            </a:r>
            <a:r>
              <a:rPr lang="en-US" altLang="en-US" baseline="30000">
                <a:latin typeface="Arial" charset="0"/>
              </a:rPr>
              <a:t>03</a:t>
            </a:r>
          </a:p>
        </p:txBody>
      </p:sp>
      <p:sp>
        <p:nvSpPr>
          <p:cNvPr id="934924" name="Text Box 12"/>
          <p:cNvSpPr txBox="1">
            <a:spLocks noChangeArrowheads="1"/>
          </p:cNvSpPr>
          <p:nvPr/>
        </p:nvSpPr>
        <p:spPr bwMode="auto">
          <a:xfrm rot="1059911">
            <a:off x="7048500" y="5403850"/>
            <a:ext cx="20955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>
                <a:latin typeface="Arial" charset="0"/>
              </a:rPr>
              <a:t>Phosphate</a:t>
            </a:r>
          </a:p>
        </p:txBody>
      </p:sp>
    </p:spTree>
    <p:extLst>
      <p:ext uri="{BB962C8B-B14F-4D97-AF65-F5344CB8AC3E}">
        <p14:creationId xmlns:p14="http://schemas.microsoft.com/office/powerpoint/2010/main" val="3867262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9349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349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9349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9349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 tmFilter="0,0; .5, 1; 1, 1"/>
                                        <p:tgtEl>
                                          <p:spTgt spid="934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1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9349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9349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9349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9349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2000" tmFilter="0,0; .5, 1; 1, 1"/>
                                        <p:tgtEl>
                                          <p:spTgt spid="934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1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9349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9349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9349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9349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000" tmFilter="0,0; .5, 1; 1, 1"/>
                                        <p:tgtEl>
                                          <p:spTgt spid="934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9349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9349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9349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9349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2000" tmFilter="0,0; .5, 1; 1, 1"/>
                                        <p:tgtEl>
                                          <p:spTgt spid="934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9349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9349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9349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9349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000" tmFilter="0,0; .5, 1; 1, 1"/>
                                        <p:tgtEl>
                                          <p:spTgt spid="9349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9349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9349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9349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9349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2000" tmFilter="0,0; .5, 1; 1, 1"/>
                                        <p:tgtEl>
                                          <p:spTgt spid="9349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9349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9349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9349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9349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2000" tmFilter="0,0; .5, 1; 1, 1"/>
                                        <p:tgtEl>
                                          <p:spTgt spid="9349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9349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9349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9349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9349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2000" tmFilter="0,0; .5, 1; 1, 1"/>
                                        <p:tgtEl>
                                          <p:spTgt spid="9349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9349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9349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9349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0" fill="hold"/>
                                        <p:tgtEl>
                                          <p:spTgt spid="9349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2000" tmFilter="0,0; .5, 1; 1, 1"/>
                                        <p:tgtEl>
                                          <p:spTgt spid="9349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4916" grpId="0"/>
      <p:bldP spid="934917" grpId="0"/>
      <p:bldP spid="934918" grpId="0"/>
      <p:bldP spid="934919" grpId="0"/>
      <p:bldP spid="934920" grpId="0"/>
      <p:bldP spid="934921" grpId="0"/>
      <p:bldP spid="934922" grpId="0"/>
      <p:bldP spid="934923" grpId="0"/>
      <p:bldP spid="93492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>
                <a:solidFill>
                  <a:srgbClr val="FA3C00"/>
                </a:solidFill>
                <a:effectLst/>
              </a:rPr>
              <a:t>3.</a:t>
            </a:r>
            <a:endParaRPr lang="en-US" altLang="en-US">
              <a:solidFill>
                <a:srgbClr val="FA3C00"/>
              </a:solidFill>
              <a:effectLst/>
            </a:endParaRP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33400" indent="-533400" eaLnBrk="1" hangingPunct="1">
              <a:buFontTx/>
              <a:buNone/>
            </a:pPr>
            <a:r>
              <a:rPr lang="en-GB" altLang="en-US" sz="4000" dirty="0">
                <a:solidFill>
                  <a:srgbClr val="CC0000"/>
                </a:solidFill>
              </a:rPr>
              <a:t>Tubular Secretion</a:t>
            </a:r>
            <a:endParaRPr lang="en-GB" altLang="en-US" b="0" dirty="0"/>
          </a:p>
          <a:p>
            <a:pPr marL="533400" indent="-533400" eaLnBrk="1" hangingPunct="1">
              <a:buFontTx/>
              <a:buNone/>
            </a:pPr>
            <a:endParaRPr lang="en-GB" altLang="en-US" b="0" dirty="0"/>
          </a:p>
          <a:p>
            <a:pPr marL="533400" indent="-533400" eaLnBrk="1" hangingPunct="1">
              <a:buFontTx/>
              <a:buNone/>
            </a:pPr>
            <a:r>
              <a:rPr lang="en-GB" altLang="en-US" b="0" dirty="0"/>
              <a:t> as </a:t>
            </a:r>
            <a:r>
              <a:rPr lang="en-GB" altLang="en-US" sz="4400" dirty="0"/>
              <a:t>fluid</a:t>
            </a:r>
            <a:r>
              <a:rPr lang="en-GB" altLang="en-US" b="0" dirty="0"/>
              <a:t> </a:t>
            </a:r>
            <a:r>
              <a:rPr lang="en-GB" altLang="en-US" b="0" i="1" dirty="0"/>
              <a:t>moves</a:t>
            </a:r>
            <a:r>
              <a:rPr lang="en-GB" altLang="en-US" b="0" dirty="0"/>
              <a:t> along the </a:t>
            </a:r>
            <a:r>
              <a:rPr lang="en-GB" altLang="en-US" sz="3200" dirty="0">
                <a:solidFill>
                  <a:srgbClr val="FA3C00"/>
                </a:solidFill>
              </a:rPr>
              <a:t>tubule</a:t>
            </a:r>
            <a:r>
              <a:rPr lang="en-GB" altLang="en-US" b="0" dirty="0"/>
              <a:t> and </a:t>
            </a:r>
            <a:r>
              <a:rPr lang="en-GB" altLang="en-US" b="0" i="1" dirty="0"/>
              <a:t>through </a:t>
            </a:r>
            <a:r>
              <a:rPr lang="en-GB" altLang="en-US" b="0" dirty="0"/>
              <a:t>the </a:t>
            </a:r>
            <a:r>
              <a:rPr lang="en-GB" altLang="en-US" sz="3200" dirty="0">
                <a:solidFill>
                  <a:srgbClr val="FA3C00"/>
                </a:solidFill>
              </a:rPr>
              <a:t>collecting duct</a:t>
            </a:r>
            <a:r>
              <a:rPr lang="en-GB" altLang="en-US" b="0" dirty="0"/>
              <a:t>, waste products, </a:t>
            </a:r>
            <a:r>
              <a:rPr lang="en-GB" altLang="en-US" sz="2000" b="0" dirty="0"/>
              <a:t>(such as</a:t>
            </a:r>
            <a:r>
              <a:rPr lang="en-GB" altLang="en-US" b="0" dirty="0"/>
              <a:t> </a:t>
            </a:r>
            <a:r>
              <a:rPr lang="en-GB" altLang="en-US" sz="4400" dirty="0"/>
              <a:t>excess ions and drugs</a:t>
            </a:r>
            <a:r>
              <a:rPr lang="en-GB" altLang="en-US" sz="2000" b="0" dirty="0"/>
              <a:t>)</a:t>
            </a:r>
            <a:r>
              <a:rPr lang="en-GB" altLang="en-US" b="0" dirty="0"/>
              <a:t> are added into the </a:t>
            </a:r>
            <a:r>
              <a:rPr lang="en-GB" altLang="en-US" sz="4400" dirty="0"/>
              <a:t>fluid</a:t>
            </a:r>
            <a:r>
              <a:rPr lang="en-GB" altLang="en-US" b="0" dirty="0"/>
              <a:t>. </a:t>
            </a:r>
          </a:p>
          <a:p>
            <a:pPr marL="533400" indent="-533400" eaLnBrk="1" hangingPunct="1">
              <a:buFontTx/>
              <a:buNone/>
            </a:pPr>
            <a:endParaRPr lang="en-GB" altLang="en-US" sz="1600" b="0" dirty="0"/>
          </a:p>
          <a:p>
            <a:pPr marL="533400" indent="-533400" eaLnBrk="1" hangingPunct="1">
              <a:buFontTx/>
              <a:buNone/>
            </a:pPr>
            <a:endParaRPr lang="en-GB" altLang="en-US" sz="1600" b="0" dirty="0"/>
          </a:p>
          <a:p>
            <a:pPr marL="533400" indent="-533400" eaLnBrk="1" hangingPunct="1">
              <a:buFontTx/>
              <a:buNone/>
            </a:pPr>
            <a:endParaRPr lang="en-GB" altLang="en-US" sz="1600" b="0" dirty="0"/>
          </a:p>
          <a:p>
            <a:pPr marL="533400" indent="-533400" eaLnBrk="1" hangingPunct="1">
              <a:buFontTx/>
              <a:buNone/>
            </a:pPr>
            <a:r>
              <a:rPr lang="en-GB" altLang="en-US" sz="1600" b="0" dirty="0"/>
              <a:t>(</a:t>
            </a:r>
            <a:r>
              <a:rPr lang="en-GB" altLang="en-US" sz="1600" b="0" dirty="0" err="1"/>
              <a:t>Tortora</a:t>
            </a:r>
            <a:r>
              <a:rPr lang="en-GB" altLang="en-US" sz="1600" b="0" dirty="0"/>
              <a:t> and Grabowski, 2000:914-915)</a:t>
            </a:r>
          </a:p>
        </p:txBody>
      </p:sp>
    </p:spTree>
    <p:extLst>
      <p:ext uri="{BB962C8B-B14F-4D97-AF65-F5344CB8AC3E}">
        <p14:creationId xmlns:p14="http://schemas.microsoft.com/office/powerpoint/2010/main" val="33206020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FB3DFA56-E250-4313-AA25-66A3A6041C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836712"/>
            <a:ext cx="7157690" cy="5383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5897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576AB29-FB36-4B47-AA8A-C0A2A79EAD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Hormonal Regulation of Tubular Reabsorption &amp; Secretion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5BD6331-EE63-4682-A425-FA5681AFC52D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22049" y="1767840"/>
            <a:ext cx="8229600" cy="493776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Renin-Angiotensin-Aldosterone System (RAAS)</a:t>
            </a:r>
          </a:p>
          <a:p>
            <a:pPr>
              <a:buFont typeface="Arial" panose="020B0604020202020204" pitchFamily="34" charset="0"/>
              <a:buChar char="•"/>
            </a:pPr>
            <a:endParaRPr lang="en-GB" dirty="0"/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Anti Diuretic Hormone (ADH)</a:t>
            </a:r>
          </a:p>
          <a:p>
            <a:pPr>
              <a:buFont typeface="Arial" panose="020B0604020202020204" pitchFamily="34" charset="0"/>
              <a:buChar char="•"/>
            </a:pPr>
            <a:endParaRPr lang="en-GB" dirty="0"/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Atrial Natriuretic Peptide (ANP)</a:t>
            </a:r>
          </a:p>
        </p:txBody>
      </p:sp>
    </p:spTree>
    <p:extLst>
      <p:ext uri="{BB962C8B-B14F-4D97-AF65-F5344CB8AC3E}">
        <p14:creationId xmlns:p14="http://schemas.microsoft.com/office/powerpoint/2010/main" val="4007131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03FACA0-7DAE-4D77-B8DD-95783D4D2E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Renin-Angiotensin-Aldosterone System</a:t>
            </a:r>
          </a:p>
        </p:txBody>
      </p:sp>
      <p:pic>
        <p:nvPicPr>
          <p:cNvPr id="5" name="Content Placeholder 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xmlns="" id="{F5955889-BB34-4794-A1AA-C6A026B943E8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1143000"/>
            <a:ext cx="5346972" cy="5231361"/>
          </a:xfrm>
        </p:spPr>
      </p:pic>
    </p:spTree>
    <p:extLst>
      <p:ext uri="{BB962C8B-B14F-4D97-AF65-F5344CB8AC3E}">
        <p14:creationId xmlns:p14="http://schemas.microsoft.com/office/powerpoint/2010/main" val="20059331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xmlns="" id="{0BA7DF50-4E65-4C27-B9C0-4E693CAA13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Content Placeholder 4" descr="A picture containing text, map, screenshot&#10;&#10;Description generated with very high confidence">
            <a:extLst>
              <a:ext uri="{FF2B5EF4-FFF2-40B4-BE49-F238E27FC236}">
                <a16:creationId xmlns:a16="http://schemas.microsoft.com/office/drawing/2014/main" xmlns="" id="{772D9826-37B5-4FC4-B10D-54B6C19C1839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267"/>
          <a:stretch/>
        </p:blipFill>
        <p:spPr>
          <a:xfrm>
            <a:off x="457200" y="25486"/>
            <a:ext cx="3610744" cy="6337147"/>
          </a:xfr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4F32D49B-3F05-4E08-A199-CFDB0492B4DF}"/>
              </a:ext>
            </a:extLst>
          </p:cNvPr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r>
              <a:rPr lang="en-GB" sz="2400" b="1" dirty="0">
                <a:solidFill>
                  <a:srgbClr val="69676D"/>
                </a:solidFill>
              </a:rPr>
              <a:t>Anti Diuretic Hormone (Vasopressin)</a:t>
            </a:r>
          </a:p>
          <a:p>
            <a:endParaRPr lang="en-GB" sz="2400" b="1" dirty="0">
              <a:solidFill>
                <a:srgbClr val="69676D"/>
              </a:solidFill>
            </a:endParaRPr>
          </a:p>
          <a:p>
            <a:r>
              <a:rPr lang="en-GB" sz="2400" b="1" dirty="0">
                <a:solidFill>
                  <a:srgbClr val="69676D"/>
                </a:solidFill>
              </a:rPr>
              <a:t>Osmoreceptors detect increase in osmotic pressure i.e. water concentration decreases</a:t>
            </a:r>
          </a:p>
          <a:p>
            <a:r>
              <a:rPr lang="en-GB" sz="2400" b="1" dirty="0">
                <a:solidFill>
                  <a:srgbClr val="69676D"/>
                </a:solidFill>
              </a:rPr>
              <a:t>ADH released</a:t>
            </a:r>
          </a:p>
          <a:p>
            <a:r>
              <a:rPr lang="en-GB" sz="2400" b="1" dirty="0">
                <a:solidFill>
                  <a:srgbClr val="69676D"/>
                </a:solidFill>
              </a:rPr>
              <a:t>Stimulates water reabsorption</a:t>
            </a:r>
          </a:p>
          <a:p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242230544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3A5A92B-FE3E-434B-8F15-627663AC36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Atrial Natriuretic Peptide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xmlns="" id="{5016B6A7-DCEB-4B20-987F-257F2D9AA6FD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844824"/>
            <a:ext cx="8229600" cy="4312136"/>
          </a:xfrm>
        </p:spPr>
        <p:txBody>
          <a:bodyPr/>
          <a:lstStyle/>
          <a:p>
            <a:r>
              <a:rPr lang="en-GB" dirty="0"/>
              <a:t>Increase in blood volume prompts release of ANP from heart </a:t>
            </a:r>
          </a:p>
          <a:p>
            <a:r>
              <a:rPr lang="en-GB" dirty="0"/>
              <a:t>Inhibits reabsorption of Na+ &amp; water in PCT &amp; collecting duct</a:t>
            </a:r>
          </a:p>
          <a:p>
            <a:r>
              <a:rPr lang="en-GB" dirty="0"/>
              <a:t>Suppresses the secretion of aldosterone &amp; ADH</a:t>
            </a:r>
          </a:p>
          <a:p>
            <a:r>
              <a:rPr lang="en-GB" dirty="0"/>
              <a:t>Increases excretion of Na+ &amp; increases diuresis</a:t>
            </a:r>
          </a:p>
          <a:p>
            <a:r>
              <a:rPr lang="en-GB" dirty="0"/>
              <a:t>Decreases blood volume &amp; blood pressure</a:t>
            </a:r>
          </a:p>
        </p:txBody>
      </p:sp>
    </p:spTree>
    <p:extLst>
      <p:ext uri="{BB962C8B-B14F-4D97-AF65-F5344CB8AC3E}">
        <p14:creationId xmlns:p14="http://schemas.microsoft.com/office/powerpoint/2010/main" val="76557900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4BAF5DA-4D69-4F0D-A9F1-229106A7AF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92AE013-DD7D-46C5-8F16-C70E8253D83D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700808"/>
            <a:ext cx="8229600" cy="4456152"/>
          </a:xfrm>
        </p:spPr>
        <p:txBody>
          <a:bodyPr>
            <a:normAutofit fontScale="92500" lnSpcReduction="10000"/>
          </a:bodyPr>
          <a:lstStyle/>
          <a:p>
            <a:r>
              <a:rPr lang="en-GB" sz="3600" dirty="0"/>
              <a:t>The kidney works hard to maintain homeostasis</a:t>
            </a:r>
          </a:p>
          <a:p>
            <a:r>
              <a:rPr lang="en-GB" sz="3600" dirty="0"/>
              <a:t>CRRT can replace some but not all of these functions through removal of water &amp; solutes</a:t>
            </a:r>
          </a:p>
          <a:p>
            <a:r>
              <a:rPr lang="en-GB" sz="3600" dirty="0"/>
              <a:t>It takes time &amp; practice to get the hang of renal replacement therapy concepts &amp; delivery </a:t>
            </a:r>
          </a:p>
          <a:p>
            <a:r>
              <a:rPr lang="en-GB" sz="4800" dirty="0">
                <a:solidFill>
                  <a:srgbClr val="002060"/>
                </a:solidFill>
              </a:rPr>
              <a:t>So…</a:t>
            </a:r>
          </a:p>
        </p:txBody>
      </p:sp>
    </p:spTree>
    <p:extLst>
      <p:ext uri="{BB962C8B-B14F-4D97-AF65-F5344CB8AC3E}">
        <p14:creationId xmlns:p14="http://schemas.microsoft.com/office/powerpoint/2010/main" val="347637847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97A45A1-84C4-4A1D-80B6-502090D57E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Content Placeholder 4" descr="A close up of a blackboard&#10;&#10;Description generated with very high confidence">
            <a:extLst>
              <a:ext uri="{FF2B5EF4-FFF2-40B4-BE49-F238E27FC236}">
                <a16:creationId xmlns:a16="http://schemas.microsoft.com/office/drawing/2014/main" xmlns="" id="{7210F8E9-39C4-4592-BA30-2BA9F2CA29C3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1844824"/>
            <a:ext cx="6089845" cy="4040791"/>
          </a:xfrm>
        </p:spPr>
      </p:pic>
    </p:spTree>
    <p:extLst>
      <p:ext uri="{BB962C8B-B14F-4D97-AF65-F5344CB8AC3E}">
        <p14:creationId xmlns:p14="http://schemas.microsoft.com/office/powerpoint/2010/main" val="138005186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7922" name="Rectangle 2">
            <a:extLst>
              <a:ext uri="{FF2B5EF4-FFF2-40B4-BE49-F238E27FC236}">
                <a16:creationId xmlns:a16="http://schemas.microsoft.com/office/drawing/2014/main" xmlns="" id="{30B9A6CF-D4EB-4938-B153-D9D8DDC5FCD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GB" altLang="en-US">
                <a:latin typeface="Arial Black" pitchFamily="34" charset="0"/>
              </a:rPr>
              <a:t>CONVECTION</a:t>
            </a:r>
          </a:p>
        </p:txBody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xmlns="" id="{B567C86D-8C85-4DAF-8B64-C6D930E16537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684213" y="1700213"/>
            <a:ext cx="7920037" cy="4267200"/>
          </a:xfrm>
        </p:spPr>
        <p:txBody>
          <a:bodyPr/>
          <a:lstStyle/>
          <a:p>
            <a:pPr eaLnBrk="1" hangingPunct="1"/>
            <a:r>
              <a:rPr lang="en-GB" altLang="en-US" sz="1800"/>
              <a:t>When a solution is moving (ultrafiltration), the solutes dissolved will move also (solvent drag).  The faster the flow the better the clearance.</a:t>
            </a:r>
          </a:p>
          <a:p>
            <a:pPr eaLnBrk="1" hangingPunct="1"/>
            <a:r>
              <a:rPr lang="en-GB" altLang="en-US" sz="1800"/>
              <a:t>The Solute Transport is directly proportional to the solvent transport (the solvent transport in turn, depends on the pressure gradient).  Also influenced by the permeability (pore size) of the membrane.</a:t>
            </a:r>
          </a:p>
          <a:p>
            <a:pPr eaLnBrk="1" hangingPunct="1"/>
            <a:r>
              <a:rPr lang="en-GB" altLang="en-US" sz="1800"/>
              <a:t>For middle-size solutes, where diffusion is slow, convection is the sole principle transport mechanism.  </a:t>
            </a:r>
          </a:p>
          <a:p>
            <a:pPr eaLnBrk="1" hangingPunct="1"/>
            <a:r>
              <a:rPr lang="en-GB" altLang="en-US" sz="1800"/>
              <a:t>The clearance of the solute is dependent on </a:t>
            </a:r>
          </a:p>
          <a:p>
            <a:pPr eaLnBrk="1" hangingPunct="1"/>
            <a:r>
              <a:rPr lang="en-GB" altLang="en-US" sz="1800"/>
              <a:t>a) The amount of ultrafiltration</a:t>
            </a:r>
          </a:p>
          <a:p>
            <a:pPr eaLnBrk="1" hangingPunct="1"/>
            <a:r>
              <a:rPr lang="en-GB" altLang="en-US" sz="1800"/>
              <a:t>b) The concentration of the solute in plasma</a:t>
            </a:r>
          </a:p>
          <a:p>
            <a:pPr eaLnBrk="1" hangingPunct="1"/>
            <a:r>
              <a:rPr lang="en-GB" altLang="en-US" sz="1800"/>
              <a:t>c) The sieving characteristics of the membrane for the solute</a:t>
            </a:r>
          </a:p>
        </p:txBody>
      </p:sp>
    </p:spTree>
    <p:extLst>
      <p:ext uri="{BB962C8B-B14F-4D97-AF65-F5344CB8AC3E}">
        <p14:creationId xmlns:p14="http://schemas.microsoft.com/office/powerpoint/2010/main" val="104586767"/>
      </p:ext>
    </p:extLst>
  </p:cSld>
  <p:clrMapOvr>
    <a:masterClrMapping/>
  </p:clrMapOvr>
  <p:transition spd="med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diffusion via hemofilter">
            <a:extLst>
              <a:ext uri="{FF2B5EF4-FFF2-40B4-BE49-F238E27FC236}">
                <a16:creationId xmlns:a16="http://schemas.microsoft.com/office/drawing/2014/main" xmlns="" id="{14D5D2B9-30AB-45DD-9D2C-974FC816CF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04800"/>
            <a:ext cx="8153400" cy="584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60874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Structure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quarter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110" b="45031"/>
          <a:stretch/>
        </p:blipFill>
        <p:spPr bwMode="auto">
          <a:xfrm>
            <a:off x="310126" y="1412776"/>
            <a:ext cx="8833874" cy="44860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110" b="45031"/>
          <a:stretch/>
        </p:blipFill>
        <p:spPr bwMode="auto">
          <a:xfrm>
            <a:off x="462526" y="1565176"/>
            <a:ext cx="8833874" cy="44860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0367656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5B38D79-F2E8-4CEF-BA9A-429D47BE06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Control of GFR: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B9A51DA-3228-4BE8-B595-EDEB845F3FD2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GB" dirty="0"/>
              <a:t>Renal Autoregulation</a:t>
            </a:r>
          </a:p>
          <a:p>
            <a:pPr lvl="1"/>
            <a:r>
              <a:rPr lang="en-GB" sz="2000" b="1" i="1" dirty="0"/>
              <a:t>Myogenic Mechanism: </a:t>
            </a:r>
          </a:p>
          <a:p>
            <a:pPr lvl="1"/>
            <a:r>
              <a:rPr lang="en-GB" sz="2000" i="1" dirty="0"/>
              <a:t>Increase stretch on smooth muscle of afferent due to </a:t>
            </a:r>
            <a:r>
              <a:rPr lang="en-GB" sz="2000" i="1" dirty="0">
                <a:latin typeface="Calibri" panose="020F0502020204030204" pitchFamily="34" charset="0"/>
                <a:cs typeface="Calibri" panose="020F0502020204030204" pitchFamily="34" charset="0"/>
              </a:rPr>
              <a:t>↑ BP → contraction of smooth muscle reducing diameter of afferent arteriole → reduced GFR</a:t>
            </a:r>
          </a:p>
          <a:p>
            <a:pPr lvl="1"/>
            <a:r>
              <a:rPr lang="en-GB" sz="20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Tubuloglomerular</a:t>
            </a:r>
            <a:r>
              <a:rPr lang="en-GB" sz="2000" b="1" i="1" dirty="0">
                <a:latin typeface="Calibri" panose="020F0502020204030204" pitchFamily="34" charset="0"/>
                <a:cs typeface="Calibri" panose="020F0502020204030204" pitchFamily="34" charset="0"/>
              </a:rPr>
              <a:t> Feedback: </a:t>
            </a:r>
          </a:p>
          <a:p>
            <a:pPr lvl="1"/>
            <a:r>
              <a:rPr lang="en-GB" sz="2000" i="1" dirty="0">
                <a:latin typeface="Calibri" panose="020F0502020204030204" pitchFamily="34" charset="0"/>
                <a:cs typeface="Calibri" panose="020F0502020204030204" pitchFamily="34" charset="0"/>
              </a:rPr>
              <a:t>Tubular Cells lying close to afferent/efferent arterioles sense rapid delivery of Na+ &amp; Cl- through system due to ↑ BP → Inhibits release of </a:t>
            </a:r>
            <a:r>
              <a:rPr lang="en-GB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Nitroc</a:t>
            </a:r>
            <a:r>
              <a:rPr lang="en-GB" sz="2000" i="1" dirty="0">
                <a:latin typeface="Calibri" panose="020F0502020204030204" pitchFamily="34" charset="0"/>
                <a:cs typeface="Calibri" panose="020F0502020204030204" pitchFamily="34" charset="0"/>
              </a:rPr>
              <a:t> Oxide (NO) → afferent arteriole </a:t>
            </a:r>
            <a:r>
              <a:rPr lang="en-GB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contriction</a:t>
            </a:r>
            <a:endParaRPr lang="en-GB" sz="2000" i="1" dirty="0"/>
          </a:p>
          <a:p>
            <a:r>
              <a:rPr lang="en-GB" dirty="0"/>
              <a:t>Neural Regulation</a:t>
            </a:r>
          </a:p>
          <a:p>
            <a:endParaRPr lang="en-GB" dirty="0"/>
          </a:p>
          <a:p>
            <a:r>
              <a:rPr lang="en-GB" dirty="0"/>
              <a:t>Hormonal Regulation</a:t>
            </a:r>
          </a:p>
        </p:txBody>
      </p:sp>
    </p:spTree>
    <p:extLst>
      <p:ext uri="{BB962C8B-B14F-4D97-AF65-F5344CB8AC3E}">
        <p14:creationId xmlns:p14="http://schemas.microsoft.com/office/powerpoint/2010/main" val="277459208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65CF2FB-F7C2-4124-81C0-8E45BC3FDF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533400" lvl="0" indent="-533400">
              <a:lnSpc>
                <a:spcPct val="90000"/>
              </a:lnSpc>
            </a:pPr>
            <a:r>
              <a:rPr lang="en-GB" altLang="en-US" sz="4000" dirty="0">
                <a:solidFill>
                  <a:srgbClr val="CC0000"/>
                </a:solidFill>
                <a:latin typeface="Gill Sans MT"/>
                <a:ea typeface="+mn-ea"/>
                <a:cs typeface="+mn-cs"/>
              </a:rPr>
              <a:t>Tubular Reabsorption</a:t>
            </a:r>
            <a:r>
              <a:rPr lang="en-GB" altLang="en-US" sz="4000" dirty="0">
                <a:solidFill>
                  <a:prstClr val="black"/>
                </a:solidFill>
                <a:latin typeface="Gill Sans MT"/>
                <a:ea typeface="+mn-ea"/>
                <a:cs typeface="+mn-cs"/>
              </a:rPr>
              <a:t/>
            </a:r>
            <a:br>
              <a:rPr lang="en-GB" altLang="en-US" sz="4000" dirty="0">
                <a:solidFill>
                  <a:prstClr val="black"/>
                </a:solidFill>
                <a:latin typeface="Gill Sans MT"/>
                <a:ea typeface="+mn-ea"/>
                <a:cs typeface="+mn-cs"/>
              </a:rPr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2F739D7-5A35-4CFF-AA21-0AD24BEA1DE1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GB" dirty="0"/>
              <a:t>The largest amount of solute &amp; water reabsorption happens in the proximal convoluted tubules which is always permeable to water.</a:t>
            </a:r>
          </a:p>
          <a:p>
            <a:r>
              <a:rPr lang="en-GB" dirty="0"/>
              <a:t>Water/Solutes are reabsorbed to nearby peritubular capillaries</a:t>
            </a:r>
          </a:p>
          <a:p>
            <a:r>
              <a:rPr lang="en-GB" dirty="0"/>
              <a:t>Na+ &amp; Cl- move across increasing solute concentration in peritubular blood causing water to also move across from filtrate to blood by osmosis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9455531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EC46C0C-A72E-4347-9447-B1ADA34759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Content Placeholder 4" descr="A close up of a map&#10;&#10;Description generated with high confidence">
            <a:extLst>
              <a:ext uri="{FF2B5EF4-FFF2-40B4-BE49-F238E27FC236}">
                <a16:creationId xmlns:a16="http://schemas.microsoft.com/office/drawing/2014/main" xmlns="" id="{82C533DF-2427-4A7D-B7DD-0B498D15739E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281"/>
          <a:stretch/>
        </p:blipFill>
        <p:spPr>
          <a:xfrm>
            <a:off x="457200" y="1628800"/>
            <a:ext cx="8089607" cy="3865984"/>
          </a:xfrm>
        </p:spPr>
      </p:pic>
    </p:spTree>
    <p:extLst>
      <p:ext uri="{BB962C8B-B14F-4D97-AF65-F5344CB8AC3E}">
        <p14:creationId xmlns:p14="http://schemas.microsoft.com/office/powerpoint/2010/main" val="371002227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quarter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274" b="3718"/>
          <a:stretch/>
        </p:blipFill>
        <p:spPr bwMode="auto">
          <a:xfrm>
            <a:off x="128017" y="548680"/>
            <a:ext cx="9015983" cy="33206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80249"/>
          <a:stretch/>
        </p:blipFill>
        <p:spPr bwMode="auto">
          <a:xfrm>
            <a:off x="456563" y="3370084"/>
            <a:ext cx="8684489" cy="276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631544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1092</TotalTime>
  <Words>1834</Words>
  <Application>Microsoft Office PowerPoint</Application>
  <PresentationFormat>On-screen Show (4:3)</PresentationFormat>
  <Paragraphs>307</Paragraphs>
  <Slides>35</Slides>
  <Notes>18</Notes>
  <HiddenSlides>2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Origin</vt:lpstr>
      <vt:lpstr>Renal Anatomy &amp; Physiology  </vt:lpstr>
      <vt:lpstr>Learning Outcomes</vt:lpstr>
      <vt:lpstr>PowerPoint Presentation</vt:lpstr>
      <vt:lpstr>Functions of the Kidney: 6 Bloods</vt:lpstr>
      <vt:lpstr>Functions of the Kidney: 2 Hormones</vt:lpstr>
      <vt:lpstr>Functions of the Kidney: Waste</vt:lpstr>
      <vt:lpstr>PowerPoint Presentation</vt:lpstr>
      <vt:lpstr>PowerPoint Presentation</vt:lpstr>
      <vt:lpstr>PowerPoint Presentation</vt:lpstr>
      <vt:lpstr>BLOOD SUPPLY</vt:lpstr>
      <vt:lpstr>The Nephron</vt:lpstr>
      <vt:lpstr>PowerPoint Presentation</vt:lpstr>
      <vt:lpstr>PowerPoint Presentation</vt:lpstr>
      <vt:lpstr>Each Nephron performs 3 Basic Functions:</vt:lpstr>
      <vt:lpstr>PowerPoint Presentation</vt:lpstr>
      <vt:lpstr>Glomerular Filtration  </vt:lpstr>
      <vt:lpstr>PowerPoint Presentation</vt:lpstr>
      <vt:lpstr>SO, WHAT HAPPENS IF….</vt:lpstr>
      <vt:lpstr>Glomerular Filtration Rate (GFR)</vt:lpstr>
      <vt:lpstr>2.</vt:lpstr>
      <vt:lpstr>3.</vt:lpstr>
      <vt:lpstr>PowerPoint Presentation</vt:lpstr>
      <vt:lpstr>Hormonal Regulation of Tubular Reabsorption &amp; Secretion</vt:lpstr>
      <vt:lpstr>Renin-Angiotensin-Aldosterone System</vt:lpstr>
      <vt:lpstr>PowerPoint Presentation</vt:lpstr>
      <vt:lpstr>Atrial Natriuretic Peptide</vt:lpstr>
      <vt:lpstr>Summary</vt:lpstr>
      <vt:lpstr>PowerPoint Presentation</vt:lpstr>
      <vt:lpstr>CONVECTION</vt:lpstr>
      <vt:lpstr>PowerPoint Presentation</vt:lpstr>
      <vt:lpstr>Structure</vt:lpstr>
      <vt:lpstr>Control of GFR:</vt:lpstr>
      <vt:lpstr>Tubular Reabsorption </vt:lpstr>
      <vt:lpstr>PowerPoint Presentation</vt:lpstr>
      <vt:lpstr>PowerPoint Presentation</vt:lpstr>
    </vt:vector>
  </TitlesOfParts>
  <Company>St Georges NHS Foundation Trust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Renal Physiology  Intro to CRRT Concepts</dc:title>
  <dc:creator>Catherine Jones</dc:creator>
  <cp:lastModifiedBy>Catherine Jones</cp:lastModifiedBy>
  <cp:revision>59</cp:revision>
  <cp:lastPrinted>2019-06-04T07:09:08Z</cp:lastPrinted>
  <dcterms:created xsi:type="dcterms:W3CDTF">2017-09-21T11:52:30Z</dcterms:created>
  <dcterms:modified xsi:type="dcterms:W3CDTF">2019-06-04T08:01:35Z</dcterms:modified>
</cp:coreProperties>
</file>