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0" r:id="rId2"/>
  </p:sldMasterIdLst>
  <p:notesMasterIdLst>
    <p:notesMasterId r:id="rId62"/>
  </p:notesMasterIdLst>
  <p:handoutMasterIdLst>
    <p:handoutMasterId r:id="rId63"/>
  </p:handoutMasterIdLst>
  <p:sldIdLst>
    <p:sldId id="271" r:id="rId3"/>
    <p:sldId id="272" r:id="rId4"/>
    <p:sldId id="304" r:id="rId5"/>
    <p:sldId id="305" r:id="rId6"/>
    <p:sldId id="306" r:id="rId7"/>
    <p:sldId id="300" r:id="rId8"/>
    <p:sldId id="310" r:id="rId9"/>
    <p:sldId id="314" r:id="rId10"/>
    <p:sldId id="326" r:id="rId11"/>
    <p:sldId id="311" r:id="rId12"/>
    <p:sldId id="318" r:id="rId13"/>
    <p:sldId id="319" r:id="rId14"/>
    <p:sldId id="320" r:id="rId15"/>
    <p:sldId id="321" r:id="rId16"/>
    <p:sldId id="322" r:id="rId17"/>
    <p:sldId id="323" r:id="rId18"/>
    <p:sldId id="324" r:id="rId19"/>
    <p:sldId id="256" r:id="rId20"/>
    <p:sldId id="298" r:id="rId21"/>
    <p:sldId id="303" r:id="rId22"/>
    <p:sldId id="263" r:id="rId23"/>
    <p:sldId id="280" r:id="rId24"/>
    <p:sldId id="279" r:id="rId25"/>
    <p:sldId id="284" r:id="rId26"/>
    <p:sldId id="286" r:id="rId27"/>
    <p:sldId id="295" r:id="rId28"/>
    <p:sldId id="296" r:id="rId29"/>
    <p:sldId id="281" r:id="rId30"/>
    <p:sldId id="265" r:id="rId31"/>
    <p:sldId id="266" r:id="rId32"/>
    <p:sldId id="267" r:id="rId33"/>
    <p:sldId id="268" r:id="rId34"/>
    <p:sldId id="330" r:id="rId35"/>
    <p:sldId id="274" r:id="rId36"/>
    <p:sldId id="331" r:id="rId37"/>
    <p:sldId id="277" r:id="rId38"/>
    <p:sldId id="285" r:id="rId39"/>
    <p:sldId id="287" r:id="rId40"/>
    <p:sldId id="327" r:id="rId41"/>
    <p:sldId id="278" r:id="rId42"/>
    <p:sldId id="288" r:id="rId43"/>
    <p:sldId id="282" r:id="rId44"/>
    <p:sldId id="289" r:id="rId45"/>
    <p:sldId id="290" r:id="rId46"/>
    <p:sldId id="291" r:id="rId47"/>
    <p:sldId id="294" r:id="rId48"/>
    <p:sldId id="301" r:id="rId49"/>
    <p:sldId id="293" r:id="rId50"/>
    <p:sldId id="269" r:id="rId51"/>
    <p:sldId id="332" r:id="rId52"/>
    <p:sldId id="257" r:id="rId53"/>
    <p:sldId id="258" r:id="rId54"/>
    <p:sldId id="313" r:id="rId55"/>
    <p:sldId id="316" r:id="rId56"/>
    <p:sldId id="329" r:id="rId57"/>
    <p:sldId id="325" r:id="rId58"/>
    <p:sldId id="275" r:id="rId59"/>
    <p:sldId id="328" r:id="rId60"/>
    <p:sldId id="317" r:id="rId6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886" autoAdjust="0"/>
  </p:normalViewPr>
  <p:slideViewPr>
    <p:cSldViewPr>
      <p:cViewPr varScale="1">
        <p:scale>
          <a:sx n="73" d="100"/>
          <a:sy n="73" d="100"/>
        </p:scale>
        <p:origin x="-2730" y="-96"/>
      </p:cViewPr>
      <p:guideLst>
        <p:guide orient="horz" pos="2160"/>
        <p:guide pos="2880"/>
      </p:guideLst>
    </p:cSldViewPr>
  </p:slideViewPr>
  <p:notesTextViewPr>
    <p:cViewPr>
      <p:scale>
        <a:sx n="1" d="1"/>
        <a:sy n="1" d="1"/>
      </p:scale>
      <p:origin x="0" y="0"/>
    </p:cViewPr>
  </p:notesTextViewPr>
  <p:sorterViewPr>
    <p:cViewPr>
      <p:scale>
        <a:sx n="100" d="100"/>
        <a:sy n="100" d="100"/>
      </p:scale>
      <p:origin x="0" y="-24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68"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B4F8C59A-9B3D-489B-BA8B-C88801C3AA71}" type="datetimeFigureOut">
              <a:rPr lang="en-GB" smtClean="0"/>
              <a:t>04/06/2019</a:t>
            </a:fld>
            <a:endParaRPr lang="en-GB"/>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486CC020-C000-4DEB-999A-D4513A276333}" type="slidenum">
              <a:rPr lang="en-GB" smtClean="0"/>
              <a:t>‹#›</a:t>
            </a:fld>
            <a:endParaRPr lang="en-GB"/>
          </a:p>
        </p:txBody>
      </p:sp>
    </p:spTree>
    <p:extLst>
      <p:ext uri="{BB962C8B-B14F-4D97-AF65-F5344CB8AC3E}">
        <p14:creationId xmlns:p14="http://schemas.microsoft.com/office/powerpoint/2010/main" val="679575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2AC788D0-5534-40C0-8085-708D6407B029}" type="datetimeFigureOut">
              <a:rPr lang="en-GB" smtClean="0"/>
              <a:t>04/06/2019</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E6A4E38B-280B-4A76-9E23-B38494798413}" type="slidenum">
              <a:rPr lang="en-GB" smtClean="0"/>
              <a:t>‹#›</a:t>
            </a:fld>
            <a:endParaRPr lang="en-GB"/>
          </a:p>
        </p:txBody>
      </p:sp>
    </p:spTree>
    <p:extLst>
      <p:ext uri="{BB962C8B-B14F-4D97-AF65-F5344CB8AC3E}">
        <p14:creationId xmlns:p14="http://schemas.microsoft.com/office/powerpoint/2010/main" val="3182146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cjasn.asnjournals.org/content/3/3/864.ful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Critically ill </a:t>
            </a:r>
            <a:r>
              <a:rPr lang="en-GB" dirty="0" err="1"/>
              <a:t>pts</a:t>
            </a:r>
            <a:r>
              <a:rPr lang="en-GB" dirty="0"/>
              <a:t> will either present with AKI as single organ failure </a:t>
            </a:r>
            <a:r>
              <a:rPr lang="en-GB" dirty="0" err="1"/>
              <a:t>ie</a:t>
            </a:r>
            <a:r>
              <a:rPr lang="en-GB" dirty="0"/>
              <a:t> primary problem or develop AKI as part of MOF</a:t>
            </a:r>
          </a:p>
        </p:txBody>
      </p:sp>
      <p:sp>
        <p:nvSpPr>
          <p:cNvPr id="4" name="Slide Number Placeholder 3"/>
          <p:cNvSpPr>
            <a:spLocks noGrp="1"/>
          </p:cNvSpPr>
          <p:nvPr>
            <p:ph type="sldNum" sz="quarter" idx="10"/>
          </p:nvPr>
        </p:nvSpPr>
        <p:spPr/>
        <p:txBody>
          <a:bodyPr/>
          <a:lstStyle/>
          <a:p>
            <a:fld id="{E6A4E38B-280B-4A76-9E23-B38494798413}" type="slidenum">
              <a:rPr lang="en-GB" smtClean="0"/>
              <a:t>1</a:t>
            </a:fld>
            <a:endParaRPr lang="en-GB"/>
          </a:p>
        </p:txBody>
      </p:sp>
    </p:spTree>
    <p:extLst>
      <p:ext uri="{BB962C8B-B14F-4D97-AF65-F5344CB8AC3E}">
        <p14:creationId xmlns:p14="http://schemas.microsoft.com/office/powerpoint/2010/main" val="147191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AKI &amp; CKD have similar risk</a:t>
            </a:r>
            <a:r>
              <a:rPr lang="en-GB" baseline="0" dirty="0"/>
              <a:t> factors Age, race, diabetes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GB" baseline="0" dirty="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Pre-existing CKD is important</a:t>
            </a:r>
            <a:r>
              <a:rPr lang="en-GB" baseline="0" dirty="0"/>
              <a:t> </a:t>
            </a:r>
            <a:r>
              <a:rPr lang="en-GB" dirty="0"/>
              <a:t>risk factor for AKI can increase risk of developing AKI by 10times</a:t>
            </a:r>
          </a:p>
          <a:p>
            <a:r>
              <a:rPr lang="en-GB" dirty="0"/>
              <a:t>AKI is a risk factor for CKD even when there is no pre-existing disease &amp; </a:t>
            </a:r>
            <a:r>
              <a:rPr lang="en-GB" dirty="0" err="1"/>
              <a:t>regradless</a:t>
            </a:r>
            <a:r>
              <a:rPr lang="en-GB" dirty="0"/>
              <a:t> of cause of</a:t>
            </a:r>
            <a:r>
              <a:rPr lang="en-GB" baseline="0" dirty="0"/>
              <a:t> AKI</a:t>
            </a:r>
            <a:r>
              <a:rPr lang="en-GB" dirty="0"/>
              <a:t> – even mild cases of AKI can go on to develop new CKD; where there is existing CKD there is an increased </a:t>
            </a:r>
            <a:r>
              <a:rPr lang="en-GB" dirty="0" err="1"/>
              <a:t>lomg</a:t>
            </a:r>
            <a:r>
              <a:rPr lang="en-GB" dirty="0"/>
              <a:t> term risk of ESRF &amp; excess mortality</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3. Bothe</a:t>
            </a:r>
            <a:r>
              <a:rPr lang="en-GB" baseline="0" dirty="0"/>
              <a:t> are risk factors for CVS events – MI; vessel occlusion</a:t>
            </a:r>
          </a:p>
          <a:p>
            <a:endParaRPr lang="en-GB" dirty="0"/>
          </a:p>
          <a:p>
            <a:endParaRPr lang="en-GB" dirty="0"/>
          </a:p>
          <a:p>
            <a:pPr marL="228600" indent="-228600">
              <a:buAutoNum type="arabicPeriod" startAt="2"/>
            </a:pPr>
            <a:endParaRPr lang="en-GB" baseline="0" dirty="0"/>
          </a:p>
          <a:p>
            <a:pPr marL="228600" indent="-228600">
              <a:buAutoNum type="arabicPeriod" startAt="2"/>
            </a:pPr>
            <a:r>
              <a:rPr lang="en-GB" baseline="0" dirty="0"/>
              <a:t>Most important risk factor for AKI is CKD</a:t>
            </a:r>
          </a:p>
          <a:p>
            <a:pPr marL="228600" indent="-228600">
              <a:buAutoNum type="arabicPeriod" startAt="2"/>
            </a:pPr>
            <a:endParaRPr lang="en-GB" baseline="0" dirty="0"/>
          </a:p>
          <a:p>
            <a:pPr marL="228600" indent="-228600">
              <a:buAutoNum type="arabicPeriod" startAt="2"/>
            </a:pPr>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2</a:t>
            </a:fld>
            <a:endParaRPr lang="en-GB"/>
          </a:p>
        </p:txBody>
      </p:sp>
    </p:spTree>
    <p:extLst>
      <p:ext uri="{BB962C8B-B14F-4D97-AF65-F5344CB8AC3E}">
        <p14:creationId xmlns:p14="http://schemas.microsoft.com/office/powerpoint/2010/main" val="796766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Critically ill </a:t>
            </a:r>
            <a:r>
              <a:rPr lang="en-GB" dirty="0" err="1"/>
              <a:t>pts</a:t>
            </a:r>
            <a:r>
              <a:rPr lang="en-GB" dirty="0"/>
              <a:t> will either present with AKI as single organ failure </a:t>
            </a:r>
            <a:r>
              <a:rPr lang="en-GB" dirty="0" err="1"/>
              <a:t>ie</a:t>
            </a:r>
            <a:r>
              <a:rPr lang="en-GB" dirty="0"/>
              <a:t> primary problem or develop AKI as part of MOF</a:t>
            </a:r>
          </a:p>
        </p:txBody>
      </p:sp>
      <p:sp>
        <p:nvSpPr>
          <p:cNvPr id="4" name="Slide Number Placeholder 3"/>
          <p:cNvSpPr>
            <a:spLocks noGrp="1"/>
          </p:cNvSpPr>
          <p:nvPr>
            <p:ph type="sldNum" sz="quarter" idx="10"/>
          </p:nvPr>
        </p:nvSpPr>
        <p:spPr/>
        <p:txBody>
          <a:bodyPr/>
          <a:lstStyle/>
          <a:p>
            <a:fld id="{E6A4E38B-280B-4A76-9E23-B38494798413}" type="slidenum">
              <a:rPr lang="en-GB" smtClean="0"/>
              <a:t>3</a:t>
            </a:fld>
            <a:endParaRPr lang="en-GB"/>
          </a:p>
        </p:txBody>
      </p:sp>
    </p:spTree>
    <p:extLst>
      <p:ext uri="{BB962C8B-B14F-4D97-AF65-F5344CB8AC3E}">
        <p14:creationId xmlns:p14="http://schemas.microsoft.com/office/powerpoint/2010/main" val="2884695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causes of CKD are irreversible with a life-long course, and treatment aimed at slowing progression to kidney failure.</a:t>
            </a:r>
          </a:p>
        </p:txBody>
      </p:sp>
      <p:sp>
        <p:nvSpPr>
          <p:cNvPr id="4" name="Slide Number Placeholder 3"/>
          <p:cNvSpPr>
            <a:spLocks noGrp="1"/>
          </p:cNvSpPr>
          <p:nvPr>
            <p:ph type="sldNum" sz="quarter" idx="10"/>
          </p:nvPr>
        </p:nvSpPr>
        <p:spPr/>
        <p:txBody>
          <a:bodyPr/>
          <a:lstStyle/>
          <a:p>
            <a:fld id="{E6A4E38B-280B-4A76-9E23-B38494798413}" type="slidenum">
              <a:rPr lang="en-GB" smtClean="0"/>
              <a:t>4</a:t>
            </a:fld>
            <a:endParaRPr lang="en-GB"/>
          </a:p>
        </p:txBody>
      </p:sp>
    </p:spTree>
    <p:extLst>
      <p:ext uri="{BB962C8B-B14F-4D97-AF65-F5344CB8AC3E}">
        <p14:creationId xmlns:p14="http://schemas.microsoft.com/office/powerpoint/2010/main" val="1964694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a:t>
            </a:fld>
            <a:endParaRPr lang="en-GB"/>
          </a:p>
        </p:txBody>
      </p:sp>
    </p:spTree>
    <p:extLst>
      <p:ext uri="{BB962C8B-B14F-4D97-AF65-F5344CB8AC3E}">
        <p14:creationId xmlns:p14="http://schemas.microsoft.com/office/powerpoint/2010/main" val="3281167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6</a:t>
            </a:fld>
            <a:endParaRPr lang="en-GB"/>
          </a:p>
        </p:txBody>
      </p:sp>
    </p:spTree>
    <p:extLst>
      <p:ext uri="{BB962C8B-B14F-4D97-AF65-F5344CB8AC3E}">
        <p14:creationId xmlns:p14="http://schemas.microsoft.com/office/powerpoint/2010/main" val="2291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7</a:t>
            </a:fld>
            <a:endParaRPr lang="en-GB"/>
          </a:p>
        </p:txBody>
      </p:sp>
    </p:spTree>
    <p:extLst>
      <p:ext uri="{BB962C8B-B14F-4D97-AF65-F5344CB8AC3E}">
        <p14:creationId xmlns:p14="http://schemas.microsoft.com/office/powerpoint/2010/main" val="337826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8</a:t>
            </a:fld>
            <a:endParaRPr lang="en-GB"/>
          </a:p>
        </p:txBody>
      </p:sp>
    </p:spTree>
    <p:extLst>
      <p:ext uri="{BB962C8B-B14F-4D97-AF65-F5344CB8AC3E}">
        <p14:creationId xmlns:p14="http://schemas.microsoft.com/office/powerpoint/2010/main" val="4291223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9</a:t>
            </a:fld>
            <a:endParaRPr lang="en-GB"/>
          </a:p>
        </p:txBody>
      </p:sp>
    </p:spTree>
    <p:extLst>
      <p:ext uri="{BB962C8B-B14F-4D97-AF65-F5344CB8AC3E}">
        <p14:creationId xmlns:p14="http://schemas.microsoft.com/office/powerpoint/2010/main" val="3082836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Figure 1|Conceptual model of CKD. Continuum of development, progression, and complications of CKD and strategies to improve outcomes. Horizontal arrows between circles represent development, progression, and remission of CKD. Left-pointing horizontal arrowheads signify that remission is less frequent than progression. Diagonal arrows represent occurrence of complications of CKD, including drug toxicity, endocrine and metabolic complications, cardiovascular disease, and others such as infection, cognitive impairment, and frailty. Complications might also arise from adverse effects of interventions to prevent or treat the disease. CKD, chronic kidney disease; EOL, end-of-life care and/or conservative management; GFR, glomerular filtration rate. Adapted from Levey AS, Stevens LA, Coresh J.6 Conceptual model of CKD: applications and implications. Am J Kidney Dis. 2009; 53:S4-16 with permission from the National Kidney Foundation; accessed http://download.journals. elsevierhealth.com/pdfs/journals/0272-6386/PIIS02726386080 17186.pd</a:t>
            </a:r>
          </a:p>
        </p:txBody>
      </p:sp>
      <p:sp>
        <p:nvSpPr>
          <p:cNvPr id="4" name="Slide Number Placeholder 3"/>
          <p:cNvSpPr>
            <a:spLocks noGrp="1"/>
          </p:cNvSpPr>
          <p:nvPr>
            <p:ph type="sldNum" sz="quarter" idx="10"/>
          </p:nvPr>
        </p:nvSpPr>
        <p:spPr/>
        <p:txBody>
          <a:bodyPr/>
          <a:lstStyle/>
          <a:p>
            <a:fld id="{E6A4E38B-280B-4A76-9E23-B38494798413}" type="slidenum">
              <a:rPr lang="en-GB" smtClean="0"/>
              <a:t>10</a:t>
            </a:fld>
            <a:endParaRPr lang="en-GB"/>
          </a:p>
        </p:txBody>
      </p:sp>
    </p:spTree>
    <p:extLst>
      <p:ext uri="{BB962C8B-B14F-4D97-AF65-F5344CB8AC3E}">
        <p14:creationId xmlns:p14="http://schemas.microsoft.com/office/powerpoint/2010/main" val="3745042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11</a:t>
            </a:fld>
            <a:endParaRPr lang="en-GB"/>
          </a:p>
        </p:txBody>
      </p:sp>
    </p:spTree>
    <p:extLst>
      <p:ext uri="{BB962C8B-B14F-4D97-AF65-F5344CB8AC3E}">
        <p14:creationId xmlns:p14="http://schemas.microsoft.com/office/powerpoint/2010/main" val="3251151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12</a:t>
            </a:fld>
            <a:endParaRPr lang="en-GB"/>
          </a:p>
        </p:txBody>
      </p:sp>
    </p:spTree>
    <p:extLst>
      <p:ext uri="{BB962C8B-B14F-4D97-AF65-F5344CB8AC3E}">
        <p14:creationId xmlns:p14="http://schemas.microsoft.com/office/powerpoint/2010/main" val="1664232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Osteodystropy</a:t>
            </a:r>
            <a:r>
              <a:rPr lang="en-GB" dirty="0" smtClean="0"/>
              <a:t> – defective bone development</a:t>
            </a:r>
          </a:p>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13</a:t>
            </a:fld>
            <a:endParaRPr lang="en-GB"/>
          </a:p>
        </p:txBody>
      </p:sp>
    </p:spTree>
    <p:extLst>
      <p:ext uri="{BB962C8B-B14F-4D97-AF65-F5344CB8AC3E}">
        <p14:creationId xmlns:p14="http://schemas.microsoft.com/office/powerpoint/2010/main" val="3693208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xmlns="" id="{2232E522-9689-4FB8-B6D5-53F4619231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C180FA8-6715-4128-B140-122515B59ED4}" type="slidenum">
              <a:rPr lang="en-GB" altLang="en-US" sz="1200"/>
              <a:pPr/>
              <a:t>14</a:t>
            </a:fld>
            <a:endParaRPr lang="en-GB" altLang="en-US" sz="1200"/>
          </a:p>
        </p:txBody>
      </p:sp>
      <p:sp>
        <p:nvSpPr>
          <p:cNvPr id="35843" name="Rectangle 2">
            <a:extLst>
              <a:ext uri="{FF2B5EF4-FFF2-40B4-BE49-F238E27FC236}">
                <a16:creationId xmlns:a16="http://schemas.microsoft.com/office/drawing/2014/main" xmlns="" id="{DA84CA7E-1130-41AC-849C-09D5B8FB20F8}"/>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xmlns="" id="{9F5B6EB6-1733-4FDA-99D8-7BD43BB74B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Kidneys no longer make calcitriol from vit D and also fail to excrete PO4</a:t>
            </a:r>
          </a:p>
        </p:txBody>
      </p:sp>
    </p:spTree>
    <p:extLst>
      <p:ext uri="{BB962C8B-B14F-4D97-AF65-F5344CB8AC3E}">
        <p14:creationId xmlns:p14="http://schemas.microsoft.com/office/powerpoint/2010/main" val="1841646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15</a:t>
            </a:fld>
            <a:endParaRPr lang="en-GB"/>
          </a:p>
        </p:txBody>
      </p:sp>
    </p:spTree>
    <p:extLst>
      <p:ext uri="{BB962C8B-B14F-4D97-AF65-F5344CB8AC3E}">
        <p14:creationId xmlns:p14="http://schemas.microsoft.com/office/powerpoint/2010/main" val="203717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16</a:t>
            </a:fld>
            <a:endParaRPr lang="en-GB"/>
          </a:p>
        </p:txBody>
      </p:sp>
    </p:spTree>
    <p:extLst>
      <p:ext uri="{BB962C8B-B14F-4D97-AF65-F5344CB8AC3E}">
        <p14:creationId xmlns:p14="http://schemas.microsoft.com/office/powerpoint/2010/main" val="2484812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Recipients are given one kidney</a:t>
            </a:r>
          </a:p>
          <a:p>
            <a:pPr eaLnBrk="1" hangingPunct="1"/>
            <a:r>
              <a:rPr lang="en-US" altLang="en-US" dirty="0"/>
              <a:t>It must be a tissue-type match (= longer cold ischemic time except in live donation)</a:t>
            </a:r>
          </a:p>
          <a:p>
            <a:pPr eaLnBrk="1" hangingPunct="1"/>
            <a:r>
              <a:rPr lang="en-US" altLang="en-US" dirty="0"/>
              <a:t>Lifelong </a:t>
            </a:r>
            <a:r>
              <a:rPr lang="en-US" altLang="en-US" dirty="0" err="1"/>
              <a:t>immunosupression</a:t>
            </a:r>
            <a:r>
              <a:rPr lang="en-US" altLang="en-US" dirty="0"/>
              <a:t> &amp; monitoring</a:t>
            </a:r>
          </a:p>
          <a:p>
            <a:pPr eaLnBrk="1" hangingPunct="1"/>
            <a:r>
              <a:rPr lang="en-US" altLang="en-US" dirty="0"/>
              <a:t>The first implant will last for 10 - 15 years if all goes well</a:t>
            </a:r>
          </a:p>
          <a:p>
            <a:pPr eaLnBrk="1" hangingPunct="1"/>
            <a:r>
              <a:rPr lang="en-US" altLang="en-US" dirty="0"/>
              <a:t>Subsequent transplants will last for shorter and shorter periods.</a:t>
            </a:r>
          </a:p>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17</a:t>
            </a:fld>
            <a:endParaRPr lang="en-GB"/>
          </a:p>
        </p:txBody>
      </p:sp>
    </p:spTree>
    <p:extLst>
      <p:ext uri="{BB962C8B-B14F-4D97-AF65-F5344CB8AC3E}">
        <p14:creationId xmlns:p14="http://schemas.microsoft.com/office/powerpoint/2010/main" val="3285013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Critically ill </a:t>
            </a:r>
            <a:r>
              <a:rPr lang="en-GB" dirty="0" err="1"/>
              <a:t>pts</a:t>
            </a:r>
            <a:r>
              <a:rPr lang="en-GB" dirty="0"/>
              <a:t> will either present with AKI as single organ failure </a:t>
            </a:r>
            <a:r>
              <a:rPr lang="en-GB" dirty="0" err="1"/>
              <a:t>ie</a:t>
            </a:r>
            <a:r>
              <a:rPr lang="en-GB" dirty="0"/>
              <a:t> primary problem or develop AKI as part of MOF</a:t>
            </a:r>
          </a:p>
        </p:txBody>
      </p:sp>
      <p:sp>
        <p:nvSpPr>
          <p:cNvPr id="4" name="Slide Number Placeholder 3"/>
          <p:cNvSpPr>
            <a:spLocks noGrp="1"/>
          </p:cNvSpPr>
          <p:nvPr>
            <p:ph type="sldNum" sz="quarter" idx="10"/>
          </p:nvPr>
        </p:nvSpPr>
        <p:spPr/>
        <p:txBody>
          <a:bodyPr/>
          <a:lstStyle/>
          <a:p>
            <a:fld id="{E6A4E38B-280B-4A76-9E23-B38494798413}" type="slidenum">
              <a:rPr lang="en-GB" smtClean="0"/>
              <a:t>18</a:t>
            </a:fld>
            <a:endParaRPr lang="en-GB"/>
          </a:p>
        </p:txBody>
      </p:sp>
    </p:spTree>
    <p:extLst>
      <p:ext uri="{BB962C8B-B14F-4D97-AF65-F5344CB8AC3E}">
        <p14:creationId xmlns:p14="http://schemas.microsoft.com/office/powerpoint/2010/main" val="1471912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xmlns="" id="{3F3CC311-6D1F-484E-9491-6B90C39C2782}"/>
              </a:ext>
            </a:extLst>
          </p:cNvPr>
          <p:cNvSpPr>
            <a:spLocks noGrp="1" noRot="1" noChangeAspect="1" noChangeArrowheads="1" noTextEdit="1"/>
          </p:cNvSpPr>
          <p:nvPr>
            <p:ph type="sldImg"/>
          </p:nvPr>
        </p:nvSpPr>
        <p:spPr bwMode="auto">
          <a:xfrm>
            <a:off x="685800" y="798513"/>
            <a:ext cx="5297488" cy="39735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63" name="Rectangle 3">
            <a:extLst>
              <a:ext uri="{FF2B5EF4-FFF2-40B4-BE49-F238E27FC236}">
                <a16:creationId xmlns:a16="http://schemas.microsoft.com/office/drawing/2014/main" xmlns="" id="{6F7923C1-07E6-470A-9CD9-94D6A4B53DF6}"/>
              </a:ext>
            </a:extLst>
          </p:cNvPr>
          <p:cNvSpPr>
            <a:spLocks noGrp="1" noChangeArrowheads="1"/>
          </p:cNvSpPr>
          <p:nvPr>
            <p:ph type="body" idx="1"/>
          </p:nvPr>
        </p:nvSpPr>
        <p:spPr bwMode="auto">
          <a:xfrm>
            <a:off x="666909" y="5039148"/>
            <a:ext cx="5335270" cy="477374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US" altLang="en-US"/>
          </a:p>
        </p:txBody>
      </p:sp>
    </p:spTree>
    <p:extLst>
      <p:ext uri="{BB962C8B-B14F-4D97-AF65-F5344CB8AC3E}">
        <p14:creationId xmlns:p14="http://schemas.microsoft.com/office/powerpoint/2010/main" val="749947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xmlns="" id="{E60689D3-D221-45DC-A1CF-6FE0C56FE86B}"/>
              </a:ext>
            </a:extLst>
          </p:cNvPr>
          <p:cNvSpPr>
            <a:spLocks noGrp="1" noRot="1" noChangeAspect="1" noChangeArrowheads="1" noTextEdit="1"/>
          </p:cNvSpPr>
          <p:nvPr>
            <p:ph type="sldImg"/>
          </p:nvPr>
        </p:nvSpPr>
        <p:spPr bwMode="auto">
          <a:xfrm>
            <a:off x="685800" y="798513"/>
            <a:ext cx="5297488" cy="39735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987" name="Rectangle 3">
            <a:extLst>
              <a:ext uri="{FF2B5EF4-FFF2-40B4-BE49-F238E27FC236}">
                <a16:creationId xmlns:a16="http://schemas.microsoft.com/office/drawing/2014/main" xmlns="" id="{03E71885-CE51-4F7A-AF13-310616B0E784}"/>
              </a:ext>
            </a:extLst>
          </p:cNvPr>
          <p:cNvSpPr>
            <a:spLocks noGrp="1" noChangeArrowheads="1"/>
          </p:cNvSpPr>
          <p:nvPr>
            <p:ph type="body" idx="1"/>
          </p:nvPr>
        </p:nvSpPr>
        <p:spPr bwMode="auto">
          <a:xfrm>
            <a:off x="666909" y="5039148"/>
            <a:ext cx="5335270" cy="477374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US" altLang="en-US"/>
          </a:p>
        </p:txBody>
      </p:sp>
    </p:spTree>
    <p:extLst>
      <p:ext uri="{BB962C8B-B14F-4D97-AF65-F5344CB8AC3E}">
        <p14:creationId xmlns:p14="http://schemas.microsoft.com/office/powerpoint/2010/main" val="38489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Increase in </a:t>
            </a:r>
            <a:r>
              <a:rPr lang="en-GB" dirty="0" err="1"/>
              <a:t>Screat</a:t>
            </a:r>
            <a:r>
              <a:rPr lang="en-GB" dirty="0"/>
              <a:t> of 26 </a:t>
            </a:r>
            <a:r>
              <a:rPr lang="en-GB" dirty="0" err="1"/>
              <a:t>umol</a:t>
            </a:r>
            <a:r>
              <a:rPr lang="en-GB" dirty="0"/>
              <a:t> </a:t>
            </a:r>
            <a:r>
              <a:rPr lang="en-GB" dirty="0" err="1"/>
              <a:t>idependently</a:t>
            </a:r>
            <a:r>
              <a:rPr lang="en-GB" dirty="0"/>
              <a:t> associated with mortality. </a:t>
            </a:r>
          </a:p>
          <a:p>
            <a:endParaRPr lang="en-GB" dirty="0"/>
          </a:p>
          <a:p>
            <a:r>
              <a:rPr lang="en-GB" dirty="0"/>
              <a:t>Relationship b/w U/O, GFR, tubular injury is complicated. Low U/O can be a sign of renal success as kidneys respond to hypovolaemia by concentrating &amp; holding onto volume. </a:t>
            </a:r>
          </a:p>
          <a:p>
            <a:endParaRPr lang="en-GB" dirty="0"/>
          </a:p>
          <a:p>
            <a:r>
              <a:rPr lang="en-GB" dirty="0"/>
              <a:t>Broad def proposed by KDIGO hopes to catch whole spectrum from kidney injury to impairment. </a:t>
            </a:r>
          </a:p>
          <a:p>
            <a:endParaRPr lang="en-GB" dirty="0"/>
          </a:p>
          <a:p>
            <a:r>
              <a:rPr lang="en-GB" dirty="0"/>
              <a:t>Small changes in kidney function are important &amp; associated with changes to short term &amp; </a:t>
            </a:r>
            <a:r>
              <a:rPr lang="en-GB" dirty="0" err="1"/>
              <a:t>longterm</a:t>
            </a:r>
            <a:r>
              <a:rPr lang="en-GB" dirty="0"/>
              <a:t> mortality</a:t>
            </a:r>
          </a:p>
        </p:txBody>
      </p:sp>
      <p:sp>
        <p:nvSpPr>
          <p:cNvPr id="4" name="Slide Number Placeholder 3"/>
          <p:cNvSpPr>
            <a:spLocks noGrp="1"/>
          </p:cNvSpPr>
          <p:nvPr>
            <p:ph type="sldNum" sz="quarter" idx="10"/>
          </p:nvPr>
        </p:nvSpPr>
        <p:spPr/>
        <p:txBody>
          <a:bodyPr/>
          <a:lstStyle/>
          <a:p>
            <a:fld id="{E6A4E38B-280B-4A76-9E23-B38494798413}" type="slidenum">
              <a:rPr lang="en-GB" smtClean="0"/>
              <a:t>21</a:t>
            </a:fld>
            <a:endParaRPr lang="en-GB"/>
          </a:p>
        </p:txBody>
      </p:sp>
    </p:spTree>
    <p:extLst>
      <p:ext uri="{BB962C8B-B14F-4D97-AF65-F5344CB8AC3E}">
        <p14:creationId xmlns:p14="http://schemas.microsoft.com/office/powerpoint/2010/main" val="4044078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xmlns="" id="{A8E61467-68ED-4E99-8256-9DA825AC2C12}"/>
              </a:ext>
            </a:extLst>
          </p:cNvPr>
          <p:cNvSpPr>
            <a:spLocks noGrp="1" noChangeArrowheads="1"/>
          </p:cNvSpPr>
          <p:nvPr>
            <p:ph type="sldNum" sz="quarter" idx="4294967295"/>
          </p:nvPr>
        </p:nvSpPr>
        <p:spPr bwMode="auto">
          <a:xfrm>
            <a:off x="3777607" y="10076572"/>
            <a:ext cx="2889938" cy="5307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A1E08BAB-0150-453C-BF28-190BB2E7B5EB}" type="slidenum">
              <a:rPr lang="en-GB" altLang="en-US"/>
              <a:pPr/>
              <a:t>22</a:t>
            </a:fld>
            <a:endParaRPr lang="en-GB" altLang="en-US"/>
          </a:p>
        </p:txBody>
      </p:sp>
      <p:sp>
        <p:nvSpPr>
          <p:cNvPr id="53251" name="Rectangle 2">
            <a:extLst>
              <a:ext uri="{FF2B5EF4-FFF2-40B4-BE49-F238E27FC236}">
                <a16:creationId xmlns:a16="http://schemas.microsoft.com/office/drawing/2014/main" xmlns="" id="{A1C53842-810E-48A7-8EDD-5948FFB3AB8D}"/>
              </a:ext>
            </a:extLst>
          </p:cNvPr>
          <p:cNvSpPr>
            <a:spLocks noGrp="1" noRot="1" noChangeAspect="1" noChangeArrowheads="1" noTextEdit="1"/>
          </p:cNvSpPr>
          <p:nvPr>
            <p:ph type="sldImg"/>
          </p:nvPr>
        </p:nvSpPr>
        <p:spPr bwMode="auto">
          <a:xfrm>
            <a:off x="684213" y="796925"/>
            <a:ext cx="5300662" cy="39766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3252" name="Rectangle 3">
            <a:extLst>
              <a:ext uri="{FF2B5EF4-FFF2-40B4-BE49-F238E27FC236}">
                <a16:creationId xmlns:a16="http://schemas.microsoft.com/office/drawing/2014/main" xmlns="" id="{F309AF8A-EB9A-4CE5-8270-89FB00294ADB}"/>
              </a:ext>
            </a:extLst>
          </p:cNvPr>
          <p:cNvSpPr>
            <a:spLocks noGrp="1" noChangeArrowheads="1"/>
          </p:cNvSpPr>
          <p:nvPr>
            <p:ph type="body" idx="1"/>
          </p:nvPr>
        </p:nvSpPr>
        <p:spPr bwMode="auto">
          <a:xfrm>
            <a:off x="666909" y="5039148"/>
            <a:ext cx="5335270" cy="477374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Conceptual model for AKI.</a:t>
            </a:r>
            <a:r>
              <a:rPr lang="en-US" altLang="en-US" dirty="0"/>
              <a:t> Red circles represent stages of AKI. Yellow circles represent potential antecedents of AKI, and the pink circle represents an intermediate stage (not yet defined). Thick arrows between circles represent risk factors associated with the initiation and progression of disease that can be affected or detected by interventions. Purple circles represent outcomes of AKI. “Complications” refers to all complications of AKI, including efforts at prevention and treatment, and complications in other organ systems. AKI, acute kidney injury; GFR, glomerular filtration rate. Adapted from Murray PT, </a:t>
            </a:r>
            <a:r>
              <a:rPr lang="en-US" altLang="en-US" dirty="0" err="1"/>
              <a:t>Devarajan</a:t>
            </a:r>
            <a:r>
              <a:rPr lang="en-US" altLang="en-US" dirty="0"/>
              <a:t> P, Levey AS, </a:t>
            </a:r>
            <a:r>
              <a:rPr lang="en-US" altLang="en-US" i="1" dirty="0"/>
              <a:t>et al.</a:t>
            </a:r>
            <a:r>
              <a:rPr lang="en-US" altLang="en-US" dirty="0"/>
              <a:t> A framework and key research questions in AKI diagnosis and staging in different environments. </a:t>
            </a:r>
            <a:r>
              <a:rPr lang="en-US" altLang="en-US" dirty="0" err="1"/>
              <a:t>Clin</a:t>
            </a:r>
            <a:r>
              <a:rPr lang="en-US" altLang="en-US" dirty="0"/>
              <a:t> J Am </a:t>
            </a:r>
            <a:r>
              <a:rPr lang="en-US" altLang="en-US" dirty="0" err="1"/>
              <a:t>Soc</a:t>
            </a:r>
            <a:r>
              <a:rPr lang="en-US" altLang="en-US" dirty="0"/>
              <a:t> </a:t>
            </a:r>
            <a:r>
              <a:rPr lang="en-US" altLang="en-US" dirty="0" err="1"/>
              <a:t>Nephrol</a:t>
            </a:r>
            <a:r>
              <a:rPr lang="en-US" altLang="en-US" dirty="0"/>
              <a:t> 2008; 3: 864–868 with permission from American Society of Nephrology45 conveyed through Copyright Clearance Center, Inc.; accessed </a:t>
            </a:r>
            <a:r>
              <a:rPr lang="en-US" altLang="en-US" dirty="0">
                <a:hlinkClick r:id="rId3"/>
              </a:rPr>
              <a:t>http://cjasn.asnjournals.org/content/3/3/864.full</a:t>
            </a:r>
            <a:endParaRPr lang="en-US" altLang="en-US" dirty="0"/>
          </a:p>
          <a:p>
            <a:endParaRPr lang="en-US" altLang="en-US" dirty="0"/>
          </a:p>
          <a:p>
            <a:r>
              <a:rPr lang="en-US" altLang="en-US" dirty="0"/>
              <a:t>Circles on horizontal axis depict stages in development</a:t>
            </a:r>
          </a:p>
          <a:p>
            <a:endParaRPr lang="en-US" altLang="en-US" dirty="0"/>
          </a:p>
          <a:p>
            <a:r>
              <a:rPr lang="en-US" altLang="en-US" dirty="0"/>
              <a:t>AKI is defined as loss of kidney function &amp; Decreased GFR. The staging of severity based on </a:t>
            </a:r>
            <a:r>
              <a:rPr lang="en-US" altLang="en-US" dirty="0" err="1"/>
              <a:t>SCr</a:t>
            </a:r>
            <a:r>
              <a:rPr lang="en-US" altLang="en-US" dirty="0"/>
              <a:t> &amp; U/O as surrogates for GFR are shown in triangle above the circles – </a:t>
            </a:r>
            <a:r>
              <a:rPr lang="en-US" altLang="en-US" dirty="0" err="1"/>
              <a:t>Acknoeldges</a:t>
            </a:r>
            <a:r>
              <a:rPr lang="en-US" altLang="en-US" dirty="0"/>
              <a:t> that GFR can be compromised before this shows up in </a:t>
            </a:r>
            <a:r>
              <a:rPr lang="en-US" altLang="en-US" dirty="0" err="1"/>
              <a:t>SCr</a:t>
            </a:r>
            <a:r>
              <a:rPr lang="en-US" altLang="en-US" dirty="0"/>
              <a:t> &amp; U/O</a:t>
            </a:r>
            <a:endParaRPr lang="en-GB" altLang="en-US" dirty="0"/>
          </a:p>
        </p:txBody>
      </p:sp>
    </p:spTree>
    <p:extLst>
      <p:ext uri="{BB962C8B-B14F-4D97-AF65-F5344CB8AC3E}">
        <p14:creationId xmlns:p14="http://schemas.microsoft.com/office/powerpoint/2010/main" val="4145051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23</a:t>
            </a:fld>
            <a:endParaRPr lang="en-GB"/>
          </a:p>
        </p:txBody>
      </p:sp>
    </p:spTree>
    <p:extLst>
      <p:ext uri="{BB962C8B-B14F-4D97-AF65-F5344CB8AC3E}">
        <p14:creationId xmlns:p14="http://schemas.microsoft.com/office/powerpoint/2010/main" val="772261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24</a:t>
            </a:fld>
            <a:endParaRPr lang="en-GB"/>
          </a:p>
        </p:txBody>
      </p:sp>
    </p:spTree>
    <p:extLst>
      <p:ext uri="{BB962C8B-B14F-4D97-AF65-F5344CB8AC3E}">
        <p14:creationId xmlns:p14="http://schemas.microsoft.com/office/powerpoint/2010/main" val="469067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25</a:t>
            </a:fld>
            <a:endParaRPr lang="en-GB"/>
          </a:p>
        </p:txBody>
      </p:sp>
    </p:spTree>
    <p:extLst>
      <p:ext uri="{BB962C8B-B14F-4D97-AF65-F5344CB8AC3E}">
        <p14:creationId xmlns:p14="http://schemas.microsoft.com/office/powerpoint/2010/main" val="1358876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2015</a:t>
            </a:r>
          </a:p>
        </p:txBody>
      </p:sp>
      <p:sp>
        <p:nvSpPr>
          <p:cNvPr id="4" name="Slide Number Placeholder 3"/>
          <p:cNvSpPr>
            <a:spLocks noGrp="1"/>
          </p:cNvSpPr>
          <p:nvPr>
            <p:ph type="sldNum" sz="quarter" idx="10"/>
          </p:nvPr>
        </p:nvSpPr>
        <p:spPr/>
        <p:txBody>
          <a:bodyPr/>
          <a:lstStyle/>
          <a:p>
            <a:fld id="{E6A4E38B-280B-4A76-9E23-B38494798413}" type="slidenum">
              <a:rPr lang="en-GB" smtClean="0"/>
              <a:t>26</a:t>
            </a:fld>
            <a:endParaRPr lang="en-GB"/>
          </a:p>
        </p:txBody>
      </p:sp>
    </p:spTree>
    <p:extLst>
      <p:ext uri="{BB962C8B-B14F-4D97-AF65-F5344CB8AC3E}">
        <p14:creationId xmlns:p14="http://schemas.microsoft.com/office/powerpoint/2010/main" val="24367224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27</a:t>
            </a:fld>
            <a:endParaRPr lang="en-GB"/>
          </a:p>
        </p:txBody>
      </p:sp>
    </p:spTree>
    <p:extLst>
      <p:ext uri="{BB962C8B-B14F-4D97-AF65-F5344CB8AC3E}">
        <p14:creationId xmlns:p14="http://schemas.microsoft.com/office/powerpoint/2010/main" val="3632962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28</a:t>
            </a:fld>
            <a:endParaRPr lang="en-GB"/>
          </a:p>
        </p:txBody>
      </p:sp>
    </p:spTree>
    <p:extLst>
      <p:ext uri="{BB962C8B-B14F-4D97-AF65-F5344CB8AC3E}">
        <p14:creationId xmlns:p14="http://schemas.microsoft.com/office/powerpoint/2010/main" val="1498662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Definitions &amp; staging don’t incorporate the diagnostic importance</a:t>
            </a:r>
            <a:r>
              <a:rPr lang="en-GB" baseline="0" dirty="0"/>
              <a:t> of cause of AKI. This is important as it will determine the treatment</a:t>
            </a:r>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29</a:t>
            </a:fld>
            <a:endParaRPr lang="en-GB"/>
          </a:p>
        </p:txBody>
      </p:sp>
    </p:spTree>
    <p:extLst>
      <p:ext uri="{BB962C8B-B14F-4D97-AF65-F5344CB8AC3E}">
        <p14:creationId xmlns:p14="http://schemas.microsoft.com/office/powerpoint/2010/main" val="2663300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Kidneys are good at maintaining renal blood flow via auto regulation. Feedback mechanisms will prompt the afferent/efferent arterioles to squeeze or sag in response to BP. </a:t>
            </a:r>
          </a:p>
        </p:txBody>
      </p:sp>
      <p:sp>
        <p:nvSpPr>
          <p:cNvPr id="4" name="Slide Number Placeholder 3"/>
          <p:cNvSpPr>
            <a:spLocks noGrp="1"/>
          </p:cNvSpPr>
          <p:nvPr>
            <p:ph type="sldNum" sz="quarter" idx="10"/>
          </p:nvPr>
        </p:nvSpPr>
        <p:spPr/>
        <p:txBody>
          <a:bodyPr/>
          <a:lstStyle/>
          <a:p>
            <a:fld id="{E6A4E38B-280B-4A76-9E23-B38494798413}" type="slidenum">
              <a:rPr lang="en-GB" smtClean="0"/>
              <a:t>30</a:t>
            </a:fld>
            <a:endParaRPr lang="en-GB"/>
          </a:p>
        </p:txBody>
      </p:sp>
    </p:spTree>
    <p:extLst>
      <p:ext uri="{BB962C8B-B14F-4D97-AF65-F5344CB8AC3E}">
        <p14:creationId xmlns:p14="http://schemas.microsoft.com/office/powerpoint/2010/main" val="1713007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ATN – name suggests histological diagnosis bit this doesn’t happen in reality as no biopsies taken (</a:t>
            </a:r>
            <a:r>
              <a:rPr lang="en-GB" dirty="0" err="1"/>
              <a:t>bellomo</a:t>
            </a:r>
            <a:r>
              <a:rPr lang="en-GB" dirty="0"/>
              <a:t> et al</a:t>
            </a:r>
            <a:r>
              <a:rPr lang="en-GB" baseline="0" dirty="0"/>
              <a:t> 2012) Common cause of AKI in ICU due ischaemic hit to kidney in MOF following prolonged/profound pre renal failure. Suggested by the persistence of AKI despite resolution of blood flow/volume/pressure to kidney. </a:t>
            </a:r>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31</a:t>
            </a:fld>
            <a:endParaRPr lang="en-GB"/>
          </a:p>
        </p:txBody>
      </p:sp>
    </p:spTree>
    <p:extLst>
      <p:ext uri="{BB962C8B-B14F-4D97-AF65-F5344CB8AC3E}">
        <p14:creationId xmlns:p14="http://schemas.microsoft.com/office/powerpoint/2010/main" val="2577028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32</a:t>
            </a:fld>
            <a:endParaRPr lang="en-GB"/>
          </a:p>
        </p:txBody>
      </p:sp>
    </p:spTree>
    <p:extLst>
      <p:ext uri="{BB962C8B-B14F-4D97-AF65-F5344CB8AC3E}">
        <p14:creationId xmlns:p14="http://schemas.microsoft.com/office/powerpoint/2010/main" val="160293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33</a:t>
            </a:fld>
            <a:endParaRPr lang="en-GB"/>
          </a:p>
        </p:txBody>
      </p:sp>
    </p:spTree>
    <p:extLst>
      <p:ext uri="{BB962C8B-B14F-4D97-AF65-F5344CB8AC3E}">
        <p14:creationId xmlns:p14="http://schemas.microsoft.com/office/powerpoint/2010/main" val="18270858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34</a:t>
            </a:fld>
            <a:endParaRPr lang="en-GB"/>
          </a:p>
        </p:txBody>
      </p:sp>
    </p:spTree>
    <p:extLst>
      <p:ext uri="{BB962C8B-B14F-4D97-AF65-F5344CB8AC3E}">
        <p14:creationId xmlns:p14="http://schemas.microsoft.com/office/powerpoint/2010/main" val="37060613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Contrast </a:t>
            </a:r>
            <a:r>
              <a:rPr lang="en-GB" i="1" dirty="0"/>
              <a:t>Associated</a:t>
            </a:r>
            <a:r>
              <a:rPr lang="en-GB" dirty="0"/>
              <a:t> – AKI??</a:t>
            </a:r>
          </a:p>
          <a:p>
            <a:r>
              <a:rPr lang="en-GB" dirty="0"/>
              <a:t>Follows administration of iodinated contrast </a:t>
            </a:r>
          </a:p>
          <a:p>
            <a:endParaRPr lang="en-GB" dirty="0"/>
          </a:p>
          <a:p>
            <a:r>
              <a:rPr lang="en-GB" dirty="0"/>
              <a:t>Pre-hydrate, </a:t>
            </a:r>
            <a:r>
              <a:rPr lang="en-GB" dirty="0" err="1"/>
              <a:t>nac</a:t>
            </a:r>
            <a:r>
              <a:rPr lang="en-GB" dirty="0"/>
              <a:t>, 1.4% </a:t>
            </a:r>
            <a:r>
              <a:rPr lang="en-GB" dirty="0" err="1"/>
              <a:t>nabicarb</a:t>
            </a:r>
            <a:endParaRPr lang="en-GB" dirty="0"/>
          </a:p>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35</a:t>
            </a:fld>
            <a:endParaRPr lang="en-GB"/>
          </a:p>
        </p:txBody>
      </p:sp>
    </p:spTree>
    <p:extLst>
      <p:ext uri="{BB962C8B-B14F-4D97-AF65-F5344CB8AC3E}">
        <p14:creationId xmlns:p14="http://schemas.microsoft.com/office/powerpoint/2010/main" val="24965975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p:spPr>
        <p:txBody>
          <a:bodyPr/>
          <a:lstStyle/>
          <a:p>
            <a:pPr>
              <a:lnSpc>
                <a:spcPct val="80000"/>
              </a:lnSpc>
            </a:pPr>
            <a:r>
              <a:rPr lang="en-US" altLang="en-US" sz="1100" dirty="0"/>
              <a:t>Profound renal vasoconstriction</a:t>
            </a:r>
          </a:p>
          <a:p>
            <a:pPr>
              <a:lnSpc>
                <a:spcPct val="80000"/>
              </a:lnSpc>
            </a:pPr>
            <a:r>
              <a:rPr lang="en-US" altLang="en-US" sz="1100" dirty="0"/>
              <a:t>Need to exclude hypovolaemia, parenchymal renal disease, nephrotoxic drugs.</a:t>
            </a:r>
          </a:p>
          <a:p>
            <a:pPr>
              <a:lnSpc>
                <a:spcPct val="80000"/>
              </a:lnSpc>
            </a:pPr>
            <a:r>
              <a:rPr lang="en-US" altLang="en-US" sz="1100" dirty="0" err="1"/>
              <a:t>Terli</a:t>
            </a:r>
            <a:r>
              <a:rPr lang="en-US" altLang="en-US" sz="1100" dirty="0"/>
              <a:t>/albumin – unsuccessful 54% pts</a:t>
            </a:r>
          </a:p>
          <a:p>
            <a:r>
              <a:rPr lang="en-GB" altLang="en-US" dirty="0"/>
              <a:t>Kidneys will work immediately following transplant???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Retention of </a:t>
            </a:r>
            <a:r>
              <a:rPr lang="en-GB" dirty="0" err="1"/>
              <a:t>uraemic</a:t>
            </a:r>
            <a:r>
              <a:rPr lang="en-GB" dirty="0"/>
              <a:t> toxins leading to altered mentation &amp; even coma, tendency to bleed due to abnormal renal function – not number but how well they clump</a:t>
            </a:r>
          </a:p>
          <a:p>
            <a:pPr marL="228600" indent="-228600">
              <a:buAutoNum type="arabicPeriod"/>
            </a:pPr>
            <a:r>
              <a:rPr lang="en-GB" dirty="0"/>
              <a:t>Fluid Overload – salt/H2O retention happens early 2ndry RAAS activation</a:t>
            </a:r>
          </a:p>
          <a:p>
            <a:pPr marL="228600" indent="-228600">
              <a:buAutoNum type="arabicPeriod"/>
            </a:pPr>
            <a:r>
              <a:rPr lang="en-GB" dirty="0"/>
              <a:t>Acid Base Disturbance – failure of tubules to produce HCO3</a:t>
            </a:r>
          </a:p>
          <a:p>
            <a:pPr marL="228600" indent="-228600">
              <a:buAutoNum type="arabicPeriod"/>
            </a:pPr>
            <a:r>
              <a:rPr lang="en-GB" dirty="0"/>
              <a:t>Electrolyte disturbance – hyperkalaemia (hyponatraemia, </a:t>
            </a:r>
            <a:r>
              <a:rPr lang="en-GB" dirty="0" err="1"/>
              <a:t>hyperphosptaaemia</a:t>
            </a:r>
            <a:r>
              <a:rPr lang="en-GB" dirty="0"/>
              <a:t>)</a:t>
            </a:r>
          </a:p>
          <a:p>
            <a:pPr marL="228600" indent="-228600">
              <a:buAutoNum type="arabicPeriod"/>
            </a:pPr>
            <a:r>
              <a:rPr lang="en-GB" dirty="0"/>
              <a:t>DRUG ACCUMULATION – as GFR drops renal clearance of drugs will also decline - morphine</a:t>
            </a:r>
          </a:p>
        </p:txBody>
      </p:sp>
      <p:sp>
        <p:nvSpPr>
          <p:cNvPr id="4" name="Slide Number Placeholder 3"/>
          <p:cNvSpPr>
            <a:spLocks noGrp="1"/>
          </p:cNvSpPr>
          <p:nvPr>
            <p:ph type="sldNum" sz="quarter" idx="10"/>
          </p:nvPr>
        </p:nvSpPr>
        <p:spPr/>
        <p:txBody>
          <a:bodyPr/>
          <a:lstStyle/>
          <a:p>
            <a:fld id="{E6A4E38B-280B-4A76-9E23-B38494798413}" type="slidenum">
              <a:rPr lang="en-GB" smtClean="0"/>
              <a:t>37</a:t>
            </a:fld>
            <a:endParaRPr lang="en-GB"/>
          </a:p>
        </p:txBody>
      </p:sp>
    </p:spTree>
    <p:extLst>
      <p:ext uri="{BB962C8B-B14F-4D97-AF65-F5344CB8AC3E}">
        <p14:creationId xmlns:p14="http://schemas.microsoft.com/office/powerpoint/2010/main" val="3456873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38</a:t>
            </a:fld>
            <a:endParaRPr lang="en-GB"/>
          </a:p>
        </p:txBody>
      </p:sp>
    </p:spTree>
    <p:extLst>
      <p:ext uri="{BB962C8B-B14F-4D97-AF65-F5344CB8AC3E}">
        <p14:creationId xmlns:p14="http://schemas.microsoft.com/office/powerpoint/2010/main" val="917209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xmlns="" id="{AF68296F-B82B-43E8-A9AC-3D4A320426D6}"/>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a:solidFill>
                  <a:schemeClr val="tx1"/>
                </a:solidFill>
                <a:latin typeface="Arial" panose="020B0604020202020204" pitchFamily="34" charset="0"/>
                <a:cs typeface="Arial" panose="020B0604020202020204" pitchFamily="34" charset="0"/>
              </a:defRPr>
            </a:lvl1pPr>
            <a:lvl2pPr marL="742950" indent="-285750" defTabSz="911225" eaLnBrk="0" hangingPunct="0">
              <a:defRPr>
                <a:solidFill>
                  <a:schemeClr val="tx1"/>
                </a:solidFill>
                <a:latin typeface="Arial" panose="020B0604020202020204" pitchFamily="34" charset="0"/>
                <a:cs typeface="Arial" panose="020B0604020202020204" pitchFamily="34" charset="0"/>
              </a:defRPr>
            </a:lvl2pPr>
            <a:lvl3pPr marL="1143000" indent="-228600" defTabSz="911225" eaLnBrk="0" hangingPunct="0">
              <a:defRPr>
                <a:solidFill>
                  <a:schemeClr val="tx1"/>
                </a:solidFill>
                <a:latin typeface="Arial" panose="020B0604020202020204" pitchFamily="34" charset="0"/>
                <a:cs typeface="Arial" panose="020B0604020202020204" pitchFamily="34" charset="0"/>
              </a:defRPr>
            </a:lvl3pPr>
            <a:lvl4pPr marL="1600200" indent="-228600" defTabSz="911225" eaLnBrk="0" hangingPunct="0">
              <a:defRPr>
                <a:solidFill>
                  <a:schemeClr val="tx1"/>
                </a:solidFill>
                <a:latin typeface="Arial" panose="020B0604020202020204" pitchFamily="34" charset="0"/>
                <a:cs typeface="Arial" panose="020B0604020202020204" pitchFamily="34" charset="0"/>
              </a:defRPr>
            </a:lvl4pPr>
            <a:lvl5pPr marL="2057400" indent="-228600" defTabSz="911225" eaLnBrk="0" hangingPunct="0">
              <a:defRPr>
                <a:solidFill>
                  <a:schemeClr val="tx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32F8FF98-4830-4852-BF8C-293C9C18B899}"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1225" rtl="0" eaLnBrk="1" fontAlgn="base" latinLnBrk="0" hangingPunct="1">
                <a:lnSpc>
                  <a:spcPct val="100000"/>
                </a:lnSpc>
                <a:spcBef>
                  <a:spcPct val="0"/>
                </a:spcBef>
                <a:spcAft>
                  <a:spcPct val="0"/>
                </a:spcAft>
                <a:buClrTx/>
                <a:buSzTx/>
                <a:buFontTx/>
                <a:buNone/>
                <a:tabLst/>
                <a:defRPr/>
              </a:pPr>
              <a:t>39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6915" name="Rectangle 2">
            <a:extLst>
              <a:ext uri="{FF2B5EF4-FFF2-40B4-BE49-F238E27FC236}">
                <a16:creationId xmlns:a16="http://schemas.microsoft.com/office/drawing/2014/main" xmlns="" id="{D8DA82B2-58BE-405C-9172-B4E892B02B8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a:extLst>
              <a:ext uri="{FF2B5EF4-FFF2-40B4-BE49-F238E27FC236}">
                <a16:creationId xmlns:a16="http://schemas.microsoft.com/office/drawing/2014/main" xmlns="" id="{7F5CB269-34AE-4780-AC5F-C646AB47E8B6}"/>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GB" altLang="en-US" b="1" dirty="0">
                <a:latin typeface="Arial" panose="020B0604020202020204" pitchFamily="34" charset="0"/>
                <a:cs typeface="Arial" panose="020B0604020202020204" pitchFamily="34" charset="0"/>
              </a:rPr>
              <a:t>Presenter notes:</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Key points to raise</a:t>
            </a:r>
          </a:p>
          <a:p>
            <a:pPr marL="171450" indent="-171450">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In 2009, the National Confidential Enquiry into Patient Outcome and Death (NCEPOD) reported the results of an enquiry into the deaths of 549 adult patients who died with acute kidney injury in hospital. </a:t>
            </a:r>
          </a:p>
          <a:p>
            <a:pPr marL="171450" indent="-171450">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The study excluded patients receiving palliative care.</a:t>
            </a:r>
          </a:p>
          <a:p>
            <a:pPr marL="171450" indent="-171450">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Systemic deficiencies in the care of patients who died from acute kidney injury were identified. </a:t>
            </a:r>
          </a:p>
          <a:p>
            <a:pPr marL="171450" indent="-171450">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This report led to the Department of Health's request for NICE to develop its first guideline on acute kidney injury in adults and also, importantly, in children and young people. </a:t>
            </a:r>
            <a:endParaRPr lang="en-US" altLang="en-US" dirty="0">
              <a:latin typeface="Arial" panose="020B0604020202020204" pitchFamily="34" charset="0"/>
              <a:cs typeface="Arial" panose="020B0604020202020204" pitchFamily="34" charset="0"/>
            </a:endParaRPr>
          </a:p>
          <a:p>
            <a:pPr>
              <a:defRPr/>
            </a:pPr>
            <a:endParaRPr lang="en-US" altLang="en-US" dirty="0"/>
          </a:p>
        </p:txBody>
      </p:sp>
    </p:spTree>
    <p:extLst>
      <p:ext uri="{BB962C8B-B14F-4D97-AF65-F5344CB8AC3E}">
        <p14:creationId xmlns:p14="http://schemas.microsoft.com/office/powerpoint/2010/main" val="30088123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Stage based management to reflect broad principles of care for all AKI but need to look for cause &amp; put in cause specific interventions. </a:t>
            </a:r>
          </a:p>
        </p:txBody>
      </p:sp>
      <p:sp>
        <p:nvSpPr>
          <p:cNvPr id="4" name="Slide Number Placeholder 3"/>
          <p:cNvSpPr>
            <a:spLocks noGrp="1"/>
          </p:cNvSpPr>
          <p:nvPr>
            <p:ph type="sldNum" sz="quarter" idx="10"/>
          </p:nvPr>
        </p:nvSpPr>
        <p:spPr/>
        <p:txBody>
          <a:bodyPr/>
          <a:lstStyle/>
          <a:p>
            <a:fld id="{E6A4E38B-280B-4A76-9E23-B38494798413}" type="slidenum">
              <a:rPr lang="en-GB" smtClean="0"/>
              <a:t>40</a:t>
            </a:fld>
            <a:endParaRPr lang="en-GB"/>
          </a:p>
        </p:txBody>
      </p:sp>
    </p:spTree>
    <p:extLst>
      <p:ext uri="{BB962C8B-B14F-4D97-AF65-F5344CB8AC3E}">
        <p14:creationId xmlns:p14="http://schemas.microsoft.com/office/powerpoint/2010/main" val="3028372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Stage based management to reflect broad principles of care for all AKI but need to look for cause &amp; put in cause specific interventions. </a:t>
            </a:r>
          </a:p>
        </p:txBody>
      </p:sp>
      <p:sp>
        <p:nvSpPr>
          <p:cNvPr id="4" name="Slide Number Placeholder 3"/>
          <p:cNvSpPr>
            <a:spLocks noGrp="1"/>
          </p:cNvSpPr>
          <p:nvPr>
            <p:ph type="sldNum" sz="quarter" idx="10"/>
          </p:nvPr>
        </p:nvSpPr>
        <p:spPr/>
        <p:txBody>
          <a:bodyPr/>
          <a:lstStyle/>
          <a:p>
            <a:fld id="{E6A4E38B-280B-4A76-9E23-B38494798413}" type="slidenum">
              <a:rPr lang="en-GB" smtClean="0"/>
              <a:t>41</a:t>
            </a:fld>
            <a:endParaRPr lang="en-GB"/>
          </a:p>
        </p:txBody>
      </p:sp>
    </p:spTree>
    <p:extLst>
      <p:ext uri="{BB962C8B-B14F-4D97-AF65-F5344CB8AC3E}">
        <p14:creationId xmlns:p14="http://schemas.microsoft.com/office/powerpoint/2010/main" val="18160174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42</a:t>
            </a:fld>
            <a:endParaRPr lang="en-GB"/>
          </a:p>
        </p:txBody>
      </p:sp>
    </p:spTree>
    <p:extLst>
      <p:ext uri="{BB962C8B-B14F-4D97-AF65-F5344CB8AC3E}">
        <p14:creationId xmlns:p14="http://schemas.microsoft.com/office/powerpoint/2010/main" val="35667659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43</a:t>
            </a:fld>
            <a:endParaRPr lang="en-GB"/>
          </a:p>
        </p:txBody>
      </p:sp>
    </p:spTree>
    <p:extLst>
      <p:ext uri="{BB962C8B-B14F-4D97-AF65-F5344CB8AC3E}">
        <p14:creationId xmlns:p14="http://schemas.microsoft.com/office/powerpoint/2010/main" val="42784304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44</a:t>
            </a:fld>
            <a:endParaRPr lang="en-GB"/>
          </a:p>
        </p:txBody>
      </p:sp>
    </p:spTree>
    <p:extLst>
      <p:ext uri="{BB962C8B-B14F-4D97-AF65-F5344CB8AC3E}">
        <p14:creationId xmlns:p14="http://schemas.microsoft.com/office/powerpoint/2010/main" val="18939792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bears principle:</a:t>
            </a:r>
          </a:p>
          <a:p>
            <a:endParaRPr lang="en-GB" dirty="0"/>
          </a:p>
          <a:p>
            <a:r>
              <a:rPr lang="en-GB" dirty="0"/>
              <a:t>Not too much, not too little, just enough</a:t>
            </a:r>
          </a:p>
          <a:p>
            <a:endParaRPr lang="en-GB" dirty="0"/>
          </a:p>
          <a:p>
            <a:r>
              <a:rPr lang="en-GB" dirty="0"/>
              <a:t>Consider </a:t>
            </a:r>
            <a:r>
              <a:rPr lang="en-GB" dirty="0" err="1"/>
              <a:t>pressors</a:t>
            </a:r>
            <a:r>
              <a:rPr lang="en-GB" dirty="0"/>
              <a:t> if sustained low </a:t>
            </a:r>
            <a:r>
              <a:rPr lang="en-GB" dirty="0" err="1"/>
              <a:t>bp</a:t>
            </a:r>
            <a:endParaRPr lang="en-GB" dirty="0"/>
          </a:p>
          <a:p>
            <a:endParaRPr lang="en-GB" dirty="0"/>
          </a:p>
          <a:p>
            <a:r>
              <a:rPr lang="en-GB" dirty="0" err="1"/>
              <a:t>Considor</a:t>
            </a:r>
            <a:r>
              <a:rPr lang="en-GB" dirty="0"/>
              <a:t> inotrope if CO problematic – Dynamic rather than static monitoring..</a:t>
            </a:r>
          </a:p>
        </p:txBody>
      </p:sp>
      <p:sp>
        <p:nvSpPr>
          <p:cNvPr id="4" name="Slide Number Placeholder 3"/>
          <p:cNvSpPr>
            <a:spLocks noGrp="1"/>
          </p:cNvSpPr>
          <p:nvPr>
            <p:ph type="sldNum" sz="quarter" idx="10"/>
          </p:nvPr>
        </p:nvSpPr>
        <p:spPr/>
        <p:txBody>
          <a:bodyPr/>
          <a:lstStyle/>
          <a:p>
            <a:fld id="{E6A4E38B-280B-4A76-9E23-B38494798413}" type="slidenum">
              <a:rPr lang="en-GB" smtClean="0"/>
              <a:t>45</a:t>
            </a:fld>
            <a:endParaRPr lang="en-GB"/>
          </a:p>
        </p:txBody>
      </p:sp>
    </p:spTree>
    <p:extLst>
      <p:ext uri="{BB962C8B-B14F-4D97-AF65-F5344CB8AC3E}">
        <p14:creationId xmlns:p14="http://schemas.microsoft.com/office/powerpoint/2010/main" val="23953718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ltLang="en-US" dirty="0"/>
              <a:t>Type?</a:t>
            </a:r>
          </a:p>
          <a:p>
            <a:pPr>
              <a:defRPr/>
            </a:pPr>
            <a:r>
              <a:rPr lang="en-GB" altLang="en-US" dirty="0"/>
              <a:t>Saline strictly contraindicated and should be limited in all other treatment i.e. drug infusions,</a:t>
            </a:r>
          </a:p>
          <a:p>
            <a:pPr>
              <a:defRPr/>
            </a:pPr>
            <a:r>
              <a:rPr lang="en-GB" altLang="en-US" dirty="0"/>
              <a:t>Causes </a:t>
            </a:r>
            <a:r>
              <a:rPr lang="en-GB" altLang="en-US" dirty="0" err="1"/>
              <a:t>hyperchloreamia</a:t>
            </a:r>
            <a:r>
              <a:rPr lang="en-GB" altLang="en-US" dirty="0"/>
              <a:t> which reduces blood flow through the kidneys</a:t>
            </a:r>
          </a:p>
          <a:p>
            <a:pPr>
              <a:defRPr/>
            </a:pPr>
            <a:endParaRPr lang="en-GB" altLang="en-US" dirty="0"/>
          </a:p>
          <a:p>
            <a:pPr>
              <a:defRPr/>
            </a:pPr>
            <a:r>
              <a:rPr lang="en-GB" altLang="en-US" dirty="0"/>
              <a:t>Volume</a:t>
            </a:r>
          </a:p>
          <a:p>
            <a:pPr>
              <a:defRPr/>
            </a:pPr>
            <a:r>
              <a:rPr lang="en-GB" altLang="en-US" dirty="0"/>
              <a:t>Association b/w fluid overload, Venous congestion becoming more known to impact on renal function through increased intrarenal hydrostatic pressure &amp; increased intratubular pressure</a:t>
            </a:r>
          </a:p>
          <a:p>
            <a:pPr>
              <a:defRPr/>
            </a:pPr>
            <a:r>
              <a:rPr lang="en-GB" altLang="en-US" dirty="0"/>
              <a:t>BUT can help to resolve issues provoking pre-</a:t>
            </a:r>
            <a:r>
              <a:rPr lang="en-GB" altLang="en-US" dirty="0" err="1"/>
              <a:t>nal</a:t>
            </a:r>
            <a:r>
              <a:rPr lang="en-GB" altLang="en-US" dirty="0"/>
              <a:t> failure</a:t>
            </a:r>
          </a:p>
          <a:p>
            <a:pPr>
              <a:defRPr/>
            </a:pPr>
            <a:endParaRPr lang="en-GB" altLang="en-US" dirty="0"/>
          </a:p>
          <a:p>
            <a:pPr>
              <a:defRPr/>
            </a:pPr>
            <a:r>
              <a:rPr lang="en-GB" altLang="en-US" dirty="0"/>
              <a:t>Parameters</a:t>
            </a:r>
          </a:p>
          <a:p>
            <a:pPr>
              <a:defRPr/>
            </a:pPr>
            <a:r>
              <a:rPr lang="en-GB" altLang="en-US" dirty="0"/>
              <a:t>Flow monitoring &amp; dynamic response </a:t>
            </a:r>
            <a:r>
              <a:rPr lang="en-GB" altLang="en-US" dirty="0" err="1"/>
              <a:t>ie</a:t>
            </a:r>
            <a:r>
              <a:rPr lang="en-GB" altLang="en-US" dirty="0"/>
              <a:t> SV</a:t>
            </a:r>
          </a:p>
          <a:p>
            <a:pPr>
              <a:defRPr/>
            </a:pPr>
            <a:endParaRPr lang="en-GB" altLang="en-US" dirty="0"/>
          </a:p>
          <a:p>
            <a:pPr>
              <a:defRPr/>
            </a:pPr>
            <a:endParaRPr lang="en-GB" altLang="en-US" dirty="0"/>
          </a:p>
          <a:p>
            <a:pPr>
              <a:defRPr/>
            </a:pPr>
            <a:r>
              <a:rPr lang="en-GB" altLang="en-US" dirty="0"/>
              <a:t>STRICT, STRICT, STRICT fluid balance chart</a:t>
            </a:r>
          </a:p>
          <a:p>
            <a:endParaRPr lang="en-GB" dirty="0"/>
          </a:p>
        </p:txBody>
      </p:sp>
      <p:sp>
        <p:nvSpPr>
          <p:cNvPr id="4" name="Slide Number Placeholder 3"/>
          <p:cNvSpPr>
            <a:spLocks noGrp="1"/>
          </p:cNvSpPr>
          <p:nvPr>
            <p:ph type="sldNum" sz="quarter" idx="10"/>
          </p:nvPr>
        </p:nvSpPr>
        <p:spPr/>
        <p:txBody>
          <a:bodyPr/>
          <a:lstStyle/>
          <a:p>
            <a:fld id="{E6A4E38B-280B-4A76-9E23-B38494798413}" type="slidenum">
              <a:rPr lang="en-GB" smtClean="0"/>
              <a:t>46</a:t>
            </a:fld>
            <a:endParaRPr lang="en-GB"/>
          </a:p>
        </p:txBody>
      </p:sp>
    </p:spTree>
    <p:extLst>
      <p:ext uri="{BB962C8B-B14F-4D97-AF65-F5344CB8AC3E}">
        <p14:creationId xmlns:p14="http://schemas.microsoft.com/office/powerpoint/2010/main" val="35458426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47</a:t>
            </a:fld>
            <a:endParaRPr lang="en-GB"/>
          </a:p>
        </p:txBody>
      </p:sp>
    </p:spTree>
    <p:extLst>
      <p:ext uri="{BB962C8B-B14F-4D97-AF65-F5344CB8AC3E}">
        <p14:creationId xmlns:p14="http://schemas.microsoft.com/office/powerpoint/2010/main" val="37790059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48</a:t>
            </a:fld>
            <a:endParaRPr lang="en-GB"/>
          </a:p>
        </p:txBody>
      </p:sp>
    </p:spTree>
    <p:extLst>
      <p:ext uri="{BB962C8B-B14F-4D97-AF65-F5344CB8AC3E}">
        <p14:creationId xmlns:p14="http://schemas.microsoft.com/office/powerpoint/2010/main" val="16501127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49</a:t>
            </a:fld>
            <a:endParaRPr lang="en-GB"/>
          </a:p>
        </p:txBody>
      </p:sp>
    </p:spTree>
    <p:extLst>
      <p:ext uri="{BB962C8B-B14F-4D97-AF65-F5344CB8AC3E}">
        <p14:creationId xmlns:p14="http://schemas.microsoft.com/office/powerpoint/2010/main" val="3255956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Critically ill </a:t>
            </a:r>
            <a:r>
              <a:rPr lang="en-GB" dirty="0" err="1"/>
              <a:t>pts</a:t>
            </a:r>
            <a:r>
              <a:rPr lang="en-GB" dirty="0"/>
              <a:t> will either present with AKI as single organ failure </a:t>
            </a:r>
            <a:r>
              <a:rPr lang="en-GB" dirty="0" err="1"/>
              <a:t>ie</a:t>
            </a:r>
            <a:r>
              <a:rPr lang="en-GB" dirty="0"/>
              <a:t> primary problem or develop AKI as part of MOF</a:t>
            </a:r>
          </a:p>
        </p:txBody>
      </p:sp>
      <p:sp>
        <p:nvSpPr>
          <p:cNvPr id="4" name="Slide Number Placeholder 3"/>
          <p:cNvSpPr>
            <a:spLocks noGrp="1"/>
          </p:cNvSpPr>
          <p:nvPr>
            <p:ph type="sldNum" sz="quarter" idx="10"/>
          </p:nvPr>
        </p:nvSpPr>
        <p:spPr/>
        <p:txBody>
          <a:bodyPr/>
          <a:lstStyle/>
          <a:p>
            <a:fld id="{E6A4E38B-280B-4A76-9E23-B38494798413}" type="slidenum">
              <a:rPr lang="en-GB" smtClean="0"/>
              <a:t>50</a:t>
            </a:fld>
            <a:endParaRPr lang="en-GB"/>
          </a:p>
        </p:txBody>
      </p:sp>
    </p:spTree>
    <p:extLst>
      <p:ext uri="{BB962C8B-B14F-4D97-AF65-F5344CB8AC3E}">
        <p14:creationId xmlns:p14="http://schemas.microsoft.com/office/powerpoint/2010/main" val="7645495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51</a:t>
            </a:fld>
            <a:endParaRPr lang="en-GB"/>
          </a:p>
        </p:txBody>
      </p:sp>
    </p:spTree>
    <p:extLst>
      <p:ext uri="{BB962C8B-B14F-4D97-AF65-F5344CB8AC3E}">
        <p14:creationId xmlns:p14="http://schemas.microsoft.com/office/powerpoint/2010/main" val="3921005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52</a:t>
            </a:fld>
            <a:endParaRPr lang="en-GB"/>
          </a:p>
        </p:txBody>
      </p:sp>
    </p:spTree>
    <p:extLst>
      <p:ext uri="{BB962C8B-B14F-4D97-AF65-F5344CB8AC3E}">
        <p14:creationId xmlns:p14="http://schemas.microsoft.com/office/powerpoint/2010/main" val="3333060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53</a:t>
            </a:fld>
            <a:endParaRPr lang="en-GB"/>
          </a:p>
        </p:txBody>
      </p:sp>
    </p:spTree>
    <p:extLst>
      <p:ext uri="{BB962C8B-B14F-4D97-AF65-F5344CB8AC3E}">
        <p14:creationId xmlns:p14="http://schemas.microsoft.com/office/powerpoint/2010/main" val="13916372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54</a:t>
            </a:fld>
            <a:endParaRPr lang="en-GB"/>
          </a:p>
        </p:txBody>
      </p:sp>
    </p:spTree>
    <p:extLst>
      <p:ext uri="{BB962C8B-B14F-4D97-AF65-F5344CB8AC3E}">
        <p14:creationId xmlns:p14="http://schemas.microsoft.com/office/powerpoint/2010/main" val="4074444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55</a:t>
            </a:fld>
            <a:endParaRPr lang="en-GB"/>
          </a:p>
        </p:txBody>
      </p:sp>
    </p:spTree>
    <p:extLst>
      <p:ext uri="{BB962C8B-B14F-4D97-AF65-F5344CB8AC3E}">
        <p14:creationId xmlns:p14="http://schemas.microsoft.com/office/powerpoint/2010/main" val="17532537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56</a:t>
            </a:fld>
            <a:endParaRPr lang="en-GB"/>
          </a:p>
        </p:txBody>
      </p:sp>
    </p:spTree>
    <p:extLst>
      <p:ext uri="{BB962C8B-B14F-4D97-AF65-F5344CB8AC3E}">
        <p14:creationId xmlns:p14="http://schemas.microsoft.com/office/powerpoint/2010/main" val="31330526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4294967295"/>
          </p:nvPr>
        </p:nvSpPr>
        <p:spPr bwMode="auto">
          <a:xfrm>
            <a:off x="3777607" y="9428372"/>
            <a:ext cx="2889938" cy="4966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fld id="{39E1FFC6-F5B6-40EE-8B29-12CBC76D0237}" type="slidenum">
              <a:rPr lang="en-GB" altLang="en-US"/>
              <a:pPr/>
              <a:t>57</a:t>
            </a:fld>
            <a:endParaRPr lang="en-GB" altLang="en-US"/>
          </a:p>
        </p:txBody>
      </p:sp>
      <p:sp>
        <p:nvSpPr>
          <p:cNvPr id="61443" name="Rectangle 2"/>
          <p:cNvSpPr>
            <a:spLocks noGrp="1" noRot="1" noChangeAspect="1" noChangeArrowheads="1" noTextEdit="1"/>
          </p:cNvSpPr>
          <p:nvPr>
            <p:ph type="sldImg"/>
          </p:nvPr>
        </p:nvSpPr>
        <p:spPr bwMode="auto">
          <a:xfrm>
            <a:off x="854075" y="744538"/>
            <a:ext cx="4960938" cy="37226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44" name="Rectangle 3"/>
          <p:cNvSpPr>
            <a:spLocks noGrp="1" noChangeArrowheads="1"/>
          </p:cNvSpPr>
          <p:nvPr>
            <p:ph type="body" idx="1"/>
          </p:nvPr>
        </p:nvSpPr>
        <p:spPr bwMode="auto">
          <a:xfrm>
            <a:off x="666909" y="4714993"/>
            <a:ext cx="5335270" cy="446666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Myoglobin degradation product causes obstruction of the renal tubules and altered renal blood flow.</a:t>
            </a:r>
          </a:p>
          <a:p>
            <a:endParaRPr lang="en-GB" altLang="en-US"/>
          </a:p>
          <a:p>
            <a:r>
              <a:rPr lang="en-GB" altLang="en-US" dirty="0"/>
              <a:t>? </a:t>
            </a:r>
            <a:r>
              <a:rPr lang="en-GB" altLang="en-US" dirty="0" err="1"/>
              <a:t>Alkalinsation</a:t>
            </a:r>
            <a:r>
              <a:rPr lang="en-GB" altLang="en-US" dirty="0"/>
              <a:t> of urine prevents breakdown of myoglobin, increases solubility of myoglobin and </a:t>
            </a:r>
            <a:r>
              <a:rPr lang="en-GB" altLang="en-US" dirty="0" err="1"/>
              <a:t>dcreases</a:t>
            </a:r>
            <a:r>
              <a:rPr lang="en-GB" altLang="en-US" dirty="0"/>
              <a:t> cast formation – but can lead to drop in calcium.</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a:extLst>
              <a:ext uri="{FF2B5EF4-FFF2-40B4-BE49-F238E27FC236}">
                <a16:creationId xmlns:a16="http://schemas.microsoft.com/office/drawing/2014/main" xmlns="" id="{274FA3F2-04FB-43CC-B35A-B1F354FC50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a:extLst>
              <a:ext uri="{FF2B5EF4-FFF2-40B4-BE49-F238E27FC236}">
                <a16:creationId xmlns:a16="http://schemas.microsoft.com/office/drawing/2014/main" xmlns="" id="{772DCFCA-53AE-4788-B5AA-88D9B28897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000" b="1">
                <a:latin typeface="Arial" panose="020B0604020202020204" pitchFamily="34" charset="0"/>
                <a:cs typeface="Arial" panose="020B0604020202020204" pitchFamily="34" charset="0"/>
              </a:rPr>
              <a:t>Presenter notes:</a:t>
            </a:r>
          </a:p>
          <a:p>
            <a:r>
              <a:rPr lang="en-GB" altLang="en-US" sz="1000" b="1">
                <a:latin typeface="Arial" panose="020B0604020202020204" pitchFamily="34" charset="0"/>
                <a:cs typeface="Arial" panose="020B0604020202020204" pitchFamily="34" charset="0"/>
              </a:rPr>
              <a:t>Key points to raise </a:t>
            </a:r>
          </a:p>
          <a:p>
            <a:pPr>
              <a:buFontTx/>
              <a:buChar char="•"/>
            </a:pPr>
            <a:r>
              <a:rPr lang="en-GB" altLang="en-US" sz="1000">
                <a:latin typeface="Arial" panose="020B0604020202020204" pitchFamily="34" charset="0"/>
                <a:cs typeface="Arial" panose="020B0604020202020204" pitchFamily="34" charset="0"/>
              </a:rPr>
              <a:t> Offer either isotonic sodium bicarbonate or 0.9% sodium chloride for IV volume expansion.  </a:t>
            </a:r>
          </a:p>
          <a:p>
            <a:pPr>
              <a:buFontTx/>
              <a:buChar char="•"/>
            </a:pPr>
            <a:r>
              <a:rPr lang="en-GB" altLang="en-US" sz="1000">
                <a:latin typeface="Arial" panose="020B0604020202020204" pitchFamily="34" charset="0"/>
                <a:cs typeface="Arial" panose="020B0604020202020204" pitchFamily="34" charset="0"/>
              </a:rPr>
              <a:t> </a:t>
            </a:r>
            <a:r>
              <a:rPr lang="en-GB" altLang="en-US" sz="1000"/>
              <a:t>Consider temporarily stopping ACE inhibitors and ARBs in adults having iodinated contrast agents if they have chronic kidney disease with an eGFR less than 40 ml/min/1.73 m</a:t>
            </a:r>
            <a:r>
              <a:rPr lang="en-GB" altLang="en-US" sz="1000" baseline="30000"/>
              <a:t>2</a:t>
            </a:r>
            <a:r>
              <a:rPr lang="en-GB" altLang="en-US" sz="1000"/>
              <a:t>. </a:t>
            </a:r>
            <a:endParaRPr lang="en-GB" altLang="en-US" sz="1000">
              <a:latin typeface="Arial" panose="020B0604020202020204" pitchFamily="34" charset="0"/>
              <a:cs typeface="Arial" panose="020B0604020202020204" pitchFamily="34" charset="0"/>
            </a:endParaRPr>
          </a:p>
          <a:p>
            <a:pPr>
              <a:buFontTx/>
              <a:buChar char="•"/>
            </a:pPr>
            <a:r>
              <a:rPr lang="en-GB" altLang="en-US" sz="1000">
                <a:latin typeface="Arial" panose="020B0604020202020204" pitchFamily="34" charset="0"/>
                <a:cs typeface="Arial" panose="020B0604020202020204" pitchFamily="34" charset="0"/>
              </a:rPr>
              <a:t> Details of the evidence base and cost modelling for this recommendation can be found in the full guideline, available from http://guidance.nice.org.uk/CG169  </a:t>
            </a:r>
          </a:p>
          <a:p>
            <a:pPr>
              <a:buFontTx/>
              <a:buChar char="•"/>
            </a:pPr>
            <a:r>
              <a:rPr lang="en-GB" altLang="en-US" sz="1000">
                <a:latin typeface="Arial" panose="020B0604020202020204" pitchFamily="34" charset="0"/>
                <a:cs typeface="Arial" panose="020B0604020202020204" pitchFamily="34" charset="0"/>
              </a:rPr>
              <a:t> Some patients from high-risk groups may require admission for intravenous volume expansion before receiving iodinated contrast.</a:t>
            </a:r>
          </a:p>
          <a:p>
            <a:pPr>
              <a:buFontTx/>
              <a:buChar char="•"/>
            </a:pPr>
            <a:endParaRPr lang="en-GB" altLang="en-US" sz="1000">
              <a:latin typeface="Arial" panose="020B0604020202020204" pitchFamily="34" charset="0"/>
              <a:cs typeface="Arial" panose="020B0604020202020204" pitchFamily="34" charset="0"/>
            </a:endParaRPr>
          </a:p>
        </p:txBody>
      </p:sp>
      <p:sp>
        <p:nvSpPr>
          <p:cNvPr id="186372" name="Slide Number Placeholder 3">
            <a:extLst>
              <a:ext uri="{FF2B5EF4-FFF2-40B4-BE49-F238E27FC236}">
                <a16:creationId xmlns:a16="http://schemas.microsoft.com/office/drawing/2014/main" xmlns="" id="{89B48AD4-888A-4203-BAEA-8173891E25FD}"/>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a:solidFill>
                  <a:schemeClr val="tx1"/>
                </a:solidFill>
                <a:latin typeface="Arial" panose="020B0604020202020204" pitchFamily="34" charset="0"/>
                <a:cs typeface="Arial" panose="020B0604020202020204" pitchFamily="34" charset="0"/>
              </a:defRPr>
            </a:lvl1pPr>
            <a:lvl2pPr marL="742950" indent="-285750" defTabSz="911225" eaLnBrk="0" hangingPunct="0">
              <a:defRPr>
                <a:solidFill>
                  <a:schemeClr val="tx1"/>
                </a:solidFill>
                <a:latin typeface="Arial" panose="020B0604020202020204" pitchFamily="34" charset="0"/>
                <a:cs typeface="Arial" panose="020B0604020202020204" pitchFamily="34" charset="0"/>
              </a:defRPr>
            </a:lvl2pPr>
            <a:lvl3pPr marL="1143000" indent="-228600" defTabSz="911225" eaLnBrk="0" hangingPunct="0">
              <a:defRPr>
                <a:solidFill>
                  <a:schemeClr val="tx1"/>
                </a:solidFill>
                <a:latin typeface="Arial" panose="020B0604020202020204" pitchFamily="34" charset="0"/>
                <a:cs typeface="Arial" panose="020B0604020202020204" pitchFamily="34" charset="0"/>
              </a:defRPr>
            </a:lvl3pPr>
            <a:lvl4pPr marL="1600200" indent="-228600" defTabSz="911225" eaLnBrk="0" hangingPunct="0">
              <a:defRPr>
                <a:solidFill>
                  <a:schemeClr val="tx1"/>
                </a:solidFill>
                <a:latin typeface="Arial" panose="020B0604020202020204" pitchFamily="34" charset="0"/>
                <a:cs typeface="Arial" panose="020B0604020202020204" pitchFamily="34" charset="0"/>
              </a:defRPr>
            </a:lvl4pPr>
            <a:lvl5pPr marL="2057400" indent="-228600" defTabSz="911225" eaLnBrk="0" hangingPunct="0">
              <a:defRPr>
                <a:solidFill>
                  <a:schemeClr val="tx1"/>
                </a:solidFill>
                <a:latin typeface="Arial" panose="020B0604020202020204" pitchFamily="34" charset="0"/>
                <a:cs typeface="Arial" panose="020B0604020202020204" pitchFamily="34" charset="0"/>
              </a:defRPr>
            </a:lvl5pPr>
            <a:lvl6pPr marL="25146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12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A2FA90-5B29-46A3-9DC7-EEA09C9C2B7D}" type="slidenum">
              <a:rPr lang="en-GB" altLang="en-US"/>
              <a:pPr eaLnBrk="1" hangingPunct="1"/>
              <a:t>58</a:t>
            </a:fld>
            <a:endParaRPr lang="en-GB" altLang="en-US"/>
          </a:p>
        </p:txBody>
      </p:sp>
    </p:spTree>
    <p:extLst>
      <p:ext uri="{BB962C8B-B14F-4D97-AF65-F5344CB8AC3E}">
        <p14:creationId xmlns:p14="http://schemas.microsoft.com/office/powerpoint/2010/main" val="13176978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A4E38B-280B-4A76-9E23-B38494798413}" type="slidenum">
              <a:rPr lang="en-GB" smtClean="0"/>
              <a:t>59</a:t>
            </a:fld>
            <a:endParaRPr lang="en-GB"/>
          </a:p>
        </p:txBody>
      </p:sp>
    </p:spTree>
    <p:extLst>
      <p:ext uri="{BB962C8B-B14F-4D97-AF65-F5344CB8AC3E}">
        <p14:creationId xmlns:p14="http://schemas.microsoft.com/office/powerpoint/2010/main" val="3518985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0B9AAA-493F-48A1-B9DE-047E9B7F7448}" type="datetimeFigureOut">
              <a:rPr lang="en-GB" smtClean="0"/>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0BB092-3534-4DB8-9ACA-63412964DF43}"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0B9AAA-493F-48A1-B9DE-047E9B7F7448}" type="datetimeFigureOut">
              <a:rPr lang="en-GB" smtClean="0"/>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0B9AAA-493F-48A1-B9DE-047E9B7F7448}" type="datetimeFigureOut">
              <a:rPr lang="en-GB" smtClean="0"/>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0BB092-3534-4DB8-9ACA-63412964DF43}"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0B9AAA-493F-48A1-B9DE-047E9B7F7448}" type="datetimeFigureOut">
              <a:rPr lang="en-GB" smtClean="0"/>
              <a:t>04/06/2019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0B9AAA-493F-48A1-B9DE-047E9B7F7448}" type="datetimeFigureOut">
              <a:rPr lang="en-GB" smtClean="0"/>
              <a:t>04/06/2019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0BB092-3534-4DB8-9ACA-63412964DF43}"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0B9AAA-493F-48A1-B9DE-047E9B7F7448}" type="datetimeFigureOut">
              <a:rPr lang="en-GB" smtClean="0"/>
              <a:t>04/06/2019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B9AAA-493F-48A1-B9DE-047E9B7F7448}" type="datetimeFigureOut">
              <a:rPr lang="en-GB" smtClean="0"/>
              <a:t>04/06/2019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0B9AAA-493F-48A1-B9DE-047E9B7F7448}" type="datetimeFigureOut">
              <a:rPr lang="en-GB" smtClean="0"/>
              <a:t>04/06/2019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0BB092-3534-4DB8-9ACA-63412964DF43}"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0B9AAA-493F-48A1-B9DE-047E9B7F7448}" type="datetimeFigureOut">
              <a:rPr lang="en-GB" smtClean="0"/>
              <a:t>04/06/2019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0B9AAA-493F-48A1-B9DE-047E9B7F7448}" type="datetimeFigureOut">
              <a:rPr lang="en-GB" smtClean="0"/>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B9AAA-493F-48A1-B9DE-047E9B7F7448}" type="datetimeFigureOut">
              <a:rPr lang="en-GB" smtClean="0"/>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0BB092-3534-4DB8-9ACA-63412964DF43}"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a:t>Click to edit Master title style</a:t>
            </a:r>
            <a:endParaRPr lang="en-GB"/>
          </a:p>
        </p:txBody>
      </p:sp>
      <p:sp>
        <p:nvSpPr>
          <p:cNvPr id="3" name="Chart Placeholder 2"/>
          <p:cNvSpPr>
            <a:spLocks noGrp="1"/>
          </p:cNvSpPr>
          <p:nvPr>
            <p:ph type="chart" sz="half" idx="1"/>
          </p:nvPr>
        </p:nvSpPr>
        <p:spPr>
          <a:xfrm>
            <a:off x="685800" y="1905000"/>
            <a:ext cx="3810000" cy="4114800"/>
          </a:xfrm>
        </p:spPr>
        <p:txBody>
          <a:bodyPr/>
          <a:lstStyle/>
          <a:p>
            <a:pPr lvl="0"/>
            <a:endParaRPr lang="en-GB" noProof="0"/>
          </a:p>
        </p:txBody>
      </p:sp>
      <p:sp>
        <p:nvSpPr>
          <p:cNvPr id="4" name="Text Placeholder 3"/>
          <p:cNvSpPr>
            <a:spLocks noGrp="1"/>
          </p:cNvSpPr>
          <p:nvPr>
            <p:ph type="body" sz="half" idx="2"/>
          </p:nvPr>
        </p:nvSpPr>
        <p:spPr>
          <a:xfrm>
            <a:off x="4648200" y="1905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3">
            <a:extLst>
              <a:ext uri="{FF2B5EF4-FFF2-40B4-BE49-F238E27FC236}">
                <a16:creationId xmlns:a16="http://schemas.microsoft.com/office/drawing/2014/main" xmlns="" id="{434DF8BF-77B8-4E10-B511-C361A46A685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24">
            <a:extLst>
              <a:ext uri="{FF2B5EF4-FFF2-40B4-BE49-F238E27FC236}">
                <a16:creationId xmlns:a16="http://schemas.microsoft.com/office/drawing/2014/main" xmlns="" id="{345FB2F7-50E0-4020-B93E-C7A15D771AF2}"/>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25">
            <a:extLst>
              <a:ext uri="{FF2B5EF4-FFF2-40B4-BE49-F238E27FC236}">
                <a16:creationId xmlns:a16="http://schemas.microsoft.com/office/drawing/2014/main" xmlns="" id="{11FC9DBD-0F12-4EB9-BF14-3C40E29880E7}"/>
              </a:ext>
            </a:extLst>
          </p:cNvPr>
          <p:cNvSpPr>
            <a:spLocks noGrp="1" noChangeArrowheads="1"/>
          </p:cNvSpPr>
          <p:nvPr>
            <p:ph type="sldNum" sz="quarter" idx="12"/>
          </p:nvPr>
        </p:nvSpPr>
        <p:spPr>
          <a:ln/>
        </p:spPr>
        <p:txBody>
          <a:bodyPr/>
          <a:lstStyle>
            <a:lvl1pPr>
              <a:defRPr/>
            </a:lvl1pPr>
          </a:lstStyle>
          <a:p>
            <a:fld id="{DE5F6D6B-F6BC-4412-8237-3936A854EEB5}" type="slidenum">
              <a:rPr lang="en-GB" altLang="en-US"/>
              <a:pPr/>
              <a:t>‹#›</a:t>
            </a:fld>
            <a:endParaRPr lang="en-GB" altLang="en-US"/>
          </a:p>
        </p:txBody>
      </p:sp>
    </p:spTree>
    <p:extLst>
      <p:ext uri="{BB962C8B-B14F-4D97-AF65-F5344CB8AC3E}">
        <p14:creationId xmlns:p14="http://schemas.microsoft.com/office/powerpoint/2010/main" val="2301946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52538" y="609600"/>
            <a:ext cx="77724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1252538" y="1981200"/>
            <a:ext cx="7772400" cy="4114800"/>
          </a:xfrm>
        </p:spPr>
        <p:txBody>
          <a:bodyPr rtlCol="0">
            <a:normAutofit/>
          </a:bodyPr>
          <a:lstStyle/>
          <a:p>
            <a:pPr lvl="0"/>
            <a:endParaRPr lang="en-GB" noProof="0"/>
          </a:p>
        </p:txBody>
      </p:sp>
      <p:sp>
        <p:nvSpPr>
          <p:cNvPr id="4" name="Date Placeholder 3">
            <a:extLst>
              <a:ext uri="{FF2B5EF4-FFF2-40B4-BE49-F238E27FC236}">
                <a16:creationId xmlns:a16="http://schemas.microsoft.com/office/drawing/2014/main" xmlns="" id="{08EFB32F-FA50-45BD-B2EE-C100B6841E6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xmlns="" id="{0E2ACBB7-29B4-4974-926B-83C1A6CE626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F5CE735B-1597-4B2F-B7C6-DA2BD3821A36}"/>
              </a:ext>
            </a:extLst>
          </p:cNvPr>
          <p:cNvSpPr>
            <a:spLocks noGrp="1"/>
          </p:cNvSpPr>
          <p:nvPr>
            <p:ph type="sldNum" sz="quarter" idx="12"/>
          </p:nvPr>
        </p:nvSpPr>
        <p:spPr/>
        <p:txBody>
          <a:bodyPr/>
          <a:lstStyle>
            <a:lvl1pPr>
              <a:defRPr/>
            </a:lvl1pPr>
          </a:lstStyle>
          <a:p>
            <a:fld id="{470AFAA1-9626-48B2-8854-FB0949118A1C}" type="slidenum">
              <a:rPr lang="en-US" altLang="en-US"/>
              <a:pPr/>
              <a:t>‹#›</a:t>
            </a:fld>
            <a:endParaRPr lang="en-US" altLang="en-US"/>
          </a:p>
        </p:txBody>
      </p:sp>
    </p:spTree>
    <p:extLst>
      <p:ext uri="{BB962C8B-B14F-4D97-AF65-F5344CB8AC3E}">
        <p14:creationId xmlns:p14="http://schemas.microsoft.com/office/powerpoint/2010/main" val="765575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955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CB1B0C8-6E18-41A4-A9DC-65166C471962}"/>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0147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95B4B88-1CDC-4DB6-B088-FDE7091C4A1E}"/>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09485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D47408A-3277-4235-A9AF-C30782465059}"/>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96451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8DE0C638-6892-47B1-8E8D-2A70BA606CE3}"/>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12575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7EAC930-FADB-43FF-A8C1-0EC3B85C872A}"/>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5470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E528C57-1A52-4AE6-8636-C5D3A59B3155}"/>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Tree>
    <p:extLst>
      <p:ext uri="{BB962C8B-B14F-4D97-AF65-F5344CB8AC3E}">
        <p14:creationId xmlns:p14="http://schemas.microsoft.com/office/powerpoint/2010/main" val="860867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376992FF-E8CB-42D9-A079-BB54490AEDDE}"/>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8357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AD664D1B-E0B2-4E2E-8CAF-F3FFB4E81D42}"/>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03623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365817D-9634-4233-8CEE-3B84D70E437B}"/>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7667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104C9D6-1D0C-4423-9794-5FBCDCA85635}"/>
              </a:ext>
            </a:extLst>
          </p:cNvPr>
          <p:cNvSpPr txBox="1">
            <a:spLocks noChangeArrowheads="1"/>
          </p:cNvSpPr>
          <p:nvPr userDrawn="1"/>
        </p:nvSpPr>
        <p:spPr bwMode="auto">
          <a:xfrm>
            <a:off x="0" y="6500813"/>
            <a:ext cx="9144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GB" sz="1200" dirty="0">
                <a:solidFill>
                  <a:schemeClr val="bg1"/>
                </a:solidFill>
                <a:cs typeface="Arial" charset="0"/>
              </a:rPr>
              <a:t>Implementing NICE guidance	          					www.nice.org.uk</a:t>
            </a:r>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34858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3A0B9AAA-493F-48A1-B9DE-047E9B7F7448}" type="datetimeFigureOut">
              <a:rPr lang="en-GB" smtClean="0"/>
              <a:t>04/06/2019</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E0BB092-3534-4DB8-9ACA-63412964DF43}"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D6B16ADB-453B-4350-93B5-F8E09F1D3A2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xmlns="" id="{FAC3B42D-193E-4214-9B52-23E646BEFEB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304370269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rtl="0" eaLnBrk="0" fontAlgn="base" hangingPunct="0">
        <a:spcBef>
          <a:spcPct val="0"/>
        </a:spcBef>
        <a:spcAft>
          <a:spcPct val="0"/>
        </a:spcAft>
        <a:defRPr sz="4400" kern="1200">
          <a:solidFill>
            <a:srgbClr val="4A4A4A"/>
          </a:solidFill>
          <a:latin typeface="Arial" pitchFamily="34" charset="0"/>
          <a:ea typeface="+mj-ea"/>
          <a:cs typeface="Arial" pitchFamily="34" charset="0"/>
        </a:defRPr>
      </a:lvl1pPr>
      <a:lvl2pPr algn="ctr" rtl="0" eaLnBrk="0" fontAlgn="base" hangingPunct="0">
        <a:spcBef>
          <a:spcPct val="0"/>
        </a:spcBef>
        <a:spcAft>
          <a:spcPct val="0"/>
        </a:spcAft>
        <a:defRPr sz="4400">
          <a:solidFill>
            <a:srgbClr val="4A4A4A"/>
          </a:solidFill>
          <a:latin typeface="Arial" charset="0"/>
          <a:cs typeface="Arial" charset="0"/>
        </a:defRPr>
      </a:lvl2pPr>
      <a:lvl3pPr algn="ctr" rtl="0" eaLnBrk="0" fontAlgn="base" hangingPunct="0">
        <a:spcBef>
          <a:spcPct val="0"/>
        </a:spcBef>
        <a:spcAft>
          <a:spcPct val="0"/>
        </a:spcAft>
        <a:defRPr sz="4400">
          <a:solidFill>
            <a:srgbClr val="4A4A4A"/>
          </a:solidFill>
          <a:latin typeface="Arial" charset="0"/>
          <a:cs typeface="Arial" charset="0"/>
        </a:defRPr>
      </a:lvl3pPr>
      <a:lvl4pPr algn="ctr" rtl="0" eaLnBrk="0" fontAlgn="base" hangingPunct="0">
        <a:spcBef>
          <a:spcPct val="0"/>
        </a:spcBef>
        <a:spcAft>
          <a:spcPct val="0"/>
        </a:spcAft>
        <a:defRPr sz="4400">
          <a:solidFill>
            <a:srgbClr val="4A4A4A"/>
          </a:solidFill>
          <a:latin typeface="Arial" charset="0"/>
          <a:cs typeface="Arial" charset="0"/>
        </a:defRPr>
      </a:lvl4pPr>
      <a:lvl5pPr algn="ctr" rtl="0" eaLnBrk="0" fontAlgn="base" hangingPunct="0">
        <a:spcBef>
          <a:spcPct val="0"/>
        </a:spcBef>
        <a:spcAft>
          <a:spcPct val="0"/>
        </a:spcAft>
        <a:defRPr sz="4400">
          <a:solidFill>
            <a:srgbClr val="4A4A4A"/>
          </a:solidFill>
          <a:latin typeface="Arial" charset="0"/>
          <a:cs typeface="Arial" charset="0"/>
        </a:defRPr>
      </a:lvl5pPr>
      <a:lvl6pPr marL="457200" algn="ctr" rtl="0" eaLnBrk="1" fontAlgn="base" hangingPunct="1">
        <a:spcBef>
          <a:spcPct val="0"/>
        </a:spcBef>
        <a:spcAft>
          <a:spcPct val="0"/>
        </a:spcAft>
        <a:defRPr sz="4400">
          <a:solidFill>
            <a:srgbClr val="4A4A4A"/>
          </a:solidFill>
          <a:latin typeface="Arial" charset="0"/>
          <a:cs typeface="Arial" charset="0"/>
        </a:defRPr>
      </a:lvl6pPr>
      <a:lvl7pPr marL="914400" algn="ctr" rtl="0" eaLnBrk="1" fontAlgn="base" hangingPunct="1">
        <a:spcBef>
          <a:spcPct val="0"/>
        </a:spcBef>
        <a:spcAft>
          <a:spcPct val="0"/>
        </a:spcAft>
        <a:defRPr sz="4400">
          <a:solidFill>
            <a:srgbClr val="4A4A4A"/>
          </a:solidFill>
          <a:latin typeface="Arial" charset="0"/>
          <a:cs typeface="Arial" charset="0"/>
        </a:defRPr>
      </a:lvl7pPr>
      <a:lvl8pPr marL="1371600" algn="ctr" rtl="0" eaLnBrk="1" fontAlgn="base" hangingPunct="1">
        <a:spcBef>
          <a:spcPct val="0"/>
        </a:spcBef>
        <a:spcAft>
          <a:spcPct val="0"/>
        </a:spcAft>
        <a:defRPr sz="4400">
          <a:solidFill>
            <a:srgbClr val="4A4A4A"/>
          </a:solidFill>
          <a:latin typeface="Arial" charset="0"/>
          <a:cs typeface="Arial" charset="0"/>
        </a:defRPr>
      </a:lvl8pPr>
      <a:lvl9pPr marL="1828800" algn="ctr" rtl="0" eaLnBrk="1" fontAlgn="base" hangingPunct="1">
        <a:spcBef>
          <a:spcPct val="0"/>
        </a:spcBef>
        <a:spcAft>
          <a:spcPct val="0"/>
        </a:spcAft>
        <a:defRPr sz="4400">
          <a:solidFill>
            <a:srgbClr val="4A4A4A"/>
          </a:solidFill>
          <a:latin typeface="Arial"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4A4A4A"/>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4A4A4A"/>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4A4A4A"/>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A4A4A"/>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A4A4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renal.org/whatwedo/InformationResources/CKDeGUIDE.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renal.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ahUKEwif4t7hiOnXAhUiM5oKHWNXCowQjRwIBw&amp;url=https://www.slideshare.net/SumaneePrakobsuk/kdigo-ckd-2012&amp;psig=AOvVaw0cH2mUOud-x07SqEsXC3Rc&amp;ust=1512226472296026"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1.e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43.w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2.wmf"/><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oleObject" Target="../embeddings/oleObject4.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ACUTE KIDNEY INJURY &amp; CHRONIC KIDNEY DISEASE</a:t>
            </a:r>
          </a:p>
        </p:txBody>
      </p:sp>
      <p:sp>
        <p:nvSpPr>
          <p:cNvPr id="3" name="Subtitle 2"/>
          <p:cNvSpPr>
            <a:spLocks noGrp="1"/>
          </p:cNvSpPr>
          <p:nvPr>
            <p:ph type="subTitle" idx="1"/>
          </p:nvPr>
        </p:nvSpPr>
        <p:spPr/>
        <p:txBody>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208" y="3645023"/>
            <a:ext cx="5062035" cy="3086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474205"/>
            <a:ext cx="34290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3553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Relationship between AKI &amp; CKD</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847494"/>
            <a:ext cx="7645637"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p:txBody>
          <a:bodyPr/>
          <a:lstStyle/>
          <a:p>
            <a:endParaRPr lang="en-GB" dirty="0"/>
          </a:p>
        </p:txBody>
      </p:sp>
      <p:sp>
        <p:nvSpPr>
          <p:cNvPr id="8" name="TextBox 7"/>
          <p:cNvSpPr txBox="1"/>
          <p:nvPr/>
        </p:nvSpPr>
        <p:spPr>
          <a:xfrm>
            <a:off x="1547664" y="6021288"/>
            <a:ext cx="6690350" cy="523220"/>
          </a:xfrm>
          <a:prstGeom prst="rect">
            <a:avLst/>
          </a:prstGeom>
          <a:noFill/>
        </p:spPr>
        <p:txBody>
          <a:bodyPr wrap="square" rtlCol="0">
            <a:spAutoFit/>
          </a:bodyPr>
          <a:lstStyle/>
          <a:p>
            <a:r>
              <a:rPr lang="en-GB" sz="1400" dirty="0"/>
              <a:t>Chawla et al (2014) Acute Kidney Injury &amp; Chronic Kidney Disease as Interconnected </a:t>
            </a:r>
            <a:r>
              <a:rPr lang="en-GB" sz="1400" dirty="0" err="1"/>
              <a:t>Sydromes</a:t>
            </a:r>
            <a:r>
              <a:rPr lang="en-GB" sz="1400" dirty="0"/>
              <a:t> </a:t>
            </a:r>
            <a:r>
              <a:rPr lang="en-GB" sz="1400" i="1" dirty="0"/>
              <a:t>NEJM</a:t>
            </a:r>
            <a:r>
              <a:rPr lang="en-GB" sz="1400" dirty="0"/>
              <a:t> </a:t>
            </a:r>
            <a:r>
              <a:rPr lang="en-GB" sz="1400" b="1" dirty="0"/>
              <a:t>371 </a:t>
            </a:r>
            <a:r>
              <a:rPr lang="en-GB" sz="1400" dirty="0"/>
              <a:t>58-66</a:t>
            </a:r>
          </a:p>
        </p:txBody>
      </p:sp>
    </p:spTree>
    <p:extLst>
      <p:ext uri="{BB962C8B-B14F-4D97-AF65-F5344CB8AC3E}">
        <p14:creationId xmlns:p14="http://schemas.microsoft.com/office/powerpoint/2010/main" val="332502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92080"/>
            <a:ext cx="2592288" cy="2495480"/>
          </a:xfrm>
        </p:spPr>
        <p:txBody>
          <a:bodyPr/>
          <a:lstStyle/>
          <a:p>
            <a:r>
              <a:rPr lang="en-GB" sz="4000" dirty="0"/>
              <a:t>CHRONIC  KIDNEY DISEASE</a:t>
            </a:r>
          </a:p>
        </p:txBody>
      </p:sp>
      <p:sp>
        <p:nvSpPr>
          <p:cNvPr id="5" name="Content Placeholder 4">
            <a:extLst>
              <a:ext uri="{FF2B5EF4-FFF2-40B4-BE49-F238E27FC236}">
                <a16:creationId xmlns:a16="http://schemas.microsoft.com/office/drawing/2014/main" xmlns="" id="{B00C0135-B4A8-4B66-B735-9DA0F8CBAFB8}"/>
              </a:ext>
            </a:extLst>
          </p:cNvPr>
          <p:cNvSpPr>
            <a:spLocks noGrp="1"/>
          </p:cNvSpPr>
          <p:nvPr>
            <p:ph idx="1"/>
          </p:nvPr>
        </p:nvSpPr>
        <p:spPr/>
        <p:txBody>
          <a:bodyPr/>
          <a:lstStyle/>
          <a:p>
            <a:r>
              <a:rPr lang="en-GB" dirty="0"/>
              <a:t>Definition &amp; Staging</a:t>
            </a:r>
          </a:p>
          <a:p>
            <a:r>
              <a:rPr lang="en-GB" dirty="0"/>
              <a:t>Causes</a:t>
            </a:r>
          </a:p>
          <a:p>
            <a:r>
              <a:rPr lang="en-GB" dirty="0"/>
              <a:t>Complications</a:t>
            </a:r>
          </a:p>
          <a:p>
            <a:r>
              <a:rPr lang="en-GB" dirty="0"/>
              <a:t>Management</a:t>
            </a:r>
          </a:p>
        </p:txBody>
      </p:sp>
      <p:pic>
        <p:nvPicPr>
          <p:cNvPr id="3" name="Picture 2">
            <a:extLst>
              <a:ext uri="{FF2B5EF4-FFF2-40B4-BE49-F238E27FC236}">
                <a16:creationId xmlns:a16="http://schemas.microsoft.com/office/drawing/2014/main" xmlns="" id="{0181B821-DF97-491E-88DF-CCA2A0D8BC54}"/>
              </a:ext>
            </a:extLst>
          </p:cNvPr>
          <p:cNvPicPr>
            <a:picLocks noChangeAspect="1"/>
          </p:cNvPicPr>
          <p:nvPr/>
        </p:nvPicPr>
        <p:blipFill>
          <a:blip r:embed="rId3"/>
          <a:stretch>
            <a:fillRect/>
          </a:stretch>
        </p:blipFill>
        <p:spPr>
          <a:xfrm>
            <a:off x="4687972" y="4365104"/>
            <a:ext cx="3432345" cy="2255716"/>
          </a:xfrm>
          <a:prstGeom prst="rect">
            <a:avLst/>
          </a:prstGeom>
        </p:spPr>
      </p:pic>
      <p:sp>
        <p:nvSpPr>
          <p:cNvPr id="6" name="Text Placeholder 5">
            <a:extLst>
              <a:ext uri="{FF2B5EF4-FFF2-40B4-BE49-F238E27FC236}">
                <a16:creationId xmlns:a16="http://schemas.microsoft.com/office/drawing/2014/main" xmlns="" id="{905B47C1-5808-463B-91BB-13821A9722F1}"/>
              </a:ext>
            </a:extLst>
          </p:cNvPr>
          <p:cNvSpPr>
            <a:spLocks noGrp="1"/>
          </p:cNvSpPr>
          <p:nvPr>
            <p:ph type="body" sz="half" idx="2"/>
          </p:nvPr>
        </p:nvSpPr>
        <p:spPr>
          <a:xfrm>
            <a:off x="457201" y="3878687"/>
            <a:ext cx="2139696" cy="2495480"/>
          </a:xfrm>
        </p:spPr>
        <p:txBody>
          <a:bodyPr/>
          <a:lstStyle/>
          <a:p>
            <a:endParaRPr lang="en-GB" dirty="0"/>
          </a:p>
        </p:txBody>
      </p:sp>
    </p:spTree>
    <p:extLst>
      <p:ext uri="{BB962C8B-B14F-4D97-AF65-F5344CB8AC3E}">
        <p14:creationId xmlns:p14="http://schemas.microsoft.com/office/powerpoint/2010/main" val="2766655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17F4A1B-AEAC-4682-A437-77F4F1A2AFAE}"/>
              </a:ext>
            </a:extLst>
          </p:cNvPr>
          <p:cNvSpPr>
            <a:spLocks noGrp="1"/>
          </p:cNvSpPr>
          <p:nvPr>
            <p:ph type="title"/>
          </p:nvPr>
        </p:nvSpPr>
        <p:spPr/>
        <p:txBody>
          <a:bodyPr/>
          <a:lstStyle/>
          <a:p>
            <a:r>
              <a:rPr lang="en-GB" dirty="0"/>
              <a:t>Definition</a:t>
            </a:r>
          </a:p>
        </p:txBody>
      </p:sp>
      <p:sp>
        <p:nvSpPr>
          <p:cNvPr id="6" name="Content Placeholder 5">
            <a:extLst>
              <a:ext uri="{FF2B5EF4-FFF2-40B4-BE49-F238E27FC236}">
                <a16:creationId xmlns:a16="http://schemas.microsoft.com/office/drawing/2014/main" xmlns="" id="{0129B094-67D3-4078-B331-C5DA92127D7B}"/>
              </a:ext>
            </a:extLst>
          </p:cNvPr>
          <p:cNvSpPr>
            <a:spLocks noGrp="1"/>
          </p:cNvSpPr>
          <p:nvPr>
            <p:ph idx="1"/>
          </p:nvPr>
        </p:nvSpPr>
        <p:spPr>
          <a:xfrm>
            <a:off x="445760" y="2240868"/>
            <a:ext cx="8229600" cy="2376264"/>
          </a:xfrm>
        </p:spPr>
        <p:txBody>
          <a:bodyPr>
            <a:normAutofit/>
          </a:bodyPr>
          <a:lstStyle/>
          <a:p>
            <a:r>
              <a:rPr lang="en-GB" sz="3600" b="1" i="1" dirty="0">
                <a:solidFill>
                  <a:srgbClr val="0070C0"/>
                </a:solidFill>
              </a:rPr>
              <a:t>‘CKD is defined as abnormalities of kidney structure or function, present for ˃3 months, with implications for health’</a:t>
            </a:r>
          </a:p>
        </p:txBody>
      </p:sp>
      <p:sp>
        <p:nvSpPr>
          <p:cNvPr id="7" name="TextBox 6">
            <a:extLst>
              <a:ext uri="{FF2B5EF4-FFF2-40B4-BE49-F238E27FC236}">
                <a16:creationId xmlns:a16="http://schemas.microsoft.com/office/drawing/2014/main" xmlns="" id="{65B6D209-B6F1-4EC5-96B6-ABF265DFA8CE}"/>
              </a:ext>
            </a:extLst>
          </p:cNvPr>
          <p:cNvSpPr txBox="1"/>
          <p:nvPr/>
        </p:nvSpPr>
        <p:spPr>
          <a:xfrm>
            <a:off x="457200" y="5661248"/>
            <a:ext cx="8686800" cy="646331"/>
          </a:xfrm>
          <a:prstGeom prst="rect">
            <a:avLst/>
          </a:prstGeom>
          <a:noFill/>
        </p:spPr>
        <p:txBody>
          <a:bodyPr wrap="square" rtlCol="0">
            <a:spAutoFit/>
          </a:bodyPr>
          <a:lstStyle/>
          <a:p>
            <a:r>
              <a:rPr lang="en-GB" dirty="0"/>
              <a:t>KDIGO (2012) Clinical Practice Guideline for the Evaluation and Management of Chronic Kidney Disease </a:t>
            </a:r>
            <a:r>
              <a:rPr lang="en-GB" i="1" dirty="0"/>
              <a:t>Kidney International Supplements</a:t>
            </a:r>
            <a:r>
              <a:rPr lang="en-GB" b="1" i="1" dirty="0"/>
              <a:t> </a:t>
            </a:r>
            <a:r>
              <a:rPr lang="en-GB" b="1" dirty="0"/>
              <a:t>3</a:t>
            </a:r>
          </a:p>
        </p:txBody>
      </p:sp>
    </p:spTree>
    <p:extLst>
      <p:ext uri="{BB962C8B-B14F-4D97-AF65-F5344CB8AC3E}">
        <p14:creationId xmlns:p14="http://schemas.microsoft.com/office/powerpoint/2010/main" val="152543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D4A2D9-6680-4C2B-8785-1FBAA6F298F6}"/>
              </a:ext>
            </a:extLst>
          </p:cNvPr>
          <p:cNvSpPr>
            <a:spLocks noGrp="1"/>
          </p:cNvSpPr>
          <p:nvPr>
            <p:ph type="title"/>
          </p:nvPr>
        </p:nvSpPr>
        <p:spPr/>
        <p:txBody>
          <a:bodyPr/>
          <a:lstStyle/>
          <a:p>
            <a:r>
              <a:rPr lang="en-GB" dirty="0"/>
              <a:t>Definition</a:t>
            </a:r>
          </a:p>
        </p:txBody>
      </p:sp>
      <p:pic>
        <p:nvPicPr>
          <p:cNvPr id="5" name="Content Placeholder 4" descr="A screenshot of a cell phone&#10;&#10;Description generated with very high confidence">
            <a:extLst>
              <a:ext uri="{FF2B5EF4-FFF2-40B4-BE49-F238E27FC236}">
                <a16:creationId xmlns:a16="http://schemas.microsoft.com/office/drawing/2014/main" xmlns="" id="{1E2B60A4-7BA6-421B-8483-413CE64D349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8" y="1502666"/>
            <a:ext cx="7811851" cy="5094685"/>
          </a:xfrm>
        </p:spPr>
      </p:pic>
    </p:spTree>
    <p:extLst>
      <p:ext uri="{BB962C8B-B14F-4D97-AF65-F5344CB8AC3E}">
        <p14:creationId xmlns:p14="http://schemas.microsoft.com/office/powerpoint/2010/main" val="256634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3FB07F92-B848-4046-96B9-EA86B25C5B5A}"/>
              </a:ext>
            </a:extLst>
          </p:cNvPr>
          <p:cNvSpPr>
            <a:spLocks noGrp="1"/>
          </p:cNvSpPr>
          <p:nvPr>
            <p:ph type="title"/>
          </p:nvPr>
        </p:nvSpPr>
        <p:spPr/>
        <p:txBody>
          <a:bodyPr/>
          <a:lstStyle/>
          <a:p>
            <a:endParaRPr lang="en-GB"/>
          </a:p>
        </p:txBody>
      </p:sp>
      <p:sp>
        <p:nvSpPr>
          <p:cNvPr id="5" name="Content Placeholder 5">
            <a:extLst>
              <a:ext uri="{FF2B5EF4-FFF2-40B4-BE49-F238E27FC236}">
                <a16:creationId xmlns:a16="http://schemas.microsoft.com/office/drawing/2014/main" xmlns="" id="{1DA26D2D-571E-47F1-B333-69BCF4922DE6}"/>
              </a:ext>
            </a:extLst>
          </p:cNvPr>
          <p:cNvSpPr>
            <a:spLocks noGrp="1"/>
          </p:cNvSpPr>
          <p:nvPr>
            <p:ph idx="1"/>
          </p:nvPr>
        </p:nvSpPr>
        <p:spPr/>
        <p:txBody>
          <a:bodyPr>
            <a:normAutofit/>
          </a:bodyPr>
          <a:lstStyle/>
          <a:p>
            <a:pPr>
              <a:defRPr/>
            </a:pPr>
            <a:r>
              <a:rPr lang="en-GB" b="1" dirty="0"/>
              <a:t>eGFR Calculator</a:t>
            </a:r>
          </a:p>
          <a:p>
            <a:pPr>
              <a:defRPr/>
            </a:pPr>
            <a:r>
              <a:rPr lang="en-GB" dirty="0"/>
              <a:t>from the </a:t>
            </a:r>
            <a:r>
              <a:rPr lang="en-GB" dirty="0">
                <a:hlinkClick r:id="rId3"/>
              </a:rPr>
              <a:t>UK CKD </a:t>
            </a:r>
            <a:r>
              <a:rPr lang="en-GB" dirty="0" err="1">
                <a:hlinkClick r:id="rId3"/>
              </a:rPr>
              <a:t>eGuide</a:t>
            </a:r>
            <a:r>
              <a:rPr lang="en-GB" dirty="0"/>
              <a:t> on the </a:t>
            </a:r>
            <a:r>
              <a:rPr lang="en-GB" dirty="0">
                <a:hlinkClick r:id="rId4"/>
              </a:rPr>
              <a:t>Renal Association</a:t>
            </a:r>
            <a:r>
              <a:rPr lang="en-GB" dirty="0"/>
              <a:t> website</a:t>
            </a:r>
          </a:p>
          <a:p>
            <a:pPr>
              <a:defRPr/>
            </a:pPr>
            <a:r>
              <a:rPr lang="en-GB" dirty="0" err="1"/>
              <a:t>eGFR</a:t>
            </a:r>
            <a:r>
              <a:rPr lang="en-GB" dirty="0"/>
              <a:t> </a:t>
            </a:r>
            <a:r>
              <a:rPr lang="en-GB" dirty="0" err="1"/>
              <a:t>CalculatorCreatinine</a:t>
            </a:r>
            <a:r>
              <a:rPr lang="en-GB" dirty="0"/>
              <a:t>: </a:t>
            </a:r>
            <a:r>
              <a:rPr lang="en-GB" dirty="0" err="1"/>
              <a:t>micromol</a:t>
            </a:r>
            <a:r>
              <a:rPr lang="en-GB" dirty="0"/>
              <a:t>/l</a:t>
            </a:r>
          </a:p>
          <a:p>
            <a:pPr>
              <a:defRPr/>
            </a:pPr>
            <a:r>
              <a:rPr lang="en-GB" dirty="0"/>
              <a:t>Age: years</a:t>
            </a:r>
          </a:p>
          <a:p>
            <a:pPr>
              <a:defRPr/>
            </a:pPr>
            <a:r>
              <a:rPr lang="en-GB" dirty="0"/>
              <a:t>Sex: </a:t>
            </a:r>
            <a:r>
              <a:rPr lang="en-GB" dirty="0" err="1"/>
              <a:t>MaleFemale</a:t>
            </a:r>
            <a:endParaRPr lang="en-GB" dirty="0"/>
          </a:p>
          <a:p>
            <a:pPr>
              <a:defRPr/>
            </a:pPr>
            <a:r>
              <a:rPr lang="en-GB" dirty="0"/>
              <a:t>Race: Black Other</a:t>
            </a:r>
          </a:p>
        </p:txBody>
      </p:sp>
    </p:spTree>
    <p:extLst>
      <p:ext uri="{BB962C8B-B14F-4D97-AF65-F5344CB8AC3E}">
        <p14:creationId xmlns:p14="http://schemas.microsoft.com/office/powerpoint/2010/main" val="1853016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6B18931A-F4CA-41AA-842B-2BB74578CE3B}"/>
              </a:ext>
            </a:extLst>
          </p:cNvPr>
          <p:cNvPicPr>
            <a:picLocks noGrp="1" noChangeAspect="1"/>
          </p:cNvPicPr>
          <p:nvPr>
            <p:ph idx="1"/>
          </p:nvPr>
        </p:nvPicPr>
        <p:blipFill>
          <a:blip r:embed="rId3"/>
          <a:stretch>
            <a:fillRect/>
          </a:stretch>
        </p:blipFill>
        <p:spPr>
          <a:xfrm>
            <a:off x="762000" y="2165350"/>
            <a:ext cx="7620000" cy="4286250"/>
          </a:xfrm>
          <a:prstGeom prst="rect">
            <a:avLst/>
          </a:prstGeom>
        </p:spPr>
      </p:pic>
      <p:sp>
        <p:nvSpPr>
          <p:cNvPr id="5" name="Title 4">
            <a:extLst>
              <a:ext uri="{FF2B5EF4-FFF2-40B4-BE49-F238E27FC236}">
                <a16:creationId xmlns:a16="http://schemas.microsoft.com/office/drawing/2014/main" xmlns="" id="{D1854549-6723-4B42-ACED-2F94A54856BA}"/>
              </a:ext>
            </a:extLst>
          </p:cNvPr>
          <p:cNvSpPr>
            <a:spLocks noGrp="1"/>
          </p:cNvSpPr>
          <p:nvPr>
            <p:ph type="title"/>
          </p:nvPr>
        </p:nvSpPr>
        <p:spPr>
          <a:prstGeom prst="rect">
            <a:avLst/>
          </a:prstGeom>
        </p:spPr>
        <p:txBody>
          <a:bodyPr wrap="square">
            <a:spAutoFit/>
          </a:bodyPr>
          <a:lstStyle/>
          <a:p>
            <a:r>
              <a:rPr lang="en-GB" sz="2400" b="1" dirty="0"/>
              <a:t>STAGING OF CKD</a:t>
            </a:r>
          </a:p>
          <a:p>
            <a:r>
              <a:rPr lang="en-GB" sz="2400" b="1" dirty="0"/>
              <a:t>1.2.1: We recommend that CKD is classiﬁed based on cause, GFR category, and albuminuria category (CGA). </a:t>
            </a:r>
          </a:p>
        </p:txBody>
      </p:sp>
    </p:spTree>
    <p:extLst>
      <p:ext uri="{BB962C8B-B14F-4D97-AF65-F5344CB8AC3E}">
        <p14:creationId xmlns:p14="http://schemas.microsoft.com/office/powerpoint/2010/main" val="139772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7E63CF06-372E-4DEE-B955-AD2386637AAA}"/>
              </a:ext>
            </a:extLst>
          </p:cNvPr>
          <p:cNvSpPr>
            <a:spLocks noGrp="1" noChangeArrowheads="1"/>
          </p:cNvSpPr>
          <p:nvPr>
            <p:ph type="title"/>
          </p:nvPr>
        </p:nvSpPr>
        <p:spPr/>
        <p:txBody>
          <a:bodyPr>
            <a:normAutofit fontScale="90000"/>
          </a:bodyPr>
          <a:lstStyle/>
          <a:p>
            <a:pPr eaLnBrk="1" fontAlgn="auto" hangingPunct="1">
              <a:spcAft>
                <a:spcPts val="0"/>
              </a:spcAft>
              <a:defRPr/>
            </a:pPr>
            <a:r>
              <a:rPr lang="en-GB" altLang="en-US" b="1"/>
              <a:t>Stages of chronic kidney disease</a:t>
            </a:r>
            <a:br>
              <a:rPr lang="en-GB" altLang="en-US" b="1"/>
            </a:br>
            <a:r>
              <a:rPr lang="en-GB" altLang="en-US" b="1"/>
              <a:t>from NICE CG 169</a:t>
            </a:r>
            <a:br>
              <a:rPr lang="en-GB" altLang="en-US" b="1"/>
            </a:br>
            <a:endParaRPr lang="en-GB" altLang="en-US" b="1"/>
          </a:p>
        </p:txBody>
      </p:sp>
      <p:graphicFrame>
        <p:nvGraphicFramePr>
          <p:cNvPr id="51282" name="Group 82">
            <a:extLst>
              <a:ext uri="{FF2B5EF4-FFF2-40B4-BE49-F238E27FC236}">
                <a16:creationId xmlns:a16="http://schemas.microsoft.com/office/drawing/2014/main" xmlns="" id="{69B491AE-3274-45BD-8AE8-94D0A7024F22}"/>
              </a:ext>
            </a:extLst>
          </p:cNvPr>
          <p:cNvGraphicFramePr>
            <a:graphicFrameLocks noGrp="1"/>
          </p:cNvGraphicFramePr>
          <p:nvPr>
            <p:ph type="tbl" idx="1"/>
          </p:nvPr>
        </p:nvGraphicFramePr>
        <p:xfrm>
          <a:off x="1252538" y="1981200"/>
          <a:ext cx="7772400" cy="4737101"/>
        </p:xfrm>
        <a:graphic>
          <a:graphicData uri="http://schemas.openxmlformats.org/drawingml/2006/table">
            <a:tbl>
              <a:tblPr/>
              <a:tblGrid>
                <a:gridCol w="1016000">
                  <a:extLst>
                    <a:ext uri="{9D8B030D-6E8A-4147-A177-3AD203B41FA5}">
                      <a16:colId xmlns:a16="http://schemas.microsoft.com/office/drawing/2014/main" xmlns="" val="20000"/>
                    </a:ext>
                  </a:extLst>
                </a:gridCol>
                <a:gridCol w="1511300">
                  <a:extLst>
                    <a:ext uri="{9D8B030D-6E8A-4147-A177-3AD203B41FA5}">
                      <a16:colId xmlns:a16="http://schemas.microsoft.com/office/drawing/2014/main" xmlns="" val="20001"/>
                    </a:ext>
                  </a:extLst>
                </a:gridCol>
                <a:gridCol w="3302000">
                  <a:extLst>
                    <a:ext uri="{9D8B030D-6E8A-4147-A177-3AD203B41FA5}">
                      <a16:colId xmlns:a16="http://schemas.microsoft.com/office/drawing/2014/main" xmlns="" val="20002"/>
                    </a:ext>
                  </a:extLst>
                </a:gridCol>
                <a:gridCol w="1943100">
                  <a:extLst>
                    <a:ext uri="{9D8B030D-6E8A-4147-A177-3AD203B41FA5}">
                      <a16:colId xmlns:a16="http://schemas.microsoft.com/office/drawing/2014/main" xmlns="" val="20003"/>
                    </a:ext>
                  </a:extLst>
                </a:gridCol>
              </a:tblGrid>
              <a:tr h="1005948">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2000" b="0" i="0" u="none" strike="noStrike" cap="none" normalizeH="0" baseline="0">
                          <a:ln>
                            <a:noFill/>
                          </a:ln>
                          <a:solidFill>
                            <a:schemeClr val="tx1"/>
                          </a:solidFill>
                          <a:effectLst/>
                          <a:latin typeface="Times New Roman" pitchFamily="18" charset="0"/>
                        </a:rPr>
                        <a:t>Stage</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2000" b="0" i="0" u="none" strike="noStrike" cap="none" normalizeH="0" baseline="0">
                          <a:ln>
                            <a:noFill/>
                          </a:ln>
                          <a:solidFill>
                            <a:schemeClr val="tx1"/>
                          </a:solidFill>
                          <a:effectLst/>
                          <a:latin typeface="Times New Roman" pitchFamily="18" charset="0"/>
                        </a:rPr>
                        <a:t>eGFR (ml/min/1.73m</a:t>
                      </a:r>
                      <a:r>
                        <a:rPr kumimoji="0" lang="en-GB" sz="2000" b="0" i="0" u="none" strike="noStrike" cap="none" normalizeH="0" baseline="30000">
                          <a:ln>
                            <a:noFill/>
                          </a:ln>
                          <a:solidFill>
                            <a:schemeClr val="tx1"/>
                          </a:solidFill>
                          <a:effectLst/>
                          <a:latin typeface="Times New Roman" pitchFamily="18" charset="0"/>
                        </a:rPr>
                        <a:t>2)</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2000" b="0" i="0" u="none" strike="noStrike" cap="none" normalizeH="0" baseline="0">
                          <a:ln>
                            <a:noFill/>
                          </a:ln>
                          <a:solidFill>
                            <a:schemeClr val="tx1"/>
                          </a:solidFill>
                          <a:effectLst/>
                          <a:latin typeface="Times New Roman" pitchFamily="18" charset="0"/>
                        </a:rPr>
                        <a:t>Desciption</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2000" b="0" i="0" u="none" strike="noStrike" cap="none" normalizeH="0" baseline="0">
                          <a:ln>
                            <a:noFill/>
                          </a:ln>
                          <a:solidFill>
                            <a:schemeClr val="tx1"/>
                          </a:solidFill>
                          <a:effectLst/>
                          <a:latin typeface="Times New Roman" pitchFamily="18" charset="0"/>
                        </a:rPr>
                        <a:t>Qulaifier</a:t>
                      </a:r>
                    </a:p>
                  </a:txBody>
                  <a:tcPr marT="45725" marB="4572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0"/>
                  </a:ext>
                </a:extLst>
              </a:tr>
              <a:tr h="685874">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1</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&gt;90</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Kidney damage, normal or increased GFR</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400" b="0" i="0" u="none" strike="noStrike" cap="none" normalizeH="0" baseline="0">
                          <a:ln>
                            <a:noFill/>
                          </a:ln>
                          <a:solidFill>
                            <a:schemeClr val="tx1"/>
                          </a:solidFill>
                          <a:effectLst/>
                          <a:latin typeface="Times New Roman" pitchFamily="18" charset="0"/>
                        </a:rPr>
                        <a:t>Kidney damage (presence of structural abnormalities and /or persistant haematuria, proteinuria or microalbuminuria) for &gt; 3 months</a:t>
                      </a:r>
                    </a:p>
                  </a:txBody>
                  <a:tcPr marT="45725" marB="4572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1"/>
                  </a:ext>
                </a:extLst>
              </a:tr>
              <a:tr h="899256">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2</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60-89</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Kidney damage, mildly reduced GFR</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en-GB"/>
                    </a:p>
                  </a:txBody>
                  <a:tcPr/>
                </a:tc>
                <a:extLst>
                  <a:ext uri="{0D108BD9-81ED-4DB2-BD59-A6C34878D82A}">
                    <a16:rowId xmlns:a16="http://schemas.microsoft.com/office/drawing/2014/main" xmlns="" val="10002"/>
                  </a:ext>
                </a:extLst>
              </a:tr>
              <a:tr h="774275">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3A</a:t>
                      </a:r>
                    </a:p>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3B</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45-49</a:t>
                      </a:r>
                    </a:p>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30-44</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400" b="0" i="0" u="none" strike="noStrike" cap="none" normalizeH="0" baseline="0">
                          <a:ln>
                            <a:noFill/>
                          </a:ln>
                          <a:solidFill>
                            <a:schemeClr val="tx1"/>
                          </a:solidFill>
                          <a:effectLst/>
                          <a:latin typeface="Times New Roman" pitchFamily="18" charset="0"/>
                        </a:rPr>
                        <a:t>Moderately reduced GFR +_ other evidence of kidney damage</a:t>
                      </a:r>
                    </a:p>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endParaRPr kumimoji="0" lang="en-GB" sz="1400" b="0" i="0" u="none" strike="noStrike" cap="none" normalizeH="0" baseline="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3">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800" b="0" i="0" u="none" strike="noStrike" cap="none" normalizeH="0" baseline="0">
                          <a:ln>
                            <a:noFill/>
                          </a:ln>
                          <a:solidFill>
                            <a:schemeClr val="tx1"/>
                          </a:solidFill>
                          <a:effectLst/>
                          <a:latin typeface="Times New Roman" pitchFamily="18" charset="0"/>
                        </a:rPr>
                        <a:t>GFR &lt;60ml/min for &gt;3 months +_ kidney damage</a:t>
                      </a:r>
                    </a:p>
                  </a:txBody>
                  <a:tcPr marT="45725" marB="4572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3"/>
                  </a:ext>
                </a:extLst>
              </a:tr>
              <a:tr h="685874">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4</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15-29</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Severely reduced GFR+_ other evidence of kidney damage</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en-GB"/>
                    </a:p>
                  </a:txBody>
                  <a:tcPr/>
                </a:tc>
                <a:extLst>
                  <a:ext uri="{0D108BD9-81ED-4DB2-BD59-A6C34878D82A}">
                    <a16:rowId xmlns:a16="http://schemas.microsoft.com/office/drawing/2014/main" xmlns="" val="10004"/>
                  </a:ext>
                </a:extLst>
              </a:tr>
              <a:tr h="685874">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5</a:t>
                      </a:r>
                    </a:p>
                  </a:txBody>
                  <a:tcPr marT="45725" marB="4572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600" b="0" i="0" u="none" strike="noStrike" cap="none" normalizeH="0" baseline="0">
                          <a:ln>
                            <a:noFill/>
                          </a:ln>
                          <a:solidFill>
                            <a:schemeClr val="tx1"/>
                          </a:solidFill>
                          <a:effectLst/>
                          <a:latin typeface="Times New Roman" pitchFamily="18" charset="0"/>
                        </a:rPr>
                        <a:t>&lt;15</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Monotype Sorts" pitchFamily="2" charset="2"/>
                        <a:buNone/>
                        <a:tabLst/>
                      </a:pPr>
                      <a:r>
                        <a:rPr kumimoji="0" lang="en-GB" sz="1800" b="0" i="0" u="none" strike="noStrike" cap="none" normalizeH="0" baseline="0">
                          <a:ln>
                            <a:noFill/>
                          </a:ln>
                          <a:solidFill>
                            <a:schemeClr val="tx1"/>
                          </a:solidFill>
                          <a:effectLst/>
                          <a:latin typeface="Times New Roman" pitchFamily="18" charset="0"/>
                        </a:rPr>
                        <a:t>Established kidney failure</a:t>
                      </a:r>
                    </a:p>
                  </a:txBody>
                  <a:tcPr marT="45725" marB="4572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en-GB"/>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53362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a:extLst>
              <a:ext uri="{FF2B5EF4-FFF2-40B4-BE49-F238E27FC236}">
                <a16:creationId xmlns:a16="http://schemas.microsoft.com/office/drawing/2014/main" xmlns="" id="{76F5E0AC-82F8-4AA5-8308-76C96CD67439}"/>
              </a:ext>
            </a:extLst>
          </p:cNvPr>
          <p:cNvSpPr>
            <a:spLocks noGrp="1" noChangeArrowheads="1"/>
          </p:cNvSpPr>
          <p:nvPr>
            <p:ph type="title"/>
          </p:nvPr>
        </p:nvSpPr>
        <p:spPr>
          <a:xfrm>
            <a:off x="685800" y="152400"/>
            <a:ext cx="7772400" cy="1143000"/>
          </a:xfrm>
        </p:spPr>
        <p:txBody>
          <a:bodyPr/>
          <a:lstStyle/>
          <a:p>
            <a:r>
              <a:rPr lang="en-US" altLang="en-US" sz="3200"/>
              <a:t>Classification of CKD by Diagnosis</a:t>
            </a:r>
            <a:endParaRPr lang="en-US" altLang="en-US" sz="2800"/>
          </a:p>
        </p:txBody>
      </p:sp>
      <p:sp>
        <p:nvSpPr>
          <p:cNvPr id="360451" name="Rectangle 3">
            <a:extLst>
              <a:ext uri="{FF2B5EF4-FFF2-40B4-BE49-F238E27FC236}">
                <a16:creationId xmlns:a16="http://schemas.microsoft.com/office/drawing/2014/main" xmlns="" id="{2A30C9A6-DBA9-4D11-AD03-29215B358169}"/>
              </a:ext>
            </a:extLst>
          </p:cNvPr>
          <p:cNvSpPr>
            <a:spLocks noGrp="1" noChangeArrowheads="1"/>
          </p:cNvSpPr>
          <p:nvPr>
            <p:ph type="body" idx="1"/>
          </p:nvPr>
        </p:nvSpPr>
        <p:spPr>
          <a:xfrm>
            <a:off x="609600" y="1447800"/>
            <a:ext cx="8229600" cy="4114800"/>
          </a:xfrm>
        </p:spPr>
        <p:txBody>
          <a:bodyPr>
            <a:normAutofit fontScale="92500"/>
          </a:bodyPr>
          <a:lstStyle/>
          <a:p>
            <a:pPr>
              <a:spcBef>
                <a:spcPct val="15000"/>
              </a:spcBef>
            </a:pPr>
            <a:r>
              <a:rPr lang="en-US" altLang="en-US" sz="2800" b="1"/>
              <a:t>Diabetic Kidney Disease</a:t>
            </a:r>
            <a:endParaRPr lang="en-US" altLang="en-US" b="1"/>
          </a:p>
          <a:p>
            <a:pPr>
              <a:spcBef>
                <a:spcPct val="15000"/>
              </a:spcBef>
            </a:pPr>
            <a:r>
              <a:rPr lang="en-US" altLang="en-US" sz="2800" b="1"/>
              <a:t>Glomerular diseases</a:t>
            </a:r>
            <a:r>
              <a:rPr lang="en-US" altLang="en-US"/>
              <a:t>  </a:t>
            </a:r>
            <a:r>
              <a:rPr lang="en-US" altLang="en-US" sz="2400"/>
              <a:t>(autoimmune diseases, systemic infections, drugs, neoplasia)</a:t>
            </a:r>
            <a:endParaRPr lang="en-US" altLang="en-US"/>
          </a:p>
          <a:p>
            <a:pPr>
              <a:spcBef>
                <a:spcPct val="15000"/>
              </a:spcBef>
            </a:pPr>
            <a:r>
              <a:rPr lang="en-US" altLang="en-US" sz="2800" b="1"/>
              <a:t>Vascular diseases</a:t>
            </a:r>
            <a:r>
              <a:rPr lang="en-US" altLang="en-US"/>
              <a:t>  </a:t>
            </a:r>
            <a:r>
              <a:rPr lang="en-US" altLang="en-US" sz="2400"/>
              <a:t>(renal artery disease, hypertension, microangiopathy)</a:t>
            </a:r>
            <a:endParaRPr lang="en-US" altLang="en-US"/>
          </a:p>
          <a:p>
            <a:pPr>
              <a:spcBef>
                <a:spcPct val="15000"/>
              </a:spcBef>
            </a:pPr>
            <a:r>
              <a:rPr lang="en-US" altLang="en-US" sz="2800" b="1"/>
              <a:t>Tubulointerstitial diseases</a:t>
            </a:r>
            <a:r>
              <a:rPr lang="en-US" altLang="en-US"/>
              <a:t> </a:t>
            </a:r>
            <a:r>
              <a:rPr lang="en-US" altLang="en-US" sz="2400"/>
              <a:t>(urinary tract infection, stones, obstruction, drug toxicity)</a:t>
            </a:r>
            <a:endParaRPr lang="en-US" altLang="en-US" b="1"/>
          </a:p>
          <a:p>
            <a:pPr>
              <a:spcBef>
                <a:spcPct val="15000"/>
              </a:spcBef>
            </a:pPr>
            <a:r>
              <a:rPr lang="en-US" altLang="en-US" sz="2800" b="1"/>
              <a:t>Cystic diseases</a:t>
            </a:r>
            <a:r>
              <a:rPr lang="en-US" altLang="en-US"/>
              <a:t> </a:t>
            </a:r>
            <a:r>
              <a:rPr lang="en-US" altLang="en-US" sz="2400"/>
              <a:t>(polycystic kidney disease)	</a:t>
            </a:r>
            <a:endParaRPr lang="en-US" altLang="en-US" b="1"/>
          </a:p>
          <a:p>
            <a:pPr>
              <a:spcBef>
                <a:spcPct val="15000"/>
              </a:spcBef>
            </a:pPr>
            <a:r>
              <a:rPr lang="en-US" altLang="en-US" sz="2800" b="1"/>
              <a:t>Diseases in the transplant</a:t>
            </a:r>
            <a:r>
              <a:rPr lang="en-US" altLang="en-US" b="1"/>
              <a:t> </a:t>
            </a:r>
            <a:r>
              <a:rPr lang="en-US" altLang="en-US" sz="2400" b="1"/>
              <a:t>(</a:t>
            </a:r>
            <a:r>
              <a:rPr lang="en-US" altLang="en-US" sz="2400"/>
              <a:t>Allograft nephropathy, drug toxicity, recurrent diseases, transplant glomerulopathy)	</a:t>
            </a:r>
            <a:endParaRPr lang="en-US" altLang="en-US"/>
          </a:p>
        </p:txBody>
      </p:sp>
    </p:spTree>
    <p:extLst>
      <p:ext uri="{BB962C8B-B14F-4D97-AF65-F5344CB8AC3E}">
        <p14:creationId xmlns:p14="http://schemas.microsoft.com/office/powerpoint/2010/main" val="3220513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33B235-E794-442F-A433-BBA64F5F18C1}"/>
              </a:ext>
            </a:extLst>
          </p:cNvPr>
          <p:cNvSpPr>
            <a:spLocks noGrp="1"/>
          </p:cNvSpPr>
          <p:nvPr>
            <p:ph type="title"/>
          </p:nvPr>
        </p:nvSpPr>
        <p:spPr/>
        <p:txBody>
          <a:bodyPr/>
          <a:lstStyle/>
          <a:p>
            <a:endParaRPr lang="en-GB"/>
          </a:p>
        </p:txBody>
      </p:sp>
      <p:pic>
        <p:nvPicPr>
          <p:cNvPr id="5" name="Content Placeholder 4" descr="A close up of a device&#10;&#10;Description generated with high confidence">
            <a:extLst>
              <a:ext uri="{FF2B5EF4-FFF2-40B4-BE49-F238E27FC236}">
                <a16:creationId xmlns:a16="http://schemas.microsoft.com/office/drawing/2014/main" xmlns="" id="{0CE5E83E-6CAB-4B72-B271-7B7258CF16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239" y="533400"/>
            <a:ext cx="8783521" cy="6594524"/>
          </a:xfrm>
        </p:spPr>
      </p:pic>
    </p:spTree>
    <p:extLst>
      <p:ext uri="{BB962C8B-B14F-4D97-AF65-F5344CB8AC3E}">
        <p14:creationId xmlns:p14="http://schemas.microsoft.com/office/powerpoint/2010/main" val="238498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xmlns="" id="{8D6A50DA-F1DE-447C-9F77-9DBE25D0E3FA}"/>
              </a:ext>
            </a:extLst>
          </p:cNvPr>
          <p:cNvSpPr>
            <a:spLocks noGrp="1" noChangeArrowheads="1"/>
          </p:cNvSpPr>
          <p:nvPr>
            <p:ph type="title"/>
          </p:nvPr>
        </p:nvSpPr>
        <p:spPr/>
        <p:txBody>
          <a:bodyPr/>
          <a:lstStyle/>
          <a:p>
            <a:pPr eaLnBrk="1" fontAlgn="auto" hangingPunct="1">
              <a:spcAft>
                <a:spcPts val="0"/>
              </a:spcAft>
              <a:defRPr/>
            </a:pPr>
            <a:r>
              <a:rPr lang="en-US" altLang="en-US"/>
              <a:t>What kills you in CKD?</a:t>
            </a:r>
          </a:p>
        </p:txBody>
      </p:sp>
      <p:sp>
        <p:nvSpPr>
          <p:cNvPr id="14339" name="Rectangle 3">
            <a:extLst>
              <a:ext uri="{FF2B5EF4-FFF2-40B4-BE49-F238E27FC236}">
                <a16:creationId xmlns:a16="http://schemas.microsoft.com/office/drawing/2014/main" xmlns="" id="{572AC162-6196-4546-9CFC-F036B9DA2AB0}"/>
              </a:ext>
            </a:extLst>
          </p:cNvPr>
          <p:cNvSpPr>
            <a:spLocks noGrp="1" noChangeArrowheads="1"/>
          </p:cNvSpPr>
          <p:nvPr>
            <p:ph idx="1"/>
          </p:nvPr>
        </p:nvSpPr>
        <p:spPr/>
        <p:txBody>
          <a:bodyPr/>
          <a:lstStyle/>
          <a:p>
            <a:pPr eaLnBrk="1" hangingPunct="1"/>
            <a:endParaRPr lang="en-US" altLang="en-US" dirty="0"/>
          </a:p>
          <a:p>
            <a:pPr eaLnBrk="1" hangingPunct="1"/>
            <a:r>
              <a:rPr lang="en-US" altLang="en-US" sz="4000" dirty="0"/>
              <a:t>CVS Events</a:t>
            </a:r>
          </a:p>
          <a:p>
            <a:pPr eaLnBrk="1" hangingPunct="1"/>
            <a:r>
              <a:rPr lang="en-US" altLang="en-US" sz="4000" dirty="0"/>
              <a:t>Sepsis</a:t>
            </a:r>
          </a:p>
          <a:p>
            <a:pPr eaLnBrk="1" hangingPunct="1"/>
            <a:r>
              <a:rPr lang="en-US" altLang="en-US" sz="4000" dirty="0"/>
              <a:t>Fluid overload</a:t>
            </a:r>
          </a:p>
          <a:p>
            <a:pPr eaLnBrk="1" hangingPunct="1"/>
            <a:r>
              <a:rPr lang="en-US" altLang="en-US" sz="4000" dirty="0" err="1"/>
              <a:t>Hyperkalaemia</a:t>
            </a:r>
            <a:endParaRPr lang="en-US" altLang="en-US" sz="4000" dirty="0"/>
          </a:p>
          <a:p>
            <a:pPr eaLnBrk="1" hangingPunct="1"/>
            <a:r>
              <a:rPr lang="en-US" altLang="en-US" sz="4000" dirty="0"/>
              <a:t>Coma</a:t>
            </a:r>
            <a:endParaRPr lang="en-US" altLang="en-US" dirty="0"/>
          </a:p>
        </p:txBody>
      </p:sp>
    </p:spTree>
    <p:extLst>
      <p:ext uri="{BB962C8B-B14F-4D97-AF65-F5344CB8AC3E}">
        <p14:creationId xmlns:p14="http://schemas.microsoft.com/office/powerpoint/2010/main" val="258302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 calcmode="lin" valueType="num">
                                      <p:cBhvr additive="base">
                                        <p:cTn id="19"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39">
                                            <p:txEl>
                                              <p:pRg st="4" end="4"/>
                                            </p:txEl>
                                          </p:spTgt>
                                        </p:tgtEl>
                                        <p:attrNameLst>
                                          <p:attrName>style.visibility</p:attrName>
                                        </p:attrNameLst>
                                      </p:cBhvr>
                                      <p:to>
                                        <p:strVal val="visible"/>
                                      </p:to>
                                    </p:set>
                                    <p:anim calcmode="lin" valueType="num">
                                      <p:cBhvr additive="base">
                                        <p:cTn id="25"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39">
                                            <p:txEl>
                                              <p:pRg st="5" end="5"/>
                                            </p:txEl>
                                          </p:spTgt>
                                        </p:tgtEl>
                                        <p:attrNameLst>
                                          <p:attrName>style.visibility</p:attrName>
                                        </p:attrNameLst>
                                      </p:cBhvr>
                                      <p:to>
                                        <p:strVal val="visible"/>
                                      </p:to>
                                    </p:set>
                                    <p:anim calcmode="lin" valueType="num">
                                      <p:cBhvr additive="base">
                                        <p:cTn id="31"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xmlns="" id="{01B3B32D-CCE9-47E4-8BCB-E6295DB53410}"/>
              </a:ext>
            </a:extLst>
          </p:cNvPr>
          <p:cNvSpPr>
            <a:spLocks noGrp="1" noChangeArrowheads="1"/>
          </p:cNvSpPr>
          <p:nvPr>
            <p:ph type="title"/>
          </p:nvPr>
        </p:nvSpPr>
        <p:spPr/>
        <p:txBody>
          <a:bodyPr/>
          <a:lstStyle/>
          <a:p>
            <a:pPr eaLnBrk="1" fontAlgn="auto" hangingPunct="1">
              <a:spcAft>
                <a:spcPts val="0"/>
              </a:spcAft>
              <a:defRPr/>
            </a:pPr>
            <a:r>
              <a:rPr lang="en-US" altLang="en-US"/>
              <a:t>Side Effects of CKD</a:t>
            </a:r>
          </a:p>
        </p:txBody>
      </p:sp>
      <p:sp>
        <p:nvSpPr>
          <p:cNvPr id="20483" name="Rectangle 3">
            <a:extLst>
              <a:ext uri="{FF2B5EF4-FFF2-40B4-BE49-F238E27FC236}">
                <a16:creationId xmlns:a16="http://schemas.microsoft.com/office/drawing/2014/main" xmlns="" id="{C474219C-5FE3-4354-96FC-BC748765E4CB}"/>
              </a:ext>
            </a:extLst>
          </p:cNvPr>
          <p:cNvSpPr>
            <a:spLocks noGrp="1" noChangeArrowheads="1"/>
          </p:cNvSpPr>
          <p:nvPr>
            <p:ph sz="half" idx="1"/>
          </p:nvPr>
        </p:nvSpPr>
        <p:spPr>
          <a:xfrm>
            <a:off x="1252538" y="1600200"/>
            <a:ext cx="3810000" cy="4495800"/>
          </a:xfrm>
        </p:spPr>
        <p:txBody>
          <a:bodyPr rtlCol="0">
            <a:normAutofit fontScale="92500"/>
          </a:bodyPr>
          <a:lstStyle/>
          <a:p>
            <a:pPr marL="182880" indent="-182880" eaLnBrk="1" fontAlgn="auto" hangingPunct="1">
              <a:spcAft>
                <a:spcPts val="0"/>
              </a:spcAft>
              <a:buFont typeface="Monotype Sorts" pitchFamily="2" charset="2"/>
              <a:buNone/>
              <a:defRPr/>
            </a:pPr>
            <a:r>
              <a:rPr lang="en-US" altLang="en-US" sz="3600"/>
              <a:t>Cardiovascular </a:t>
            </a:r>
            <a:r>
              <a:rPr lang="en-US" altLang="en-US"/>
              <a:t>	</a:t>
            </a:r>
          </a:p>
          <a:p>
            <a:pPr marL="182880" indent="-182880" eaLnBrk="1" fontAlgn="auto" hangingPunct="1">
              <a:spcAft>
                <a:spcPts val="0"/>
              </a:spcAft>
              <a:defRPr/>
            </a:pPr>
            <a:r>
              <a:rPr lang="en-US" altLang="en-US" sz="3200"/>
              <a:t>Hypertension</a:t>
            </a:r>
          </a:p>
          <a:p>
            <a:pPr marL="182880" indent="-182880" eaLnBrk="1" fontAlgn="auto" hangingPunct="1">
              <a:spcAft>
                <a:spcPts val="0"/>
              </a:spcAft>
              <a:defRPr/>
            </a:pPr>
            <a:r>
              <a:rPr lang="en-US" altLang="en-US" sz="3200"/>
              <a:t>Heart Failure</a:t>
            </a:r>
            <a:endParaRPr lang="en-US" altLang="en-US"/>
          </a:p>
          <a:p>
            <a:pPr marL="182880" indent="-182880" eaLnBrk="1" fontAlgn="auto" hangingPunct="1">
              <a:spcAft>
                <a:spcPts val="0"/>
              </a:spcAft>
              <a:defRPr/>
            </a:pPr>
            <a:r>
              <a:rPr lang="en-US" altLang="en-US" sz="3200"/>
              <a:t>Dysrhythmias</a:t>
            </a:r>
          </a:p>
          <a:p>
            <a:pPr marL="182880" indent="-182880" eaLnBrk="1" fontAlgn="auto" hangingPunct="1">
              <a:spcAft>
                <a:spcPts val="0"/>
              </a:spcAft>
              <a:defRPr/>
            </a:pPr>
            <a:r>
              <a:rPr lang="en-US" altLang="en-US" sz="3200"/>
              <a:t>Pericarditis</a:t>
            </a:r>
          </a:p>
          <a:p>
            <a:pPr marL="182880" indent="-182880" eaLnBrk="1" fontAlgn="auto" hangingPunct="1">
              <a:spcAft>
                <a:spcPts val="0"/>
              </a:spcAft>
              <a:defRPr/>
            </a:pPr>
            <a:r>
              <a:rPr lang="en-US" altLang="en-US" sz="3200"/>
              <a:t>Anaemia</a:t>
            </a:r>
          </a:p>
          <a:p>
            <a:pPr marL="182880" indent="-182880" eaLnBrk="1" fontAlgn="auto" hangingPunct="1">
              <a:spcAft>
                <a:spcPts val="0"/>
              </a:spcAft>
              <a:defRPr/>
            </a:pPr>
            <a:r>
              <a:rPr lang="en-US" altLang="en-US" sz="3200"/>
              <a:t>Prolonged bleeding</a:t>
            </a:r>
          </a:p>
          <a:p>
            <a:pPr marL="1188720" lvl="4" indent="-137160" eaLnBrk="1" fontAlgn="auto" hangingPunct="1">
              <a:spcAft>
                <a:spcPts val="0"/>
              </a:spcAft>
              <a:defRPr/>
            </a:pPr>
            <a:endParaRPr lang="en-US" altLang="en-US" sz="2800"/>
          </a:p>
          <a:p>
            <a:pPr marL="1188720" lvl="4" indent="-137160" eaLnBrk="1" fontAlgn="auto" hangingPunct="1">
              <a:spcAft>
                <a:spcPts val="0"/>
              </a:spcAft>
              <a:defRPr/>
            </a:pPr>
            <a:endParaRPr lang="en-US" altLang="en-US"/>
          </a:p>
        </p:txBody>
      </p:sp>
      <p:sp>
        <p:nvSpPr>
          <p:cNvPr id="20484" name="Rectangle 4">
            <a:extLst>
              <a:ext uri="{FF2B5EF4-FFF2-40B4-BE49-F238E27FC236}">
                <a16:creationId xmlns:a16="http://schemas.microsoft.com/office/drawing/2014/main" xmlns="" id="{276A82D0-50AD-436C-BCD9-86D52D8A63CE}"/>
              </a:ext>
            </a:extLst>
          </p:cNvPr>
          <p:cNvSpPr>
            <a:spLocks noGrp="1" noChangeArrowheads="1"/>
          </p:cNvSpPr>
          <p:nvPr>
            <p:ph sz="half" idx="2"/>
          </p:nvPr>
        </p:nvSpPr>
        <p:spPr>
          <a:xfrm>
            <a:off x="5214938" y="1600200"/>
            <a:ext cx="3810000" cy="4495800"/>
          </a:xfrm>
        </p:spPr>
        <p:txBody>
          <a:bodyPr rtlCol="0">
            <a:normAutofit fontScale="92500"/>
          </a:bodyPr>
          <a:lstStyle/>
          <a:p>
            <a:pPr marL="182880" indent="-182880" eaLnBrk="1" fontAlgn="auto" hangingPunct="1">
              <a:spcAft>
                <a:spcPts val="0"/>
              </a:spcAft>
              <a:buFont typeface="Monotype Sorts" pitchFamily="2" charset="2"/>
              <a:buNone/>
              <a:defRPr/>
            </a:pPr>
            <a:r>
              <a:rPr lang="en-US" altLang="en-US" sz="3600"/>
              <a:t>Neurological</a:t>
            </a:r>
          </a:p>
          <a:p>
            <a:pPr marL="182880" indent="-182880" eaLnBrk="1" fontAlgn="auto" hangingPunct="1">
              <a:spcAft>
                <a:spcPts val="0"/>
              </a:spcAft>
              <a:defRPr/>
            </a:pPr>
            <a:endParaRPr lang="en-US" altLang="en-US"/>
          </a:p>
          <a:p>
            <a:pPr marL="182880" indent="-182880" eaLnBrk="1" fontAlgn="auto" hangingPunct="1">
              <a:spcAft>
                <a:spcPts val="0"/>
              </a:spcAft>
              <a:defRPr/>
            </a:pPr>
            <a:r>
              <a:rPr lang="en-US" altLang="en-US" sz="3200"/>
              <a:t>Neuropathy</a:t>
            </a:r>
          </a:p>
          <a:p>
            <a:pPr marL="182880" indent="-182880" eaLnBrk="1" fontAlgn="auto" hangingPunct="1">
              <a:spcAft>
                <a:spcPts val="0"/>
              </a:spcAft>
              <a:defRPr/>
            </a:pPr>
            <a:r>
              <a:rPr lang="en-US" altLang="en-US" sz="3200"/>
              <a:t>Twitching</a:t>
            </a:r>
          </a:p>
          <a:p>
            <a:pPr marL="182880" indent="-182880" eaLnBrk="1" fontAlgn="auto" hangingPunct="1">
              <a:spcAft>
                <a:spcPts val="0"/>
              </a:spcAft>
              <a:defRPr/>
            </a:pPr>
            <a:r>
              <a:rPr lang="en-US" altLang="en-US" sz="3200"/>
              <a:t>Tremor</a:t>
            </a:r>
          </a:p>
          <a:p>
            <a:pPr marL="182880" indent="-182880" eaLnBrk="1" fontAlgn="auto" hangingPunct="1">
              <a:spcAft>
                <a:spcPts val="0"/>
              </a:spcAft>
              <a:defRPr/>
            </a:pPr>
            <a:r>
              <a:rPr lang="en-US" altLang="en-US" sz="3200"/>
              <a:t>Reduced visual acuity</a:t>
            </a:r>
          </a:p>
          <a:p>
            <a:pPr marL="182880" indent="-182880" eaLnBrk="1" fontAlgn="auto" hangingPunct="1">
              <a:spcAft>
                <a:spcPts val="0"/>
              </a:spcAft>
              <a:defRPr/>
            </a:pPr>
            <a:r>
              <a:rPr lang="en-US" altLang="en-US" sz="3200"/>
              <a:t>Itching</a:t>
            </a:r>
          </a:p>
          <a:p>
            <a:pPr marL="182880" indent="-182880" eaLnBrk="1" fontAlgn="auto" hangingPunct="1">
              <a:spcAft>
                <a:spcPts val="0"/>
              </a:spcAft>
              <a:defRPr/>
            </a:pPr>
            <a:endParaRPr lang="en-US" altLang="en-US" sz="3600"/>
          </a:p>
        </p:txBody>
      </p:sp>
    </p:spTree>
    <p:extLst>
      <p:ext uri="{BB962C8B-B14F-4D97-AF65-F5344CB8AC3E}">
        <p14:creationId xmlns:p14="http://schemas.microsoft.com/office/powerpoint/2010/main" val="1446570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xmlns="" id="{939D3821-1C5F-4B1E-A7FF-B48D6E04F9FD}"/>
              </a:ext>
            </a:extLst>
          </p:cNvPr>
          <p:cNvSpPr>
            <a:spLocks noGrp="1" noChangeArrowheads="1"/>
          </p:cNvSpPr>
          <p:nvPr>
            <p:ph type="title"/>
          </p:nvPr>
        </p:nvSpPr>
        <p:spPr/>
        <p:txBody>
          <a:bodyPr/>
          <a:lstStyle/>
          <a:p>
            <a:pPr eaLnBrk="1" fontAlgn="auto" hangingPunct="1">
              <a:spcAft>
                <a:spcPts val="0"/>
              </a:spcAft>
              <a:defRPr/>
            </a:pPr>
            <a:r>
              <a:rPr lang="en-US" altLang="en-US"/>
              <a:t>Side Effects</a:t>
            </a:r>
          </a:p>
        </p:txBody>
      </p:sp>
      <p:sp>
        <p:nvSpPr>
          <p:cNvPr id="23555" name="Rectangle 3">
            <a:extLst>
              <a:ext uri="{FF2B5EF4-FFF2-40B4-BE49-F238E27FC236}">
                <a16:creationId xmlns:a16="http://schemas.microsoft.com/office/drawing/2014/main" xmlns="" id="{06698265-4C8B-4DEC-957A-E16F1E7A3602}"/>
              </a:ext>
            </a:extLst>
          </p:cNvPr>
          <p:cNvSpPr>
            <a:spLocks noGrp="1" noChangeArrowheads="1"/>
          </p:cNvSpPr>
          <p:nvPr>
            <p:ph sz="half" idx="1"/>
          </p:nvPr>
        </p:nvSpPr>
        <p:spPr>
          <a:xfrm>
            <a:off x="1252538" y="1600200"/>
            <a:ext cx="3810000" cy="4495800"/>
          </a:xfrm>
        </p:spPr>
        <p:txBody>
          <a:bodyPr/>
          <a:lstStyle/>
          <a:p>
            <a:pPr eaLnBrk="1" hangingPunct="1">
              <a:buFont typeface="Monotype Sorts" charset="2"/>
              <a:buNone/>
            </a:pPr>
            <a:r>
              <a:rPr lang="en-US" altLang="en-US" sz="3600"/>
              <a:t>Skeletal</a:t>
            </a:r>
            <a:endParaRPr lang="en-US" altLang="en-US"/>
          </a:p>
          <a:p>
            <a:pPr eaLnBrk="1" hangingPunct="1">
              <a:buFont typeface="Monotype Sorts" charset="2"/>
              <a:buNone/>
            </a:pPr>
            <a:endParaRPr lang="en-US" altLang="en-US"/>
          </a:p>
          <a:p>
            <a:pPr eaLnBrk="1" hangingPunct="1"/>
            <a:r>
              <a:rPr lang="en-US" altLang="en-US" sz="3200"/>
              <a:t>Renal Osteodystrophy</a:t>
            </a:r>
          </a:p>
          <a:p>
            <a:pPr eaLnBrk="1" hangingPunct="1"/>
            <a:r>
              <a:rPr lang="en-US" altLang="en-US" sz="3200"/>
              <a:t>Bone pain</a:t>
            </a:r>
          </a:p>
          <a:p>
            <a:pPr eaLnBrk="1" hangingPunct="1"/>
            <a:r>
              <a:rPr lang="en-US" altLang="en-US" sz="3200"/>
              <a:t>Growth retardation</a:t>
            </a:r>
            <a:endParaRPr lang="en-US" altLang="en-US"/>
          </a:p>
        </p:txBody>
      </p:sp>
      <p:sp>
        <p:nvSpPr>
          <p:cNvPr id="23556" name="Rectangle 4">
            <a:extLst>
              <a:ext uri="{FF2B5EF4-FFF2-40B4-BE49-F238E27FC236}">
                <a16:creationId xmlns:a16="http://schemas.microsoft.com/office/drawing/2014/main" xmlns="" id="{65610D8D-043D-407F-80D7-75807313D6BA}"/>
              </a:ext>
            </a:extLst>
          </p:cNvPr>
          <p:cNvSpPr>
            <a:spLocks noGrp="1" noChangeArrowheads="1"/>
          </p:cNvSpPr>
          <p:nvPr>
            <p:ph sz="half" idx="2"/>
          </p:nvPr>
        </p:nvSpPr>
        <p:spPr>
          <a:xfrm>
            <a:off x="5214938" y="1524000"/>
            <a:ext cx="3810000" cy="4572000"/>
          </a:xfrm>
        </p:spPr>
        <p:txBody>
          <a:bodyPr/>
          <a:lstStyle/>
          <a:p>
            <a:pPr eaLnBrk="1" hangingPunct="1">
              <a:buFont typeface="Monotype Sorts" charset="2"/>
              <a:buNone/>
            </a:pPr>
            <a:r>
              <a:rPr lang="en-US" altLang="en-US" sz="3600"/>
              <a:t>Other</a:t>
            </a:r>
            <a:endParaRPr lang="en-US" altLang="en-US"/>
          </a:p>
          <a:p>
            <a:pPr eaLnBrk="1" hangingPunct="1">
              <a:buFont typeface="Monotype Sorts" charset="2"/>
              <a:buNone/>
            </a:pPr>
            <a:endParaRPr lang="en-US" altLang="en-US"/>
          </a:p>
          <a:p>
            <a:pPr eaLnBrk="1" hangingPunct="1"/>
            <a:r>
              <a:rPr lang="en-US" altLang="en-US" sz="3200"/>
              <a:t>Compromised Immunity</a:t>
            </a:r>
          </a:p>
          <a:p>
            <a:pPr eaLnBrk="1" hangingPunct="1"/>
            <a:r>
              <a:rPr lang="en-US" altLang="en-US" sz="3200"/>
              <a:t>Infertility</a:t>
            </a:r>
          </a:p>
          <a:p>
            <a:pPr eaLnBrk="1" hangingPunct="1"/>
            <a:r>
              <a:rPr lang="en-US" altLang="en-US" sz="3200"/>
              <a:t>Diarrhoea and Vomiting</a:t>
            </a:r>
          </a:p>
          <a:p>
            <a:pPr eaLnBrk="1" hangingPunct="1"/>
            <a:r>
              <a:rPr lang="en-US" altLang="en-US" sz="3200"/>
              <a:t>Haematuria</a:t>
            </a:r>
          </a:p>
        </p:txBody>
      </p:sp>
    </p:spTree>
    <p:extLst>
      <p:ext uri="{BB962C8B-B14F-4D97-AF65-F5344CB8AC3E}">
        <p14:creationId xmlns:p14="http://schemas.microsoft.com/office/powerpoint/2010/main" val="208586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4A6672AF-3B35-4060-ACB1-17E1C2B345F6}"/>
              </a:ext>
            </a:extLst>
          </p:cNvPr>
          <p:cNvSpPr>
            <a:spLocks noGrp="1" noChangeArrowheads="1"/>
          </p:cNvSpPr>
          <p:nvPr>
            <p:ph type="title"/>
          </p:nvPr>
        </p:nvSpPr>
        <p:spPr>
          <a:xfrm>
            <a:off x="1252538" y="260350"/>
            <a:ext cx="7772400" cy="1008063"/>
          </a:xfrm>
        </p:spPr>
        <p:txBody>
          <a:bodyPr/>
          <a:lstStyle/>
          <a:p>
            <a:pPr eaLnBrk="1" fontAlgn="auto" hangingPunct="1">
              <a:spcAft>
                <a:spcPts val="0"/>
              </a:spcAft>
              <a:defRPr/>
            </a:pPr>
            <a:r>
              <a:rPr lang="en-US" altLang="en-US"/>
              <a:t>Renal Osteodystrophy</a:t>
            </a:r>
          </a:p>
        </p:txBody>
      </p:sp>
      <p:sp>
        <p:nvSpPr>
          <p:cNvPr id="24579" name="Rectangle 4">
            <a:extLst>
              <a:ext uri="{FF2B5EF4-FFF2-40B4-BE49-F238E27FC236}">
                <a16:creationId xmlns:a16="http://schemas.microsoft.com/office/drawing/2014/main" xmlns="" id="{0FF2AEEA-8F18-4792-9C9D-B25F18736DC2}"/>
              </a:ext>
            </a:extLst>
          </p:cNvPr>
          <p:cNvSpPr>
            <a:spLocks noGrp="1" noChangeArrowheads="1"/>
          </p:cNvSpPr>
          <p:nvPr>
            <p:ph idx="1"/>
          </p:nvPr>
        </p:nvSpPr>
        <p:spPr>
          <a:xfrm>
            <a:off x="1252538" y="1484313"/>
            <a:ext cx="7772400" cy="4611687"/>
          </a:xfrm>
        </p:spPr>
        <p:txBody>
          <a:bodyPr/>
          <a:lstStyle/>
          <a:p>
            <a:pPr eaLnBrk="1" hangingPunct="1">
              <a:buFont typeface="Monotype Sorts" charset="2"/>
              <a:buNone/>
            </a:pPr>
            <a:r>
              <a:rPr lang="en-US" altLang="en-US">
                <a:sym typeface="Symbol" panose="05050102010706020507" pitchFamily="18" charset="2"/>
              </a:rPr>
              <a:t> </a:t>
            </a:r>
            <a:r>
              <a:rPr lang="en-US" altLang="en-US"/>
              <a:t>vitamin D</a:t>
            </a:r>
          </a:p>
          <a:p>
            <a:pPr eaLnBrk="1" hangingPunct="1">
              <a:buFont typeface="Monotype Sorts" charset="2"/>
              <a:buNone/>
            </a:pPr>
            <a:r>
              <a:rPr lang="en-US" altLang="en-US"/>
              <a:t>conversion			             </a:t>
            </a:r>
            <a:r>
              <a:rPr lang="en-US" altLang="en-US">
                <a:sym typeface="Symbol" panose="05050102010706020507" pitchFamily="18" charset="2"/>
              </a:rPr>
              <a:t>Ca</a:t>
            </a:r>
            <a:r>
              <a:rPr lang="en-US" altLang="en-US" baseline="30000">
                <a:sym typeface="Symbol" panose="05050102010706020507" pitchFamily="18" charset="2"/>
              </a:rPr>
              <a:t>2+</a:t>
            </a:r>
            <a:r>
              <a:rPr lang="en-US" altLang="en-US">
                <a:sym typeface="Symbol" panose="05050102010706020507" pitchFamily="18" charset="2"/>
              </a:rPr>
              <a:t>	PO</a:t>
            </a:r>
            <a:r>
              <a:rPr lang="en-US" altLang="en-US" baseline="-25000">
                <a:sym typeface="Symbol" panose="05050102010706020507" pitchFamily="18" charset="2"/>
              </a:rPr>
              <a:t>4</a:t>
            </a:r>
            <a:r>
              <a:rPr lang="en-US" altLang="en-US" baseline="30000">
                <a:sym typeface="Symbol" panose="05050102010706020507" pitchFamily="18" charset="2"/>
              </a:rPr>
              <a:t>2-</a:t>
            </a:r>
            <a:endParaRPr lang="en-US" altLang="en-US"/>
          </a:p>
          <a:p>
            <a:pPr eaLnBrk="1" hangingPunct="1">
              <a:buFont typeface="Monotype Sorts" charset="2"/>
              <a:buNone/>
            </a:pPr>
            <a:endParaRPr lang="en-US" altLang="en-US"/>
          </a:p>
          <a:p>
            <a:pPr algn="ctr" eaLnBrk="1" hangingPunct="1">
              <a:buFont typeface="Monotype Sorts" charset="2"/>
              <a:buNone/>
            </a:pPr>
            <a:r>
              <a:rPr lang="en-US" altLang="en-US"/>
              <a:t>Hyperparathyroidism</a:t>
            </a:r>
          </a:p>
          <a:p>
            <a:pPr algn="ctr" eaLnBrk="1" hangingPunct="1">
              <a:buFont typeface="Monotype Sorts" charset="2"/>
              <a:buNone/>
            </a:pPr>
            <a:endParaRPr lang="en-US" altLang="en-US"/>
          </a:p>
          <a:p>
            <a:pPr algn="ctr" eaLnBrk="1" hangingPunct="1">
              <a:buFont typeface="Monotype Sorts" charset="2"/>
              <a:buNone/>
            </a:pPr>
            <a:r>
              <a:rPr lang="en-US" altLang="en-US"/>
              <a:t>Bone Resorption </a:t>
            </a:r>
          </a:p>
          <a:p>
            <a:pPr algn="ctr" eaLnBrk="1" hangingPunct="1">
              <a:buFont typeface="Monotype Sorts" charset="2"/>
              <a:buNone/>
            </a:pPr>
            <a:r>
              <a:rPr lang="en-US" altLang="en-US"/>
              <a:t>(to normalise serum Ca)</a:t>
            </a:r>
          </a:p>
          <a:p>
            <a:pPr algn="ctr" eaLnBrk="1" hangingPunct="1">
              <a:buFont typeface="Monotype Sorts" charset="2"/>
              <a:buNone/>
            </a:pPr>
            <a:endParaRPr lang="en-US" altLang="en-US"/>
          </a:p>
          <a:p>
            <a:pPr algn="ctr" eaLnBrk="1" hangingPunct="1">
              <a:buFont typeface="Monotype Sorts" charset="2"/>
              <a:buNone/>
            </a:pPr>
            <a:r>
              <a:rPr lang="en-US" altLang="en-US"/>
              <a:t>Osteoporosis, Bone Cysts, Fractures</a:t>
            </a:r>
          </a:p>
        </p:txBody>
      </p:sp>
      <p:sp>
        <p:nvSpPr>
          <p:cNvPr id="24580" name="Line 10">
            <a:extLst>
              <a:ext uri="{FF2B5EF4-FFF2-40B4-BE49-F238E27FC236}">
                <a16:creationId xmlns:a16="http://schemas.microsoft.com/office/drawing/2014/main" xmlns="" id="{AD6D9434-E0A1-4117-8500-3E486AD0587F}"/>
              </a:ext>
            </a:extLst>
          </p:cNvPr>
          <p:cNvSpPr>
            <a:spLocks noChangeShapeType="1"/>
          </p:cNvSpPr>
          <p:nvPr/>
        </p:nvSpPr>
        <p:spPr bwMode="auto">
          <a:xfrm>
            <a:off x="2771775" y="2476500"/>
            <a:ext cx="609600" cy="685800"/>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GB"/>
          </a:p>
        </p:txBody>
      </p:sp>
      <p:sp>
        <p:nvSpPr>
          <p:cNvPr id="24581" name="Line 11">
            <a:extLst>
              <a:ext uri="{FF2B5EF4-FFF2-40B4-BE49-F238E27FC236}">
                <a16:creationId xmlns:a16="http://schemas.microsoft.com/office/drawing/2014/main" xmlns="" id="{B46EDC6C-D144-4EF3-BE66-C82840255BD6}"/>
              </a:ext>
            </a:extLst>
          </p:cNvPr>
          <p:cNvSpPr>
            <a:spLocks noChangeShapeType="1"/>
          </p:cNvSpPr>
          <p:nvPr/>
        </p:nvSpPr>
        <p:spPr bwMode="auto">
          <a:xfrm>
            <a:off x="5076825" y="3276600"/>
            <a:ext cx="0" cy="457200"/>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GB"/>
          </a:p>
        </p:txBody>
      </p:sp>
      <p:sp>
        <p:nvSpPr>
          <p:cNvPr id="24582" name="Line 12">
            <a:extLst>
              <a:ext uri="{FF2B5EF4-FFF2-40B4-BE49-F238E27FC236}">
                <a16:creationId xmlns:a16="http://schemas.microsoft.com/office/drawing/2014/main" xmlns="" id="{CD3582A9-0B5A-4C2E-9B3E-C65A2B0D0C22}"/>
              </a:ext>
            </a:extLst>
          </p:cNvPr>
          <p:cNvSpPr>
            <a:spLocks noChangeShapeType="1"/>
          </p:cNvSpPr>
          <p:nvPr/>
        </p:nvSpPr>
        <p:spPr bwMode="auto">
          <a:xfrm flipH="1">
            <a:off x="6858000" y="2590800"/>
            <a:ext cx="457200" cy="609600"/>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GB"/>
          </a:p>
        </p:txBody>
      </p:sp>
      <p:sp>
        <p:nvSpPr>
          <p:cNvPr id="24583" name="Line 14">
            <a:extLst>
              <a:ext uri="{FF2B5EF4-FFF2-40B4-BE49-F238E27FC236}">
                <a16:creationId xmlns:a16="http://schemas.microsoft.com/office/drawing/2014/main" xmlns="" id="{D3642BFA-6EA9-447C-BBA6-F4E12EBA606E}"/>
              </a:ext>
            </a:extLst>
          </p:cNvPr>
          <p:cNvSpPr>
            <a:spLocks noChangeShapeType="1"/>
          </p:cNvSpPr>
          <p:nvPr/>
        </p:nvSpPr>
        <p:spPr bwMode="auto">
          <a:xfrm>
            <a:off x="5076825" y="4581525"/>
            <a:ext cx="0" cy="541338"/>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GB"/>
          </a:p>
        </p:txBody>
      </p:sp>
    </p:spTree>
    <p:extLst>
      <p:ext uri="{BB962C8B-B14F-4D97-AF65-F5344CB8AC3E}">
        <p14:creationId xmlns:p14="http://schemas.microsoft.com/office/powerpoint/2010/main" val="6952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xmlns="" id="{F278BC6C-5D97-44DB-B0D8-EE7FA5D70953}"/>
              </a:ext>
            </a:extLst>
          </p:cNvPr>
          <p:cNvSpPr>
            <a:spLocks noGrp="1" noChangeArrowheads="1"/>
          </p:cNvSpPr>
          <p:nvPr>
            <p:ph type="title"/>
          </p:nvPr>
        </p:nvSpPr>
        <p:spPr/>
        <p:txBody>
          <a:bodyPr/>
          <a:lstStyle/>
          <a:p>
            <a:pPr eaLnBrk="1" fontAlgn="auto" hangingPunct="1">
              <a:spcAft>
                <a:spcPts val="0"/>
              </a:spcAft>
              <a:defRPr/>
            </a:pPr>
            <a:r>
              <a:rPr lang="en-GB" altLang="en-US"/>
              <a:t>NICE CG 157</a:t>
            </a:r>
          </a:p>
        </p:txBody>
      </p:sp>
      <p:sp>
        <p:nvSpPr>
          <p:cNvPr id="25603" name="Rectangle 3">
            <a:extLst>
              <a:ext uri="{FF2B5EF4-FFF2-40B4-BE49-F238E27FC236}">
                <a16:creationId xmlns:a16="http://schemas.microsoft.com/office/drawing/2014/main" xmlns="" id="{1846B44B-ACBA-4D79-AD95-74B9BC5FCE83}"/>
              </a:ext>
            </a:extLst>
          </p:cNvPr>
          <p:cNvSpPr>
            <a:spLocks noGrp="1" noChangeArrowheads="1"/>
          </p:cNvSpPr>
          <p:nvPr>
            <p:ph idx="1"/>
          </p:nvPr>
        </p:nvSpPr>
        <p:spPr/>
        <p:txBody>
          <a:bodyPr/>
          <a:lstStyle/>
          <a:p>
            <a:pPr eaLnBrk="1" hangingPunct="1">
              <a:lnSpc>
                <a:spcPct val="80000"/>
              </a:lnSpc>
            </a:pPr>
            <a:r>
              <a:rPr lang="en-GB" altLang="en-US" sz="2000"/>
              <a:t>Management of hyperphosphataemia in patients with stage 4 or 5 CKD is required.</a:t>
            </a:r>
          </a:p>
          <a:p>
            <a:pPr eaLnBrk="1" hangingPunct="1">
              <a:lnSpc>
                <a:spcPct val="80000"/>
              </a:lnSpc>
            </a:pPr>
            <a:endParaRPr lang="en-GB" altLang="en-US" sz="2000"/>
          </a:p>
          <a:p>
            <a:pPr eaLnBrk="1" hangingPunct="1">
              <a:lnSpc>
                <a:spcPct val="80000"/>
              </a:lnSpc>
            </a:pPr>
            <a:r>
              <a:rPr lang="en-GB" altLang="en-US" sz="2000"/>
              <a:t>High serum phosphate levels can directly and indirectly increase parathyroid hormone secretion, leading to the development of secondary hyperparathyroidism.  </a:t>
            </a:r>
          </a:p>
          <a:p>
            <a:pPr eaLnBrk="1" hangingPunct="1">
              <a:lnSpc>
                <a:spcPct val="80000"/>
              </a:lnSpc>
            </a:pPr>
            <a:endParaRPr lang="en-GB" altLang="en-US" sz="2000"/>
          </a:p>
          <a:p>
            <a:pPr eaLnBrk="1" hangingPunct="1">
              <a:lnSpc>
                <a:spcPct val="80000"/>
              </a:lnSpc>
            </a:pPr>
            <a:r>
              <a:rPr lang="en-GB" altLang="en-US" sz="2000"/>
              <a:t>Left untreated, secondary hyperparathyroidism increases morbidity and mortality and may lead to renal bone disease, with people experiencing bone and muscular pain, increased incidence of fracture, abnormalities of bone and joint morphology, and vascular and soft tissue calcification.</a:t>
            </a:r>
          </a:p>
          <a:p>
            <a:pPr eaLnBrk="1" hangingPunct="1">
              <a:lnSpc>
                <a:spcPct val="80000"/>
              </a:lnSpc>
            </a:pPr>
            <a:endParaRPr lang="en-GB" altLang="en-US" sz="2000"/>
          </a:p>
          <a:p>
            <a:pPr eaLnBrk="1" hangingPunct="1">
              <a:lnSpc>
                <a:spcPct val="80000"/>
              </a:lnSpc>
            </a:pPr>
            <a:r>
              <a:rPr lang="en-GB" altLang="en-US" sz="2000"/>
              <a:t>Hyperphosphataemia in chronic kidney disease NICE clinical guideline 157</a:t>
            </a:r>
          </a:p>
          <a:p>
            <a:pPr eaLnBrk="1" hangingPunct="1">
              <a:lnSpc>
                <a:spcPct val="80000"/>
              </a:lnSpc>
            </a:pPr>
            <a:endParaRPr lang="en-GB" altLang="en-US" sz="2000"/>
          </a:p>
        </p:txBody>
      </p:sp>
    </p:spTree>
    <p:extLst>
      <p:ext uri="{BB962C8B-B14F-4D97-AF65-F5344CB8AC3E}">
        <p14:creationId xmlns:p14="http://schemas.microsoft.com/office/powerpoint/2010/main" val="3550270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B8D44A5B-B66C-4659-A9A8-419644F18E62}"/>
              </a:ext>
            </a:extLst>
          </p:cNvPr>
          <p:cNvSpPr>
            <a:spLocks noGrp="1" noChangeArrowheads="1"/>
          </p:cNvSpPr>
          <p:nvPr>
            <p:ph type="title"/>
          </p:nvPr>
        </p:nvSpPr>
        <p:spPr/>
        <p:txBody>
          <a:bodyPr/>
          <a:lstStyle/>
          <a:p>
            <a:pPr eaLnBrk="1" fontAlgn="auto" hangingPunct="1">
              <a:spcAft>
                <a:spcPts val="0"/>
              </a:spcAft>
              <a:defRPr/>
            </a:pPr>
            <a:r>
              <a:rPr lang="en-US" altLang="en-US"/>
              <a:t>Conservative Management</a:t>
            </a:r>
          </a:p>
        </p:txBody>
      </p:sp>
      <p:sp>
        <p:nvSpPr>
          <p:cNvPr id="26627" name="Rectangle 3">
            <a:extLst>
              <a:ext uri="{FF2B5EF4-FFF2-40B4-BE49-F238E27FC236}">
                <a16:creationId xmlns:a16="http://schemas.microsoft.com/office/drawing/2014/main" xmlns="" id="{1167EF83-F74E-4231-9EBA-8BF48CC9FA4E}"/>
              </a:ext>
            </a:extLst>
          </p:cNvPr>
          <p:cNvSpPr>
            <a:spLocks noGrp="1" noChangeArrowheads="1"/>
          </p:cNvSpPr>
          <p:nvPr>
            <p:ph idx="1"/>
          </p:nvPr>
        </p:nvSpPr>
        <p:spPr/>
        <p:txBody>
          <a:bodyPr/>
          <a:lstStyle/>
          <a:p>
            <a:pPr eaLnBrk="1" hangingPunct="1"/>
            <a:r>
              <a:rPr lang="en-US" altLang="en-US" dirty="0" smtClean="0"/>
              <a:t>BP Control</a:t>
            </a:r>
          </a:p>
          <a:p>
            <a:pPr eaLnBrk="1" hangingPunct="1"/>
            <a:r>
              <a:rPr lang="en-US" altLang="en-US" dirty="0" smtClean="0"/>
              <a:t>Diabetes management</a:t>
            </a:r>
          </a:p>
          <a:p>
            <a:pPr eaLnBrk="1" hangingPunct="1"/>
            <a:r>
              <a:rPr lang="en-US" altLang="en-US" dirty="0" smtClean="0"/>
              <a:t>Dietary </a:t>
            </a:r>
            <a:r>
              <a:rPr lang="en-US" altLang="en-US" dirty="0"/>
              <a:t>and fluid restrictions</a:t>
            </a:r>
          </a:p>
          <a:p>
            <a:pPr eaLnBrk="1" hangingPunct="1"/>
            <a:r>
              <a:rPr lang="en-US" altLang="en-US" dirty="0" err="1"/>
              <a:t>Erythropoeitin</a:t>
            </a:r>
            <a:endParaRPr lang="en-US" altLang="en-US" dirty="0"/>
          </a:p>
          <a:p>
            <a:pPr eaLnBrk="1" hangingPunct="1"/>
            <a:r>
              <a:rPr lang="en-US" altLang="en-US" dirty="0"/>
              <a:t>Relief of itching and GI symptoms</a:t>
            </a:r>
          </a:p>
          <a:p>
            <a:pPr eaLnBrk="1" hangingPunct="1"/>
            <a:r>
              <a:rPr lang="en-US" altLang="en-US" dirty="0"/>
              <a:t>Treat metabolic bone disease</a:t>
            </a:r>
          </a:p>
          <a:p>
            <a:pPr eaLnBrk="1" hangingPunct="1"/>
            <a:endParaRPr lang="en-US" altLang="en-US" dirty="0"/>
          </a:p>
          <a:p>
            <a:pPr eaLnBrk="1" hangingPunct="1">
              <a:buFont typeface="Monotype Sorts" charset="2"/>
              <a:buNone/>
            </a:pPr>
            <a:r>
              <a:rPr lang="en-US" altLang="en-US" i="1" dirty="0"/>
              <a:t>Conservative management may slow progression to ERF but cannot prevent it.</a:t>
            </a:r>
            <a:endParaRPr lang="en-US" altLang="en-US" dirty="0"/>
          </a:p>
        </p:txBody>
      </p:sp>
    </p:spTree>
    <p:extLst>
      <p:ext uri="{BB962C8B-B14F-4D97-AF65-F5344CB8AC3E}">
        <p14:creationId xmlns:p14="http://schemas.microsoft.com/office/powerpoint/2010/main" val="2592244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252F6D7C-F7E0-4B5F-BA43-1BA9D2A39BBA}"/>
              </a:ext>
            </a:extLst>
          </p:cNvPr>
          <p:cNvSpPr>
            <a:spLocks noGrp="1" noChangeArrowheads="1"/>
          </p:cNvSpPr>
          <p:nvPr>
            <p:ph type="title"/>
          </p:nvPr>
        </p:nvSpPr>
        <p:spPr/>
        <p:txBody>
          <a:bodyPr>
            <a:normAutofit fontScale="90000"/>
          </a:bodyPr>
          <a:lstStyle/>
          <a:p>
            <a:pPr eaLnBrk="1" fontAlgn="auto" hangingPunct="1">
              <a:spcAft>
                <a:spcPts val="0"/>
              </a:spcAft>
              <a:defRPr/>
            </a:pPr>
            <a:r>
              <a:rPr lang="en-US" altLang="en-US"/>
              <a:t>Management of Established Renal Failure</a:t>
            </a:r>
          </a:p>
        </p:txBody>
      </p:sp>
      <p:sp>
        <p:nvSpPr>
          <p:cNvPr id="27651" name="Rectangle 3">
            <a:extLst>
              <a:ext uri="{FF2B5EF4-FFF2-40B4-BE49-F238E27FC236}">
                <a16:creationId xmlns:a16="http://schemas.microsoft.com/office/drawing/2014/main" xmlns="" id="{4887D0BB-9C6D-4A2F-81B6-426006108821}"/>
              </a:ext>
            </a:extLst>
          </p:cNvPr>
          <p:cNvSpPr>
            <a:spLocks noGrp="1" noChangeArrowheads="1"/>
          </p:cNvSpPr>
          <p:nvPr>
            <p:ph idx="1"/>
          </p:nvPr>
        </p:nvSpPr>
        <p:spPr/>
        <p:txBody>
          <a:bodyPr/>
          <a:lstStyle/>
          <a:p>
            <a:pPr eaLnBrk="1" hangingPunct="1">
              <a:buFont typeface="Monotype Sorts" charset="2"/>
              <a:buNone/>
            </a:pPr>
            <a:r>
              <a:rPr lang="en-US" altLang="en-US" dirty="0"/>
              <a:t>All of the above plus one of:</a:t>
            </a:r>
          </a:p>
          <a:p>
            <a:pPr eaLnBrk="1" hangingPunct="1"/>
            <a:endParaRPr lang="en-US" altLang="en-US" dirty="0"/>
          </a:p>
          <a:p>
            <a:pPr eaLnBrk="1" hangingPunct="1"/>
            <a:r>
              <a:rPr lang="en-US" altLang="en-US" dirty="0"/>
              <a:t>Peritoneal Dialysis</a:t>
            </a:r>
          </a:p>
          <a:p>
            <a:pPr eaLnBrk="1" hangingPunct="1"/>
            <a:r>
              <a:rPr lang="en-US" altLang="en-US" dirty="0" err="1"/>
              <a:t>Haemodialysis</a:t>
            </a:r>
            <a:endParaRPr lang="en-US" altLang="en-US" dirty="0"/>
          </a:p>
          <a:p>
            <a:pPr eaLnBrk="1" hangingPunct="1"/>
            <a:r>
              <a:rPr lang="en-US" altLang="en-US" dirty="0"/>
              <a:t>Transplantation</a:t>
            </a:r>
          </a:p>
        </p:txBody>
      </p:sp>
    </p:spTree>
    <p:extLst>
      <p:ext uri="{BB962C8B-B14F-4D97-AF65-F5344CB8AC3E}">
        <p14:creationId xmlns:p14="http://schemas.microsoft.com/office/powerpoint/2010/main" val="1929767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2495480"/>
          </a:xfrm>
        </p:spPr>
        <p:txBody>
          <a:bodyPr/>
          <a:lstStyle/>
          <a:p>
            <a:r>
              <a:rPr lang="en-GB" sz="4000" dirty="0"/>
              <a:t>ACUTE KIDNEY INJURY</a:t>
            </a:r>
          </a:p>
        </p:txBody>
      </p:sp>
      <p:sp>
        <p:nvSpPr>
          <p:cNvPr id="5" name="Content Placeholder 4">
            <a:extLst>
              <a:ext uri="{FF2B5EF4-FFF2-40B4-BE49-F238E27FC236}">
                <a16:creationId xmlns:a16="http://schemas.microsoft.com/office/drawing/2014/main" xmlns="" id="{B00C0135-B4A8-4B66-B735-9DA0F8CBAFB8}"/>
              </a:ext>
            </a:extLst>
          </p:cNvPr>
          <p:cNvSpPr>
            <a:spLocks noGrp="1"/>
          </p:cNvSpPr>
          <p:nvPr>
            <p:ph idx="1"/>
          </p:nvPr>
        </p:nvSpPr>
        <p:spPr/>
        <p:txBody>
          <a:bodyPr/>
          <a:lstStyle/>
          <a:p>
            <a:r>
              <a:rPr lang="en-GB" dirty="0"/>
              <a:t>Definition &amp; Staging</a:t>
            </a:r>
          </a:p>
          <a:p>
            <a:r>
              <a:rPr lang="en-GB" dirty="0"/>
              <a:t>Incidence &amp; Outcome</a:t>
            </a:r>
          </a:p>
          <a:p>
            <a:r>
              <a:rPr lang="en-GB" dirty="0"/>
              <a:t>Causes</a:t>
            </a:r>
          </a:p>
          <a:p>
            <a:r>
              <a:rPr lang="en-GB" dirty="0"/>
              <a:t>Complications</a:t>
            </a:r>
          </a:p>
          <a:p>
            <a:r>
              <a:rPr lang="en-GB" dirty="0"/>
              <a:t>Management</a:t>
            </a:r>
          </a:p>
        </p:txBody>
      </p:sp>
      <p:sp>
        <p:nvSpPr>
          <p:cNvPr id="6" name="Text Placeholder 5">
            <a:extLst>
              <a:ext uri="{FF2B5EF4-FFF2-40B4-BE49-F238E27FC236}">
                <a16:creationId xmlns:a16="http://schemas.microsoft.com/office/drawing/2014/main" xmlns="" id="{905B47C1-5808-463B-91BB-13821A9722F1}"/>
              </a:ext>
            </a:extLst>
          </p:cNvPr>
          <p:cNvSpPr>
            <a:spLocks noGrp="1"/>
          </p:cNvSpPr>
          <p:nvPr>
            <p:ph type="body" sz="half" idx="2"/>
          </p:nvPr>
        </p:nvSpPr>
        <p:spPr>
          <a:xfrm>
            <a:off x="457201" y="3878687"/>
            <a:ext cx="2139696" cy="2495480"/>
          </a:xfrm>
        </p:spPr>
        <p:txBody>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208" y="3645023"/>
            <a:ext cx="5062035" cy="3086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3791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xmlns="" id="{A2703CA0-467F-4211-A907-895A962074C2}"/>
              </a:ext>
            </a:extLst>
          </p:cNvPr>
          <p:cNvSpPr>
            <a:spLocks noGrp="1" noChangeArrowheads="1"/>
          </p:cNvSpPr>
          <p:nvPr>
            <p:ph type="title"/>
          </p:nvPr>
        </p:nvSpPr>
        <p:spPr/>
        <p:txBody>
          <a:bodyPr/>
          <a:lstStyle/>
          <a:p>
            <a:pPr>
              <a:defRPr/>
            </a:pPr>
            <a:r>
              <a:rPr lang="en-GB" altLang="en-US"/>
              <a:t>Definition</a:t>
            </a:r>
          </a:p>
        </p:txBody>
      </p:sp>
      <p:sp>
        <p:nvSpPr>
          <p:cNvPr id="8195" name="Rectangle 3">
            <a:extLst>
              <a:ext uri="{FF2B5EF4-FFF2-40B4-BE49-F238E27FC236}">
                <a16:creationId xmlns:a16="http://schemas.microsoft.com/office/drawing/2014/main" xmlns="" id="{528D9433-C809-4069-934F-28D96C048EB4}"/>
              </a:ext>
            </a:extLst>
          </p:cNvPr>
          <p:cNvSpPr>
            <a:spLocks noGrp="1" noChangeArrowheads="1"/>
          </p:cNvSpPr>
          <p:nvPr>
            <p:ph type="body" sz="half" idx="2"/>
          </p:nvPr>
        </p:nvSpPr>
        <p:spPr/>
        <p:txBody>
          <a:bodyPr/>
          <a:lstStyle/>
          <a:p>
            <a:pPr>
              <a:defRPr/>
            </a:pPr>
            <a:r>
              <a:rPr lang="en-GB" altLang="en-US" sz="2800" b="1" i="1" dirty="0">
                <a:solidFill>
                  <a:srgbClr val="0070C0"/>
                </a:solidFill>
              </a:rPr>
              <a:t>“Rapid loss of kidney function resulting in failure to maintain fluid, electrolyte and acid base homeostasis”  </a:t>
            </a:r>
          </a:p>
          <a:p>
            <a:pPr>
              <a:defRPr/>
            </a:pPr>
            <a:r>
              <a:rPr lang="en-GB" altLang="en-US" sz="2000" dirty="0"/>
              <a:t>(The Renal Association 2010)</a:t>
            </a:r>
          </a:p>
        </p:txBody>
      </p:sp>
      <p:sp>
        <p:nvSpPr>
          <p:cNvPr id="6148" name="Rectangle 4">
            <a:extLst>
              <a:ext uri="{FF2B5EF4-FFF2-40B4-BE49-F238E27FC236}">
                <a16:creationId xmlns:a16="http://schemas.microsoft.com/office/drawing/2014/main" xmlns="" id="{75AE9D95-2C73-45DA-9FC0-9D12793A2193}"/>
              </a:ext>
            </a:extLst>
          </p:cNvPr>
          <p:cNvSpPr>
            <a:spLocks noGrp="1" noChangeArrowheads="1" noTextEdit="1"/>
          </p:cNvSpPr>
          <p:nvPr>
            <p:ph type="chart" sz="half" idx="1"/>
          </p:nvPr>
        </p:nvSpPr>
        <p:spPr/>
      </p:sp>
      <p:pic>
        <p:nvPicPr>
          <p:cNvPr id="6149" name="Picture 5">
            <a:extLst>
              <a:ext uri="{FF2B5EF4-FFF2-40B4-BE49-F238E27FC236}">
                <a16:creationId xmlns:a16="http://schemas.microsoft.com/office/drawing/2014/main" xmlns="" id="{035AB645-A899-43B9-B01D-98016051DAF1}"/>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981200"/>
            <a:ext cx="4051300" cy="412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114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xmlns="" id="{E5DD1435-8827-415A-B3D4-F0068CE0D1DC}"/>
              </a:ext>
            </a:extLst>
          </p:cNvPr>
          <p:cNvSpPr>
            <a:spLocks noGrp="1" noChangeArrowheads="1"/>
          </p:cNvSpPr>
          <p:nvPr>
            <p:ph type="title"/>
          </p:nvPr>
        </p:nvSpPr>
        <p:spPr/>
        <p:txBody>
          <a:bodyPr/>
          <a:lstStyle/>
          <a:p>
            <a:pPr>
              <a:defRPr/>
            </a:pPr>
            <a:r>
              <a:rPr lang="en-GB" altLang="en-US"/>
              <a:t>What is happening in the body?</a:t>
            </a:r>
          </a:p>
        </p:txBody>
      </p:sp>
      <p:sp>
        <p:nvSpPr>
          <p:cNvPr id="10243" name="Rectangle 3">
            <a:extLst>
              <a:ext uri="{FF2B5EF4-FFF2-40B4-BE49-F238E27FC236}">
                <a16:creationId xmlns:a16="http://schemas.microsoft.com/office/drawing/2014/main" xmlns="" id="{508EE87A-C443-4B32-B480-9F1675C9B18C}"/>
              </a:ext>
            </a:extLst>
          </p:cNvPr>
          <p:cNvSpPr>
            <a:spLocks noGrp="1" noChangeArrowheads="1"/>
          </p:cNvSpPr>
          <p:nvPr>
            <p:ph type="body" idx="1"/>
          </p:nvPr>
        </p:nvSpPr>
        <p:spPr/>
        <p:txBody>
          <a:bodyPr>
            <a:normAutofit/>
          </a:bodyPr>
          <a:lstStyle/>
          <a:p>
            <a:pPr>
              <a:defRPr/>
            </a:pPr>
            <a:r>
              <a:rPr lang="en-GB" altLang="en-US" sz="3200" b="1" dirty="0">
                <a:solidFill>
                  <a:schemeClr val="hlink"/>
                </a:solidFill>
              </a:rPr>
              <a:t>Increased urea and creatinine</a:t>
            </a:r>
          </a:p>
          <a:p>
            <a:pPr>
              <a:defRPr/>
            </a:pPr>
            <a:r>
              <a:rPr lang="en-GB" altLang="en-US" sz="3200" b="1" dirty="0">
                <a:solidFill>
                  <a:schemeClr val="hlink"/>
                </a:solidFill>
              </a:rPr>
              <a:t>Decreased urine output</a:t>
            </a:r>
          </a:p>
          <a:p>
            <a:pPr>
              <a:defRPr/>
            </a:pPr>
            <a:endParaRPr lang="en-GB" altLang="en-US" sz="2800" dirty="0">
              <a:solidFill>
                <a:schemeClr val="hlink"/>
              </a:solidFill>
            </a:endParaRPr>
          </a:p>
          <a:p>
            <a:pPr>
              <a:defRPr/>
            </a:pPr>
            <a:r>
              <a:rPr lang="en-GB" altLang="en-US" sz="2800" dirty="0"/>
              <a:t>LATER SIGNS</a:t>
            </a:r>
          </a:p>
          <a:p>
            <a:pPr>
              <a:defRPr/>
            </a:pPr>
            <a:r>
              <a:rPr lang="en-GB" altLang="en-US" sz="2800" dirty="0"/>
              <a:t>metabolic acidosis</a:t>
            </a:r>
          </a:p>
          <a:p>
            <a:pPr>
              <a:defRPr/>
            </a:pPr>
            <a:r>
              <a:rPr lang="en-GB" altLang="en-US" sz="2800" dirty="0"/>
              <a:t>increased potassium</a:t>
            </a:r>
          </a:p>
          <a:p>
            <a:pPr>
              <a:defRPr/>
            </a:pPr>
            <a:r>
              <a:rPr lang="en-GB" altLang="en-US" sz="2800" dirty="0"/>
              <a:t>increased extracellular fluid</a:t>
            </a:r>
          </a:p>
        </p:txBody>
      </p:sp>
    </p:spTree>
    <p:extLst>
      <p:ext uri="{BB962C8B-B14F-4D97-AF65-F5344CB8AC3E}">
        <p14:creationId xmlns:p14="http://schemas.microsoft.com/office/powerpoint/2010/main" val="228260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52736"/>
            <a:ext cx="8229600" cy="990600"/>
          </a:xfrm>
        </p:spPr>
        <p:txBody>
          <a:bodyPr/>
          <a:lstStyle/>
          <a:p>
            <a:r>
              <a:rPr lang="en-GB" dirty="0"/>
              <a:t>Definition: KDIGO 2012</a:t>
            </a:r>
          </a:p>
        </p:txBody>
      </p:sp>
      <p:sp>
        <p:nvSpPr>
          <p:cNvPr id="3" name="Content Placeholder 2"/>
          <p:cNvSpPr>
            <a:spLocks noGrp="1"/>
          </p:cNvSpPr>
          <p:nvPr>
            <p:ph idx="1"/>
          </p:nvPr>
        </p:nvSpPr>
        <p:spPr>
          <a:xfrm>
            <a:off x="179512" y="2780928"/>
            <a:ext cx="8229600" cy="3768080"/>
          </a:xfrm>
        </p:spPr>
        <p:txBody>
          <a:bodyPr>
            <a:normAutofit/>
          </a:bodyPr>
          <a:lstStyle/>
          <a:p>
            <a:pPr lvl="1"/>
            <a:r>
              <a:rPr lang="en-GB" sz="2800" dirty="0"/>
              <a:t>Serum </a:t>
            </a:r>
            <a:r>
              <a:rPr lang="en-GB" sz="2800" dirty="0" err="1"/>
              <a:t>creatinine</a:t>
            </a:r>
            <a:r>
              <a:rPr lang="en-GB" sz="2800" dirty="0"/>
              <a:t> </a:t>
            </a:r>
            <a:r>
              <a:rPr lang="en-GB" sz="2800" b="1" dirty="0">
                <a:solidFill>
                  <a:srgbClr val="292934"/>
                </a:solidFill>
              </a:rPr>
              <a:t>↑</a:t>
            </a:r>
            <a:r>
              <a:rPr lang="en-GB" sz="2800" dirty="0"/>
              <a:t> by ≥ 26µmol/L in 48hours </a:t>
            </a:r>
            <a:r>
              <a:rPr lang="en-GB" sz="2800" b="1" i="1" dirty="0">
                <a:solidFill>
                  <a:srgbClr val="FF0000"/>
                </a:solidFill>
              </a:rPr>
              <a:t>or</a:t>
            </a:r>
          </a:p>
          <a:p>
            <a:pPr lvl="1"/>
            <a:endParaRPr lang="en-GB" sz="2800" dirty="0"/>
          </a:p>
          <a:p>
            <a:pPr lvl="1">
              <a:buClr>
                <a:srgbClr val="93A299"/>
              </a:buClr>
            </a:pPr>
            <a:r>
              <a:rPr lang="en-GB" sz="2800" dirty="0"/>
              <a:t>Serum </a:t>
            </a:r>
            <a:r>
              <a:rPr lang="en-GB" sz="2800" dirty="0" err="1"/>
              <a:t>creatinine</a:t>
            </a:r>
            <a:r>
              <a:rPr lang="en-GB" sz="2800" dirty="0"/>
              <a:t> </a:t>
            </a:r>
            <a:r>
              <a:rPr lang="en-GB" sz="2800" b="1" dirty="0">
                <a:solidFill>
                  <a:srgbClr val="292934"/>
                </a:solidFill>
              </a:rPr>
              <a:t>↑</a:t>
            </a:r>
            <a:r>
              <a:rPr lang="en-GB" sz="2800" dirty="0">
                <a:solidFill>
                  <a:srgbClr val="292934"/>
                </a:solidFill>
              </a:rPr>
              <a:t> by </a:t>
            </a:r>
            <a:r>
              <a:rPr lang="en-GB" sz="2800" dirty="0"/>
              <a:t>≥ 1.5 times baseline in a week (known or presumed) </a:t>
            </a:r>
            <a:r>
              <a:rPr lang="en-GB" sz="2800" b="1" i="1" dirty="0">
                <a:solidFill>
                  <a:srgbClr val="FF0000"/>
                </a:solidFill>
              </a:rPr>
              <a:t>or</a:t>
            </a:r>
            <a:endParaRPr lang="en-GB" sz="2800" dirty="0"/>
          </a:p>
          <a:p>
            <a:pPr lvl="1"/>
            <a:endParaRPr lang="en-GB" sz="2800" dirty="0"/>
          </a:p>
          <a:p>
            <a:pPr lvl="1"/>
            <a:r>
              <a:rPr lang="en-GB" sz="2800" dirty="0"/>
              <a:t>Urine Output &lt; 0.5ml/kg/</a:t>
            </a:r>
            <a:r>
              <a:rPr lang="en-GB" sz="2800" dirty="0" err="1"/>
              <a:t>hr</a:t>
            </a:r>
            <a:r>
              <a:rPr lang="en-GB" sz="2800" dirty="0"/>
              <a:t> for over 6 hours</a:t>
            </a:r>
          </a:p>
        </p:txBody>
      </p:sp>
      <p:pic>
        <p:nvPicPr>
          <p:cNvPr id="4" name="Picture 2" descr="Image result for kdigo 201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865"/>
          <a:stretch/>
        </p:blipFill>
        <p:spPr bwMode="auto">
          <a:xfrm>
            <a:off x="6036350" y="692696"/>
            <a:ext cx="2736243"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996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7FE42108-4E40-4026-9BA5-271F23163EF7}"/>
              </a:ext>
            </a:extLst>
          </p:cNvPr>
          <p:cNvSpPr>
            <a:spLocks noGrp="1" noChangeArrowheads="1"/>
          </p:cNvSpPr>
          <p:nvPr>
            <p:ph type="title"/>
          </p:nvPr>
        </p:nvSpPr>
        <p:spPr/>
        <p:txBody>
          <a:bodyPr>
            <a:normAutofit/>
          </a:bodyPr>
          <a:lstStyle/>
          <a:p>
            <a:pPr>
              <a:defRPr/>
            </a:pPr>
            <a:r>
              <a:rPr lang="en-US" altLang="en-US" sz="4000" b="1" dirty="0"/>
              <a:t>Conceptual model for AKI</a:t>
            </a:r>
            <a:br>
              <a:rPr lang="en-US" altLang="en-US" sz="4000" b="1" dirty="0"/>
            </a:br>
            <a:endParaRPr lang="en-GB" altLang="en-US" sz="1600" dirty="0"/>
          </a:p>
        </p:txBody>
      </p:sp>
      <p:pic>
        <p:nvPicPr>
          <p:cNvPr id="22531" name="Picture 4" descr="Unfortunately we are unable to provide accessible alternative text for this. If you require assistance to access this image, please contact help@nature.com or the author">
            <a:extLst>
              <a:ext uri="{FF2B5EF4-FFF2-40B4-BE49-F238E27FC236}">
                <a16:creationId xmlns:a16="http://schemas.microsoft.com/office/drawing/2014/main" xmlns="" id="{1AB473A8-23D8-44BC-A7CA-89171C277D59}"/>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95288" y="1968500"/>
            <a:ext cx="7777162" cy="3854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EFD8A693-D8C3-4337-9101-6A3044A1EB96}"/>
              </a:ext>
            </a:extLst>
          </p:cNvPr>
          <p:cNvSpPr txBox="1"/>
          <p:nvPr/>
        </p:nvSpPr>
        <p:spPr>
          <a:xfrm>
            <a:off x="107504" y="6453336"/>
            <a:ext cx="8856984" cy="307777"/>
          </a:xfrm>
          <a:prstGeom prst="rect">
            <a:avLst/>
          </a:prstGeom>
          <a:noFill/>
        </p:spPr>
        <p:txBody>
          <a:bodyPr wrap="square" rtlCol="0">
            <a:spAutoFit/>
          </a:bodyPr>
          <a:lstStyle/>
          <a:p>
            <a:r>
              <a:rPr lang="en-GB" sz="1400" dirty="0"/>
              <a:t>KDIGO (2012) Clinical Practice Guideline for Acute Kidney Injury </a:t>
            </a:r>
            <a:r>
              <a:rPr lang="en-GB" sz="1400" i="1" dirty="0"/>
              <a:t>Kidney International </a:t>
            </a:r>
            <a:r>
              <a:rPr lang="en-GB" sz="1400" b="1" dirty="0"/>
              <a:t>2 </a:t>
            </a:r>
          </a:p>
        </p:txBody>
      </p:sp>
    </p:spTree>
    <p:extLst>
      <p:ext uri="{BB962C8B-B14F-4D97-AF65-F5344CB8AC3E}">
        <p14:creationId xmlns:p14="http://schemas.microsoft.com/office/powerpoint/2010/main" val="4155714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7122E-6F4B-4D57-A955-AEA31E714445}"/>
              </a:ext>
            </a:extLst>
          </p:cNvPr>
          <p:cNvSpPr>
            <a:spLocks noGrp="1"/>
          </p:cNvSpPr>
          <p:nvPr>
            <p:ph type="title"/>
          </p:nvPr>
        </p:nvSpPr>
        <p:spPr/>
        <p:txBody>
          <a:bodyPr/>
          <a:lstStyle/>
          <a:p>
            <a:endParaRPr lang="en-GB"/>
          </a:p>
        </p:txBody>
      </p:sp>
      <p:pic>
        <p:nvPicPr>
          <p:cNvPr id="5" name="Content Placeholder 4" descr="A screenshot of a cell phone&#10;&#10;Description generated with very high confidence">
            <a:extLst>
              <a:ext uri="{FF2B5EF4-FFF2-40B4-BE49-F238E27FC236}">
                <a16:creationId xmlns:a16="http://schemas.microsoft.com/office/drawing/2014/main" xmlns="" id="{D191B917-BE3A-4288-B3F3-C1A8E3CB1B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239" y="533400"/>
            <a:ext cx="8783521" cy="6594524"/>
          </a:xfrm>
        </p:spPr>
      </p:pic>
    </p:spTree>
    <p:extLst>
      <p:ext uri="{BB962C8B-B14F-4D97-AF65-F5344CB8AC3E}">
        <p14:creationId xmlns:p14="http://schemas.microsoft.com/office/powerpoint/2010/main" val="156836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5BCA0D-6638-4E85-A634-CAC8D3778CFB}"/>
              </a:ext>
            </a:extLst>
          </p:cNvPr>
          <p:cNvSpPr>
            <a:spLocks noGrp="1"/>
          </p:cNvSpPr>
          <p:nvPr>
            <p:ph type="title"/>
          </p:nvPr>
        </p:nvSpPr>
        <p:spPr>
          <a:xfrm>
            <a:off x="457200" y="533400"/>
            <a:ext cx="8229600" cy="1066800"/>
          </a:xfrm>
        </p:spPr>
        <p:txBody>
          <a:bodyPr/>
          <a:lstStyle/>
          <a:p>
            <a:r>
              <a:rPr lang="en-GB" dirty="0"/>
              <a:t>Incidence &amp; Outcomes</a:t>
            </a:r>
          </a:p>
        </p:txBody>
      </p:sp>
      <p:sp>
        <p:nvSpPr>
          <p:cNvPr id="3" name="Content Placeholder 2">
            <a:extLst>
              <a:ext uri="{FF2B5EF4-FFF2-40B4-BE49-F238E27FC236}">
                <a16:creationId xmlns:a16="http://schemas.microsoft.com/office/drawing/2014/main" xmlns="" id="{A75B7B75-4352-450D-9C35-73355F55487F}"/>
              </a:ext>
            </a:extLst>
          </p:cNvPr>
          <p:cNvSpPr>
            <a:spLocks noGrp="1"/>
          </p:cNvSpPr>
          <p:nvPr>
            <p:ph idx="1"/>
          </p:nvPr>
        </p:nvSpPr>
        <p:spPr/>
        <p:txBody>
          <a:bodyPr/>
          <a:lstStyle/>
          <a:p>
            <a:r>
              <a:rPr lang="en-GB" dirty="0"/>
              <a:t>Difficult to ascertain due to historical prolonged discussion relating to criteria to define AKI (RIFLE; AKIN)</a:t>
            </a:r>
          </a:p>
          <a:p>
            <a:r>
              <a:rPr lang="en-GB" dirty="0" err="1"/>
              <a:t>Chertow</a:t>
            </a:r>
            <a:r>
              <a:rPr lang="en-GB" dirty="0"/>
              <a:t> et al (2005) Acute Kidney Injury, Mortality, Length of Stay, and Costs in Hospitalized Patients </a:t>
            </a:r>
            <a:r>
              <a:rPr lang="en-GB" i="1" dirty="0"/>
              <a:t>JASN  </a:t>
            </a:r>
            <a:r>
              <a:rPr lang="en-GB" b="1" dirty="0"/>
              <a:t>16</a:t>
            </a:r>
          </a:p>
          <a:p>
            <a:endParaRPr lang="en-GB" b="1" dirty="0"/>
          </a:p>
          <a:p>
            <a:endParaRPr lang="en-GB" b="1" dirty="0"/>
          </a:p>
          <a:p>
            <a:endParaRPr lang="en-GB" b="1" dirty="0"/>
          </a:p>
          <a:p>
            <a:endParaRPr lang="en-GB" b="1" dirty="0"/>
          </a:p>
          <a:p>
            <a:endParaRPr lang="en-GB" b="1" dirty="0"/>
          </a:p>
          <a:p>
            <a:endParaRPr lang="en-GB" b="1" dirty="0"/>
          </a:p>
          <a:p>
            <a:r>
              <a:rPr lang="en-GB" b="1" i="1" dirty="0">
                <a:solidFill>
                  <a:srgbClr val="0070C0"/>
                </a:solidFill>
              </a:rPr>
              <a:t>No such thing as a little bit of renal failure!</a:t>
            </a:r>
            <a:endParaRPr lang="en-GB" i="1" dirty="0">
              <a:solidFill>
                <a:srgbClr val="0070C0"/>
              </a:solidFill>
            </a:endParaRPr>
          </a:p>
        </p:txBody>
      </p:sp>
      <p:graphicFrame>
        <p:nvGraphicFramePr>
          <p:cNvPr id="4" name="Table 3">
            <a:extLst>
              <a:ext uri="{FF2B5EF4-FFF2-40B4-BE49-F238E27FC236}">
                <a16:creationId xmlns:a16="http://schemas.microsoft.com/office/drawing/2014/main" xmlns="" id="{DF4355BD-74E9-4514-BE69-3952533326FF}"/>
              </a:ext>
            </a:extLst>
          </p:cNvPr>
          <p:cNvGraphicFramePr>
            <a:graphicFrameLocks noGrp="1"/>
          </p:cNvGraphicFramePr>
          <p:nvPr>
            <p:extLst>
              <p:ext uri="{D42A27DB-BD31-4B8C-83A1-F6EECF244321}">
                <p14:modId xmlns:p14="http://schemas.microsoft.com/office/powerpoint/2010/main" val="1197230972"/>
              </p:ext>
            </p:extLst>
          </p:nvPr>
        </p:nvGraphicFramePr>
        <p:xfrm>
          <a:off x="457200" y="3414690"/>
          <a:ext cx="8229600" cy="22860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4249304945"/>
                    </a:ext>
                  </a:extLst>
                </a:gridCol>
                <a:gridCol w="2743200">
                  <a:extLst>
                    <a:ext uri="{9D8B030D-6E8A-4147-A177-3AD203B41FA5}">
                      <a16:colId xmlns:a16="http://schemas.microsoft.com/office/drawing/2014/main" xmlns="" val="2014626415"/>
                    </a:ext>
                  </a:extLst>
                </a:gridCol>
                <a:gridCol w="2743200">
                  <a:extLst>
                    <a:ext uri="{9D8B030D-6E8A-4147-A177-3AD203B41FA5}">
                      <a16:colId xmlns:a16="http://schemas.microsoft.com/office/drawing/2014/main" xmlns="" val="2946219533"/>
                    </a:ext>
                  </a:extLst>
                </a:gridCol>
              </a:tblGrid>
              <a:tr h="442848">
                <a:tc>
                  <a:txBody>
                    <a:bodyPr/>
                    <a:lstStyle/>
                    <a:p>
                      <a:r>
                        <a:rPr lang="en-GB" sz="2000" dirty="0"/>
                        <a:t>Rise in </a:t>
                      </a:r>
                      <a:r>
                        <a:rPr lang="en-GB" sz="2000" dirty="0" err="1"/>
                        <a:t>SCr</a:t>
                      </a:r>
                      <a:endParaRPr lang="en-GB" sz="2000" dirty="0"/>
                    </a:p>
                  </a:txBody>
                  <a:tcPr/>
                </a:tc>
                <a:tc>
                  <a:txBody>
                    <a:bodyPr/>
                    <a:lstStyle/>
                    <a:p>
                      <a:r>
                        <a:rPr lang="en-GB" sz="2000" dirty="0"/>
                        <a:t>Multivariate OR Hospital Mortality</a:t>
                      </a:r>
                    </a:p>
                  </a:txBody>
                  <a:tcPr/>
                </a:tc>
                <a:tc>
                  <a:txBody>
                    <a:bodyPr/>
                    <a:lstStyle/>
                    <a:p>
                      <a:r>
                        <a:rPr lang="en-GB" sz="2000" dirty="0"/>
                        <a:t>Increase LOS</a:t>
                      </a:r>
                    </a:p>
                  </a:txBody>
                  <a:tcPr/>
                </a:tc>
                <a:extLst>
                  <a:ext uri="{0D108BD9-81ED-4DB2-BD59-A6C34878D82A}">
                    <a16:rowId xmlns:a16="http://schemas.microsoft.com/office/drawing/2014/main" xmlns="" val="2072979087"/>
                  </a:ext>
                </a:extLst>
              </a:tr>
              <a:tr h="370840">
                <a:tc>
                  <a:txBody>
                    <a:bodyPr/>
                    <a:lstStyle/>
                    <a:p>
                      <a:r>
                        <a:rPr lang="en-GB" sz="2000" dirty="0"/>
                        <a:t>≥ 26.4 </a:t>
                      </a:r>
                      <a:r>
                        <a:rPr lang="en-GB" sz="2000" dirty="0" err="1"/>
                        <a:t>umol</a:t>
                      </a:r>
                      <a:r>
                        <a:rPr lang="en-GB" sz="2000" dirty="0"/>
                        <a:t>/L</a:t>
                      </a:r>
                    </a:p>
                  </a:txBody>
                  <a:tcPr/>
                </a:tc>
                <a:tc>
                  <a:txBody>
                    <a:bodyPr/>
                    <a:lstStyle/>
                    <a:p>
                      <a:r>
                        <a:rPr lang="en-GB" sz="2000" dirty="0"/>
                        <a:t>4.1</a:t>
                      </a:r>
                    </a:p>
                  </a:txBody>
                  <a:tcPr/>
                </a:tc>
                <a:tc>
                  <a:txBody>
                    <a:bodyPr/>
                    <a:lstStyle/>
                    <a:p>
                      <a:endParaRPr lang="en-GB" sz="2000" dirty="0"/>
                    </a:p>
                  </a:txBody>
                  <a:tcPr/>
                </a:tc>
                <a:extLst>
                  <a:ext uri="{0D108BD9-81ED-4DB2-BD59-A6C34878D82A}">
                    <a16:rowId xmlns:a16="http://schemas.microsoft.com/office/drawing/2014/main" xmlns="" val="37188454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 45 </a:t>
                      </a:r>
                      <a:r>
                        <a:rPr lang="en-GB" sz="2000" dirty="0" err="1"/>
                        <a:t>umol</a:t>
                      </a:r>
                      <a:r>
                        <a:rPr lang="en-GB" sz="2000" dirty="0"/>
                        <a:t>/L</a:t>
                      </a:r>
                    </a:p>
                  </a:txBody>
                  <a:tcPr/>
                </a:tc>
                <a:tc>
                  <a:txBody>
                    <a:bodyPr/>
                    <a:lstStyle/>
                    <a:p>
                      <a:r>
                        <a:rPr lang="en-GB" sz="2000" dirty="0"/>
                        <a:t>6.5</a:t>
                      </a:r>
                    </a:p>
                  </a:txBody>
                  <a:tcPr/>
                </a:tc>
                <a:tc>
                  <a:txBody>
                    <a:bodyPr/>
                    <a:lstStyle/>
                    <a:p>
                      <a:r>
                        <a:rPr lang="en-GB" sz="2000" dirty="0"/>
                        <a:t>3.5 days</a:t>
                      </a:r>
                    </a:p>
                  </a:txBody>
                  <a:tcPr/>
                </a:tc>
                <a:extLst>
                  <a:ext uri="{0D108BD9-81ED-4DB2-BD59-A6C34878D82A}">
                    <a16:rowId xmlns:a16="http://schemas.microsoft.com/office/drawing/2014/main" xmlns="" val="1407536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 90 </a:t>
                      </a:r>
                      <a:r>
                        <a:rPr lang="en-GB" sz="2000" dirty="0" err="1"/>
                        <a:t>umol</a:t>
                      </a:r>
                      <a:r>
                        <a:rPr lang="en-GB" sz="2000" dirty="0"/>
                        <a:t>/L</a:t>
                      </a:r>
                    </a:p>
                  </a:txBody>
                  <a:tcPr/>
                </a:tc>
                <a:tc>
                  <a:txBody>
                    <a:bodyPr/>
                    <a:lstStyle/>
                    <a:p>
                      <a:r>
                        <a:rPr lang="en-GB" sz="2000" dirty="0"/>
                        <a:t>9.7</a:t>
                      </a:r>
                    </a:p>
                  </a:txBody>
                  <a:tcPr/>
                </a:tc>
                <a:tc>
                  <a:txBody>
                    <a:bodyPr/>
                    <a:lstStyle/>
                    <a:p>
                      <a:r>
                        <a:rPr lang="en-GB" sz="2000" dirty="0"/>
                        <a:t>5.8 days</a:t>
                      </a:r>
                    </a:p>
                  </a:txBody>
                  <a:tcPr/>
                </a:tc>
                <a:extLst>
                  <a:ext uri="{0D108BD9-81ED-4DB2-BD59-A6C34878D82A}">
                    <a16:rowId xmlns:a16="http://schemas.microsoft.com/office/drawing/2014/main" xmlns="" val="9992889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292934"/>
                          </a:solidFill>
                          <a:effectLst/>
                          <a:uLnTx/>
                          <a:uFillTx/>
                          <a:latin typeface="+mn-lt"/>
                          <a:ea typeface="+mn-ea"/>
                          <a:cs typeface="+mn-cs"/>
                        </a:rPr>
                        <a:t>≥ 180 </a:t>
                      </a:r>
                      <a:r>
                        <a:rPr kumimoji="0" lang="en-GB" sz="2000" b="0" i="0" u="none" strike="noStrike" kern="1200" cap="none" spc="0" normalizeH="0" baseline="0" noProof="0" dirty="0" err="1">
                          <a:ln>
                            <a:noFill/>
                          </a:ln>
                          <a:solidFill>
                            <a:srgbClr val="292934"/>
                          </a:solidFill>
                          <a:effectLst/>
                          <a:uLnTx/>
                          <a:uFillTx/>
                          <a:latin typeface="+mn-lt"/>
                          <a:ea typeface="+mn-ea"/>
                          <a:cs typeface="+mn-cs"/>
                        </a:rPr>
                        <a:t>umol</a:t>
                      </a:r>
                      <a:r>
                        <a:rPr kumimoji="0" lang="en-GB" sz="2000" b="0" i="0" u="none" strike="noStrike" kern="1200" cap="none" spc="0" normalizeH="0" baseline="0" noProof="0" dirty="0">
                          <a:ln>
                            <a:noFill/>
                          </a:ln>
                          <a:solidFill>
                            <a:srgbClr val="292934"/>
                          </a:solidFill>
                          <a:effectLst/>
                          <a:uLnTx/>
                          <a:uFillTx/>
                          <a:latin typeface="+mn-lt"/>
                          <a:ea typeface="+mn-ea"/>
                          <a:cs typeface="+mn-cs"/>
                        </a:rPr>
                        <a:t>/L</a:t>
                      </a:r>
                    </a:p>
                  </a:txBody>
                  <a:tcPr/>
                </a:tc>
                <a:tc>
                  <a:txBody>
                    <a:bodyPr/>
                    <a:lstStyle/>
                    <a:p>
                      <a:r>
                        <a:rPr lang="en-GB" sz="2000" dirty="0"/>
                        <a:t>16.4</a:t>
                      </a:r>
                    </a:p>
                  </a:txBody>
                  <a:tcPr/>
                </a:tc>
                <a:tc>
                  <a:txBody>
                    <a:bodyPr/>
                    <a:lstStyle/>
                    <a:p>
                      <a:r>
                        <a:rPr lang="en-GB" sz="2000" dirty="0"/>
                        <a:t>7.9 days</a:t>
                      </a:r>
                    </a:p>
                  </a:txBody>
                  <a:tcPr/>
                </a:tc>
                <a:extLst>
                  <a:ext uri="{0D108BD9-81ED-4DB2-BD59-A6C34878D82A}">
                    <a16:rowId xmlns:a16="http://schemas.microsoft.com/office/drawing/2014/main" xmlns="" val="3013506017"/>
                  </a:ext>
                </a:extLst>
              </a:tr>
            </a:tbl>
          </a:graphicData>
        </a:graphic>
      </p:graphicFrame>
    </p:spTree>
    <p:extLst>
      <p:ext uri="{BB962C8B-B14F-4D97-AF65-F5344CB8AC3E}">
        <p14:creationId xmlns:p14="http://schemas.microsoft.com/office/powerpoint/2010/main" val="516477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BE618-2B1E-4D11-817C-6DDEF23A480A}"/>
              </a:ext>
            </a:extLst>
          </p:cNvPr>
          <p:cNvSpPr>
            <a:spLocks noGrp="1"/>
          </p:cNvSpPr>
          <p:nvPr>
            <p:ph type="title"/>
          </p:nvPr>
        </p:nvSpPr>
        <p:spPr/>
        <p:txBody>
          <a:bodyPr>
            <a:normAutofit fontScale="90000"/>
          </a:bodyPr>
          <a:lstStyle/>
          <a:p>
            <a:r>
              <a:rPr lang="en-GB" altLang="en-US">
                <a:cs typeface="Arial" panose="020B0604020202020204" pitchFamily="34" charset="0"/>
              </a:rPr>
              <a:t>Correlation between AKI classification and outcome</a:t>
            </a:r>
            <a:endParaRPr lang="en-GB" altLang="en-US" dirty="0">
              <a:cs typeface="Arial" panose="020B0604020202020204" pitchFamily="34" charset="0"/>
            </a:endParaRPr>
          </a:p>
        </p:txBody>
      </p:sp>
      <p:pic>
        <p:nvPicPr>
          <p:cNvPr id="7" name="Content Placeholder 6" descr="A close up of a map&#10;&#10;Description generated with high confidence">
            <a:extLst>
              <a:ext uri="{FF2B5EF4-FFF2-40B4-BE49-F238E27FC236}">
                <a16:creationId xmlns:a16="http://schemas.microsoft.com/office/drawing/2014/main" xmlns="" id="{8A18ECDE-4A5C-438E-A61B-87B15D8B6E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916832"/>
            <a:ext cx="8217213" cy="4623792"/>
          </a:xfrm>
        </p:spPr>
      </p:pic>
    </p:spTree>
    <p:extLst>
      <p:ext uri="{BB962C8B-B14F-4D97-AF65-F5344CB8AC3E}">
        <p14:creationId xmlns:p14="http://schemas.microsoft.com/office/powerpoint/2010/main" val="2415055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BE618-2B1E-4D11-817C-6DDEF23A480A}"/>
              </a:ext>
            </a:extLst>
          </p:cNvPr>
          <p:cNvSpPr>
            <a:spLocks noGrp="1"/>
          </p:cNvSpPr>
          <p:nvPr>
            <p:ph type="title"/>
          </p:nvPr>
        </p:nvSpPr>
        <p:spPr/>
        <p:txBody>
          <a:bodyPr/>
          <a:lstStyle/>
          <a:p>
            <a:r>
              <a:rPr lang="en-GB" dirty="0"/>
              <a:t>Incidence &amp; Outcomes</a:t>
            </a:r>
          </a:p>
        </p:txBody>
      </p:sp>
      <p:pic>
        <p:nvPicPr>
          <p:cNvPr id="7" name="Content Placeholder 6" descr="A screenshot of a newspaper&#10;&#10;Description generated with very high confidence">
            <a:extLst>
              <a:ext uri="{FF2B5EF4-FFF2-40B4-BE49-F238E27FC236}">
                <a16:creationId xmlns:a16="http://schemas.microsoft.com/office/drawing/2014/main" xmlns="" id="{9305B535-4A69-4A62-9E6E-980148D3803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62500"/>
          <a:stretch/>
        </p:blipFill>
        <p:spPr>
          <a:xfrm>
            <a:off x="460936" y="1645920"/>
            <a:ext cx="3511296" cy="1828800"/>
          </a:xfrm>
          <a:ln>
            <a:solidFill>
              <a:schemeClr val="accent1"/>
            </a:solidFill>
          </a:ln>
        </p:spPr>
      </p:pic>
      <p:sp>
        <p:nvSpPr>
          <p:cNvPr id="10" name="Content Placeholder 9">
            <a:extLst>
              <a:ext uri="{FF2B5EF4-FFF2-40B4-BE49-F238E27FC236}">
                <a16:creationId xmlns:a16="http://schemas.microsoft.com/office/drawing/2014/main" xmlns="" id="{F2A3F61F-07D9-4B94-B4D7-FCB0BBDE881D}"/>
              </a:ext>
            </a:extLst>
          </p:cNvPr>
          <p:cNvSpPr>
            <a:spLocks noGrp="1"/>
          </p:cNvSpPr>
          <p:nvPr>
            <p:ph sz="quarter" idx="4294967295"/>
          </p:nvPr>
        </p:nvSpPr>
        <p:spPr>
          <a:xfrm>
            <a:off x="4355256" y="1645920"/>
            <a:ext cx="4690863" cy="1615440"/>
          </a:xfrm>
        </p:spPr>
        <p:txBody>
          <a:bodyPr/>
          <a:lstStyle/>
          <a:p>
            <a:r>
              <a:rPr lang="en-GB" dirty="0"/>
              <a:t>Prospective international study in 97 centres during 1</a:t>
            </a:r>
            <a:r>
              <a:rPr lang="en-GB" baseline="30000" dirty="0"/>
              <a:t>st</a:t>
            </a:r>
            <a:r>
              <a:rPr lang="en-GB" dirty="0"/>
              <a:t> week of ICU stay – 1,802 patients.</a:t>
            </a:r>
          </a:p>
          <a:p>
            <a:pPr marL="0" indent="0">
              <a:buNone/>
            </a:pPr>
            <a:endParaRPr lang="en-GB" dirty="0"/>
          </a:p>
          <a:p>
            <a:endParaRPr lang="en-GB" dirty="0"/>
          </a:p>
        </p:txBody>
      </p:sp>
      <p:graphicFrame>
        <p:nvGraphicFramePr>
          <p:cNvPr id="11" name="Table 10">
            <a:extLst>
              <a:ext uri="{FF2B5EF4-FFF2-40B4-BE49-F238E27FC236}">
                <a16:creationId xmlns:a16="http://schemas.microsoft.com/office/drawing/2014/main" xmlns="" id="{8AC3776E-B210-455B-B77E-C9E10EC1EB43}"/>
              </a:ext>
            </a:extLst>
          </p:cNvPr>
          <p:cNvGraphicFramePr>
            <a:graphicFrameLocks noGrp="1"/>
          </p:cNvGraphicFramePr>
          <p:nvPr>
            <p:extLst>
              <p:ext uri="{D42A27DB-BD31-4B8C-83A1-F6EECF244321}">
                <p14:modId xmlns:p14="http://schemas.microsoft.com/office/powerpoint/2010/main" val="941183039"/>
              </p:ext>
            </p:extLst>
          </p:nvPr>
        </p:nvGraphicFramePr>
        <p:xfrm>
          <a:off x="624614" y="4077072"/>
          <a:ext cx="7835818" cy="2194560"/>
        </p:xfrm>
        <a:graphic>
          <a:graphicData uri="http://schemas.openxmlformats.org/drawingml/2006/table">
            <a:tbl>
              <a:tblPr firstRow="1" bandRow="1">
                <a:tableStyleId>{5C22544A-7EE6-4342-B048-85BDC9FD1C3A}</a:tableStyleId>
              </a:tblPr>
              <a:tblGrid>
                <a:gridCol w="1282780">
                  <a:extLst>
                    <a:ext uri="{9D8B030D-6E8A-4147-A177-3AD203B41FA5}">
                      <a16:colId xmlns:a16="http://schemas.microsoft.com/office/drawing/2014/main" xmlns="" val="997375678"/>
                    </a:ext>
                  </a:extLst>
                </a:gridCol>
                <a:gridCol w="3276519">
                  <a:extLst>
                    <a:ext uri="{9D8B030D-6E8A-4147-A177-3AD203B41FA5}">
                      <a16:colId xmlns:a16="http://schemas.microsoft.com/office/drawing/2014/main" xmlns="" val="2222638223"/>
                    </a:ext>
                  </a:extLst>
                </a:gridCol>
                <a:gridCol w="3276519">
                  <a:extLst>
                    <a:ext uri="{9D8B030D-6E8A-4147-A177-3AD203B41FA5}">
                      <a16:colId xmlns:a16="http://schemas.microsoft.com/office/drawing/2014/main" xmlns="" val="2732470698"/>
                    </a:ext>
                  </a:extLst>
                </a:gridCol>
              </a:tblGrid>
              <a:tr h="370840">
                <a:tc>
                  <a:txBody>
                    <a:bodyPr/>
                    <a:lstStyle/>
                    <a:p>
                      <a:r>
                        <a:rPr lang="en-GB" sz="2400" dirty="0"/>
                        <a:t>KDIGO Stage</a:t>
                      </a:r>
                    </a:p>
                  </a:txBody>
                  <a:tcPr/>
                </a:tc>
                <a:tc>
                  <a:txBody>
                    <a:bodyPr/>
                    <a:lstStyle/>
                    <a:p>
                      <a:r>
                        <a:rPr lang="en-GB" sz="2400" dirty="0"/>
                        <a:t>0ccurence Rate</a:t>
                      </a:r>
                    </a:p>
                  </a:txBody>
                  <a:tcPr/>
                </a:tc>
                <a:tc>
                  <a:txBody>
                    <a:bodyPr/>
                    <a:lstStyle/>
                    <a:p>
                      <a:r>
                        <a:rPr lang="en-GB" sz="2400" dirty="0"/>
                        <a:t>Mortality (Odds ratio)</a:t>
                      </a:r>
                    </a:p>
                  </a:txBody>
                  <a:tcPr/>
                </a:tc>
                <a:extLst>
                  <a:ext uri="{0D108BD9-81ED-4DB2-BD59-A6C34878D82A}">
                    <a16:rowId xmlns:a16="http://schemas.microsoft.com/office/drawing/2014/main" xmlns="" val="885202112"/>
                  </a:ext>
                </a:extLst>
              </a:tr>
              <a:tr h="370840">
                <a:tc>
                  <a:txBody>
                    <a:bodyPr/>
                    <a:lstStyle/>
                    <a:p>
                      <a:r>
                        <a:rPr lang="en-GB" sz="2400" dirty="0"/>
                        <a:t>1</a:t>
                      </a:r>
                    </a:p>
                  </a:txBody>
                  <a:tcPr/>
                </a:tc>
                <a:tc>
                  <a:txBody>
                    <a:bodyPr/>
                    <a:lstStyle/>
                    <a:p>
                      <a:r>
                        <a:rPr lang="en-GB" sz="2400" dirty="0"/>
                        <a:t>18.4% (331 pts)</a:t>
                      </a:r>
                    </a:p>
                  </a:txBody>
                  <a:tcPr/>
                </a:tc>
                <a:tc>
                  <a:txBody>
                    <a:bodyPr/>
                    <a:lstStyle/>
                    <a:p>
                      <a:r>
                        <a:rPr lang="en-GB" sz="2400" dirty="0"/>
                        <a:t>2.19</a:t>
                      </a:r>
                    </a:p>
                  </a:txBody>
                  <a:tcPr/>
                </a:tc>
                <a:extLst>
                  <a:ext uri="{0D108BD9-81ED-4DB2-BD59-A6C34878D82A}">
                    <a16:rowId xmlns:a16="http://schemas.microsoft.com/office/drawing/2014/main" xmlns="" val="4141540601"/>
                  </a:ext>
                </a:extLst>
              </a:tr>
              <a:tr h="370840">
                <a:tc>
                  <a:txBody>
                    <a:bodyPr/>
                    <a:lstStyle/>
                    <a:p>
                      <a:r>
                        <a:rPr lang="en-GB" sz="2400" dirty="0"/>
                        <a:t>2</a:t>
                      </a:r>
                    </a:p>
                  </a:txBody>
                  <a:tcPr/>
                </a:tc>
                <a:tc>
                  <a:txBody>
                    <a:bodyPr/>
                    <a:lstStyle/>
                    <a:p>
                      <a:r>
                        <a:rPr lang="en-GB" sz="2400" dirty="0"/>
                        <a:t>8.9% (161 pts)</a:t>
                      </a:r>
                    </a:p>
                  </a:txBody>
                  <a:tcPr/>
                </a:tc>
                <a:tc>
                  <a:txBody>
                    <a:bodyPr/>
                    <a:lstStyle/>
                    <a:p>
                      <a:r>
                        <a:rPr lang="en-GB" sz="2400" dirty="0"/>
                        <a:t>3.88</a:t>
                      </a:r>
                    </a:p>
                  </a:txBody>
                  <a:tcPr/>
                </a:tc>
                <a:extLst>
                  <a:ext uri="{0D108BD9-81ED-4DB2-BD59-A6C34878D82A}">
                    <a16:rowId xmlns:a16="http://schemas.microsoft.com/office/drawing/2014/main" xmlns="" val="1178223408"/>
                  </a:ext>
                </a:extLst>
              </a:tr>
              <a:tr h="370840">
                <a:tc>
                  <a:txBody>
                    <a:bodyPr/>
                    <a:lstStyle/>
                    <a:p>
                      <a:r>
                        <a:rPr lang="en-GB" sz="2400" dirty="0"/>
                        <a:t>3</a:t>
                      </a:r>
                    </a:p>
                  </a:txBody>
                  <a:tcPr/>
                </a:tc>
                <a:tc>
                  <a:txBody>
                    <a:bodyPr/>
                    <a:lstStyle/>
                    <a:p>
                      <a:r>
                        <a:rPr lang="en-GB" sz="2400" dirty="0"/>
                        <a:t>30% (540 pts)</a:t>
                      </a:r>
                    </a:p>
                  </a:txBody>
                  <a:tcPr/>
                </a:tc>
                <a:tc>
                  <a:txBody>
                    <a:bodyPr/>
                    <a:lstStyle/>
                    <a:p>
                      <a:r>
                        <a:rPr lang="en-GB" sz="2400" dirty="0"/>
                        <a:t>7.18</a:t>
                      </a:r>
                    </a:p>
                  </a:txBody>
                  <a:tcPr/>
                </a:tc>
                <a:extLst>
                  <a:ext uri="{0D108BD9-81ED-4DB2-BD59-A6C34878D82A}">
                    <a16:rowId xmlns:a16="http://schemas.microsoft.com/office/drawing/2014/main" xmlns="" val="3830493878"/>
                  </a:ext>
                </a:extLst>
              </a:tr>
            </a:tbl>
          </a:graphicData>
        </a:graphic>
      </p:graphicFrame>
    </p:spTree>
    <p:extLst>
      <p:ext uri="{BB962C8B-B14F-4D97-AF65-F5344CB8AC3E}">
        <p14:creationId xmlns:p14="http://schemas.microsoft.com/office/powerpoint/2010/main" val="4238237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DA9BA9-8DCB-4C45-AD76-3F241AF01B30}"/>
              </a:ext>
            </a:extLst>
          </p:cNvPr>
          <p:cNvSpPr>
            <a:spLocks noGrp="1"/>
          </p:cNvSpPr>
          <p:nvPr>
            <p:ph type="title"/>
          </p:nvPr>
        </p:nvSpPr>
        <p:spPr/>
        <p:txBody>
          <a:bodyPr/>
          <a:lstStyle/>
          <a:p>
            <a:r>
              <a:rPr lang="en-GB" dirty="0"/>
              <a:t>Aetiology</a:t>
            </a:r>
          </a:p>
        </p:txBody>
      </p:sp>
      <p:graphicFrame>
        <p:nvGraphicFramePr>
          <p:cNvPr id="8" name="Content Placeholder 7">
            <a:extLst>
              <a:ext uri="{FF2B5EF4-FFF2-40B4-BE49-F238E27FC236}">
                <a16:creationId xmlns:a16="http://schemas.microsoft.com/office/drawing/2014/main" xmlns="" id="{536578F2-8A38-4C4A-A124-03ED62C87783}"/>
              </a:ext>
            </a:extLst>
          </p:cNvPr>
          <p:cNvGraphicFramePr>
            <a:graphicFrameLocks noGrp="1"/>
          </p:cNvGraphicFramePr>
          <p:nvPr>
            <p:ph idx="1"/>
            <p:extLst>
              <p:ext uri="{D42A27DB-BD31-4B8C-83A1-F6EECF244321}">
                <p14:modId xmlns:p14="http://schemas.microsoft.com/office/powerpoint/2010/main" val="513045652"/>
              </p:ext>
            </p:extLst>
          </p:nvPr>
        </p:nvGraphicFramePr>
        <p:xfrm>
          <a:off x="1187624" y="1956772"/>
          <a:ext cx="6768752" cy="3627120"/>
        </p:xfrm>
        <a:graphic>
          <a:graphicData uri="http://schemas.openxmlformats.org/drawingml/2006/table">
            <a:tbl>
              <a:tblPr firstRow="1" bandRow="1">
                <a:tableStyleId>{5C22544A-7EE6-4342-B048-85BDC9FD1C3A}</a:tableStyleId>
              </a:tblPr>
              <a:tblGrid>
                <a:gridCol w="5494634">
                  <a:extLst>
                    <a:ext uri="{9D8B030D-6E8A-4147-A177-3AD203B41FA5}">
                      <a16:colId xmlns:a16="http://schemas.microsoft.com/office/drawing/2014/main" xmlns="" val="188733410"/>
                    </a:ext>
                  </a:extLst>
                </a:gridCol>
                <a:gridCol w="1274118">
                  <a:extLst>
                    <a:ext uri="{9D8B030D-6E8A-4147-A177-3AD203B41FA5}">
                      <a16:colId xmlns:a16="http://schemas.microsoft.com/office/drawing/2014/main" xmlns="" val="757893474"/>
                    </a:ext>
                  </a:extLst>
                </a:gridCol>
              </a:tblGrid>
              <a:tr h="370840">
                <a:tc>
                  <a:txBody>
                    <a:bodyPr/>
                    <a:lstStyle/>
                    <a:p>
                      <a:r>
                        <a:rPr lang="en-GB" sz="2800" dirty="0"/>
                        <a:t>Cause</a:t>
                      </a:r>
                    </a:p>
                  </a:txBody>
                  <a:tcPr/>
                </a:tc>
                <a:tc>
                  <a:txBody>
                    <a:bodyPr/>
                    <a:lstStyle/>
                    <a:p>
                      <a:r>
                        <a:rPr lang="en-GB" sz="2800" dirty="0"/>
                        <a:t>%</a:t>
                      </a:r>
                    </a:p>
                  </a:txBody>
                  <a:tcPr/>
                </a:tc>
                <a:extLst>
                  <a:ext uri="{0D108BD9-81ED-4DB2-BD59-A6C34878D82A}">
                    <a16:rowId xmlns:a16="http://schemas.microsoft.com/office/drawing/2014/main" xmlns="" val="2928704367"/>
                  </a:ext>
                </a:extLst>
              </a:tr>
              <a:tr h="370840">
                <a:tc>
                  <a:txBody>
                    <a:bodyPr/>
                    <a:lstStyle/>
                    <a:p>
                      <a:r>
                        <a:rPr lang="en-GB" sz="2800" dirty="0"/>
                        <a:t>Sepsis</a:t>
                      </a:r>
                    </a:p>
                  </a:txBody>
                  <a:tcPr/>
                </a:tc>
                <a:tc>
                  <a:txBody>
                    <a:bodyPr/>
                    <a:lstStyle/>
                    <a:p>
                      <a:r>
                        <a:rPr lang="en-GB" sz="2800" dirty="0"/>
                        <a:t>40.7%</a:t>
                      </a:r>
                    </a:p>
                  </a:txBody>
                  <a:tcPr/>
                </a:tc>
                <a:extLst>
                  <a:ext uri="{0D108BD9-81ED-4DB2-BD59-A6C34878D82A}">
                    <a16:rowId xmlns:a16="http://schemas.microsoft.com/office/drawing/2014/main" xmlns="" val="1094518660"/>
                  </a:ext>
                </a:extLst>
              </a:tr>
              <a:tr h="370840">
                <a:tc>
                  <a:txBody>
                    <a:bodyPr/>
                    <a:lstStyle/>
                    <a:p>
                      <a:r>
                        <a:rPr lang="en-GB" sz="2800" dirty="0"/>
                        <a:t>Hypovolaemia</a:t>
                      </a:r>
                    </a:p>
                  </a:txBody>
                  <a:tcPr/>
                </a:tc>
                <a:tc>
                  <a:txBody>
                    <a:bodyPr/>
                    <a:lstStyle/>
                    <a:p>
                      <a:r>
                        <a:rPr lang="en-GB" sz="2800" dirty="0"/>
                        <a:t>34.1%</a:t>
                      </a:r>
                    </a:p>
                  </a:txBody>
                  <a:tcPr/>
                </a:tc>
                <a:extLst>
                  <a:ext uri="{0D108BD9-81ED-4DB2-BD59-A6C34878D82A}">
                    <a16:rowId xmlns:a16="http://schemas.microsoft.com/office/drawing/2014/main" xmlns="" val="2287838705"/>
                  </a:ext>
                </a:extLst>
              </a:tr>
              <a:tr h="370840">
                <a:tc>
                  <a:txBody>
                    <a:bodyPr/>
                    <a:lstStyle/>
                    <a:p>
                      <a:r>
                        <a:rPr lang="en-GB" sz="2800" dirty="0"/>
                        <a:t>Drug Related</a:t>
                      </a:r>
                    </a:p>
                  </a:txBody>
                  <a:tcPr/>
                </a:tc>
                <a:tc>
                  <a:txBody>
                    <a:bodyPr/>
                    <a:lstStyle/>
                    <a:p>
                      <a:r>
                        <a:rPr lang="en-GB" sz="2800" dirty="0"/>
                        <a:t>14.4%</a:t>
                      </a:r>
                    </a:p>
                  </a:txBody>
                  <a:tcPr/>
                </a:tc>
                <a:extLst>
                  <a:ext uri="{0D108BD9-81ED-4DB2-BD59-A6C34878D82A}">
                    <a16:rowId xmlns:a16="http://schemas.microsoft.com/office/drawing/2014/main" xmlns="" val="2369256783"/>
                  </a:ext>
                </a:extLst>
              </a:tr>
              <a:tr h="370840">
                <a:tc>
                  <a:txBody>
                    <a:bodyPr/>
                    <a:lstStyle/>
                    <a:p>
                      <a:r>
                        <a:rPr lang="en-GB" sz="2800" dirty="0"/>
                        <a:t>Cardiogenic Shock</a:t>
                      </a:r>
                    </a:p>
                  </a:txBody>
                  <a:tcPr/>
                </a:tc>
                <a:tc>
                  <a:txBody>
                    <a:bodyPr/>
                    <a:lstStyle/>
                    <a:p>
                      <a:r>
                        <a:rPr lang="en-GB" sz="2800" dirty="0"/>
                        <a:t>13.2%</a:t>
                      </a:r>
                    </a:p>
                  </a:txBody>
                  <a:tcPr/>
                </a:tc>
                <a:extLst>
                  <a:ext uri="{0D108BD9-81ED-4DB2-BD59-A6C34878D82A}">
                    <a16:rowId xmlns:a16="http://schemas.microsoft.com/office/drawing/2014/main" xmlns="" val="3070601340"/>
                  </a:ext>
                </a:extLst>
              </a:tr>
              <a:tr h="370840">
                <a:tc>
                  <a:txBody>
                    <a:bodyPr/>
                    <a:lstStyle/>
                    <a:p>
                      <a:r>
                        <a:rPr lang="en-GB" sz="2800" dirty="0"/>
                        <a:t>Hepatorenal Failure</a:t>
                      </a:r>
                    </a:p>
                  </a:txBody>
                  <a:tcPr/>
                </a:tc>
                <a:tc>
                  <a:txBody>
                    <a:bodyPr/>
                    <a:lstStyle/>
                    <a:p>
                      <a:r>
                        <a:rPr lang="en-GB" sz="2800" dirty="0"/>
                        <a:t>3.2%</a:t>
                      </a:r>
                    </a:p>
                  </a:txBody>
                  <a:tcPr/>
                </a:tc>
                <a:extLst>
                  <a:ext uri="{0D108BD9-81ED-4DB2-BD59-A6C34878D82A}">
                    <a16:rowId xmlns:a16="http://schemas.microsoft.com/office/drawing/2014/main" xmlns="" val="2913233720"/>
                  </a:ext>
                </a:extLst>
              </a:tr>
              <a:tr h="370840">
                <a:tc>
                  <a:txBody>
                    <a:bodyPr/>
                    <a:lstStyle/>
                    <a:p>
                      <a:r>
                        <a:rPr lang="en-GB" sz="2800" dirty="0"/>
                        <a:t>Obstruction of urine outflow</a:t>
                      </a:r>
                    </a:p>
                  </a:txBody>
                  <a:tcPr/>
                </a:tc>
                <a:tc>
                  <a:txBody>
                    <a:bodyPr/>
                    <a:lstStyle/>
                    <a:p>
                      <a:r>
                        <a:rPr lang="en-GB" sz="2800" dirty="0"/>
                        <a:t>1.4%</a:t>
                      </a:r>
                    </a:p>
                  </a:txBody>
                  <a:tcPr/>
                </a:tc>
                <a:extLst>
                  <a:ext uri="{0D108BD9-81ED-4DB2-BD59-A6C34878D82A}">
                    <a16:rowId xmlns:a16="http://schemas.microsoft.com/office/drawing/2014/main" xmlns="" val="1695350029"/>
                  </a:ext>
                </a:extLst>
              </a:tr>
            </a:tbl>
          </a:graphicData>
        </a:graphic>
      </p:graphicFrame>
      <p:sp>
        <p:nvSpPr>
          <p:cNvPr id="9" name="TextBox 8">
            <a:extLst>
              <a:ext uri="{FF2B5EF4-FFF2-40B4-BE49-F238E27FC236}">
                <a16:creationId xmlns:a16="http://schemas.microsoft.com/office/drawing/2014/main" xmlns="" id="{818397EE-B416-4BDC-A7B5-599D58B8B53B}"/>
              </a:ext>
            </a:extLst>
          </p:cNvPr>
          <p:cNvSpPr txBox="1"/>
          <p:nvPr/>
        </p:nvSpPr>
        <p:spPr>
          <a:xfrm>
            <a:off x="457200" y="6021288"/>
            <a:ext cx="8229600" cy="646331"/>
          </a:xfrm>
          <a:prstGeom prst="rect">
            <a:avLst/>
          </a:prstGeom>
          <a:noFill/>
        </p:spPr>
        <p:txBody>
          <a:bodyPr wrap="square" rtlCol="0">
            <a:spAutoFit/>
          </a:bodyPr>
          <a:lstStyle/>
          <a:p>
            <a:r>
              <a:rPr lang="en-GB" dirty="0" err="1"/>
              <a:t>Hoste</a:t>
            </a:r>
            <a:r>
              <a:rPr lang="en-GB" dirty="0"/>
              <a:t> et al (2015) </a:t>
            </a:r>
            <a:r>
              <a:rPr lang="en-GB" dirty="0" err="1"/>
              <a:t>Epidiemiology</a:t>
            </a:r>
            <a:r>
              <a:rPr lang="en-GB" dirty="0"/>
              <a:t> of acute kidney injury in critically ill patients: the multinational AKI-EPI study </a:t>
            </a:r>
            <a:r>
              <a:rPr lang="en-GB" i="1" dirty="0"/>
              <a:t>ICM</a:t>
            </a:r>
            <a:r>
              <a:rPr lang="en-GB" dirty="0"/>
              <a:t> </a:t>
            </a:r>
            <a:r>
              <a:rPr lang="en-GB" b="1" dirty="0"/>
              <a:t>41</a:t>
            </a:r>
          </a:p>
        </p:txBody>
      </p:sp>
      <p:sp>
        <p:nvSpPr>
          <p:cNvPr id="10" name="Rectangle 9">
            <a:extLst>
              <a:ext uri="{FF2B5EF4-FFF2-40B4-BE49-F238E27FC236}">
                <a16:creationId xmlns:a16="http://schemas.microsoft.com/office/drawing/2014/main" xmlns="" id="{2A2654B7-F08E-4020-BBFE-9B8146223018}"/>
              </a:ext>
            </a:extLst>
          </p:cNvPr>
          <p:cNvSpPr/>
          <p:nvPr/>
        </p:nvSpPr>
        <p:spPr>
          <a:xfrm>
            <a:off x="1187624" y="2492896"/>
            <a:ext cx="6768752" cy="936104"/>
          </a:xfrm>
          <a:prstGeom prst="rect">
            <a:avLst/>
          </a:prstGeom>
          <a:noFill/>
          <a:ln w="666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327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5A223B1D-B927-45A5-8F49-A05B99E523CC}"/>
              </a:ext>
            </a:extLst>
          </p:cNvPr>
          <p:cNvPicPr>
            <a:picLocks noGrp="1" noChangeAspect="1"/>
          </p:cNvPicPr>
          <p:nvPr>
            <p:ph sz="half" idx="1"/>
          </p:nvPr>
        </p:nvPicPr>
        <p:blipFill>
          <a:blip r:embed="rId3"/>
          <a:stretch>
            <a:fillRect/>
          </a:stretch>
        </p:blipFill>
        <p:spPr>
          <a:xfrm>
            <a:off x="457200" y="799021"/>
            <a:ext cx="2857500" cy="2647950"/>
          </a:xfrm>
          <a:prstGeom prst="rect">
            <a:avLst/>
          </a:prstGeom>
        </p:spPr>
      </p:pic>
      <p:sp>
        <p:nvSpPr>
          <p:cNvPr id="8" name="Content Placeholder 7">
            <a:extLst>
              <a:ext uri="{FF2B5EF4-FFF2-40B4-BE49-F238E27FC236}">
                <a16:creationId xmlns:a16="http://schemas.microsoft.com/office/drawing/2014/main" xmlns="" id="{18E11307-D2F6-4F2D-BA61-A0B26CBA7A71}"/>
              </a:ext>
            </a:extLst>
          </p:cNvPr>
          <p:cNvSpPr>
            <a:spLocks noGrp="1"/>
          </p:cNvSpPr>
          <p:nvPr>
            <p:ph sz="half" idx="2"/>
          </p:nvPr>
        </p:nvSpPr>
        <p:spPr>
          <a:xfrm>
            <a:off x="1907704" y="3096324"/>
            <a:ext cx="6779096" cy="2962655"/>
          </a:xfrm>
        </p:spPr>
        <p:txBody>
          <a:bodyPr>
            <a:noAutofit/>
          </a:bodyPr>
          <a:lstStyle/>
          <a:p>
            <a:r>
              <a:rPr lang="en-GB" sz="3200" b="1" dirty="0">
                <a:solidFill>
                  <a:srgbClr val="0070C0"/>
                </a:solidFill>
              </a:rPr>
              <a:t>‘</a:t>
            </a:r>
            <a:r>
              <a:rPr lang="en-GB" sz="3200" b="1" i="1" dirty="0">
                <a:solidFill>
                  <a:srgbClr val="0070C0"/>
                </a:solidFill>
              </a:rPr>
              <a:t>It is axiomatic that patients always be managed according to the cause of their disease, &amp; thus it is important to determine the cause of AKI wherever possible’</a:t>
            </a:r>
          </a:p>
        </p:txBody>
      </p:sp>
      <p:pic>
        <p:nvPicPr>
          <p:cNvPr id="9" name="Picture 8">
            <a:extLst>
              <a:ext uri="{FF2B5EF4-FFF2-40B4-BE49-F238E27FC236}">
                <a16:creationId xmlns:a16="http://schemas.microsoft.com/office/drawing/2014/main" xmlns="" id="{479DCD68-3982-4D29-82E7-9E02864D426E}"/>
              </a:ext>
            </a:extLst>
          </p:cNvPr>
          <p:cNvPicPr>
            <a:picLocks noChangeAspect="1"/>
          </p:cNvPicPr>
          <p:nvPr/>
        </p:nvPicPr>
        <p:blipFill>
          <a:blip r:embed="rId4"/>
          <a:stretch>
            <a:fillRect/>
          </a:stretch>
        </p:blipFill>
        <p:spPr>
          <a:xfrm>
            <a:off x="267455" y="6480015"/>
            <a:ext cx="8876545" cy="377985"/>
          </a:xfrm>
          <a:prstGeom prst="rect">
            <a:avLst/>
          </a:prstGeom>
        </p:spPr>
      </p:pic>
      <p:sp>
        <p:nvSpPr>
          <p:cNvPr id="5" name="Title 1">
            <a:extLst>
              <a:ext uri="{FF2B5EF4-FFF2-40B4-BE49-F238E27FC236}">
                <a16:creationId xmlns:a16="http://schemas.microsoft.com/office/drawing/2014/main" xmlns="" id="{3F67091E-B5FC-4F7E-A28E-183E051C6926}"/>
              </a:ext>
            </a:extLst>
          </p:cNvPr>
          <p:cNvSpPr>
            <a:spLocks noGrp="1"/>
          </p:cNvSpPr>
          <p:nvPr>
            <p:ph type="title"/>
          </p:nvPr>
        </p:nvSpPr>
        <p:spPr>
          <a:xfrm>
            <a:off x="382091" y="799021"/>
            <a:ext cx="8229600" cy="1066800"/>
          </a:xfrm>
        </p:spPr>
        <p:txBody>
          <a:bodyPr/>
          <a:lstStyle/>
          <a:p>
            <a:pPr algn="ctr"/>
            <a:r>
              <a:rPr lang="en-GB" dirty="0"/>
              <a:t>			Causes of AKI </a:t>
            </a:r>
          </a:p>
        </p:txBody>
      </p:sp>
    </p:spTree>
    <p:extLst>
      <p:ext uri="{BB962C8B-B14F-4D97-AF65-F5344CB8AC3E}">
        <p14:creationId xmlns:p14="http://schemas.microsoft.com/office/powerpoint/2010/main" val="1281008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Causes of AKI</a:t>
            </a:r>
          </a:p>
        </p:txBody>
      </p:sp>
      <p:sp>
        <p:nvSpPr>
          <p:cNvPr id="3" name="Content Placeholder 2"/>
          <p:cNvSpPr>
            <a:spLocks noGrp="1"/>
          </p:cNvSpPr>
          <p:nvPr>
            <p:ph idx="1"/>
          </p:nvPr>
        </p:nvSpPr>
        <p:spPr/>
        <p:txBody>
          <a:bodyPr/>
          <a:lstStyle/>
          <a:p>
            <a:endParaRPr lang="en-GB"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988840"/>
            <a:ext cx="7718966" cy="4120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61256" y="6478597"/>
            <a:ext cx="8064896" cy="338554"/>
          </a:xfrm>
          <a:prstGeom prst="rect">
            <a:avLst/>
          </a:prstGeom>
          <a:noFill/>
        </p:spPr>
        <p:txBody>
          <a:bodyPr wrap="square" rtlCol="0">
            <a:spAutoFit/>
          </a:bodyPr>
          <a:lstStyle/>
          <a:p>
            <a:r>
              <a:rPr lang="en-GB" sz="800" dirty="0"/>
              <a:t>https://www.ole.bris.ac.uk/bbcswebdav/institution/Faculty%20of%20Health%20Sciences/MB%20ChB%20Medicine/Year%203%20Medicine%20and%20Surgery%20-%20Hippocrates/Renal%20-%20Acute%20Kidney%20Injury/Causes1.jpg</a:t>
            </a:r>
          </a:p>
        </p:txBody>
      </p:sp>
    </p:spTree>
    <p:extLst>
      <p:ext uri="{BB962C8B-B14F-4D97-AF65-F5344CB8AC3E}">
        <p14:creationId xmlns:p14="http://schemas.microsoft.com/office/powerpoint/2010/main" val="2404646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Pre-renal </a:t>
            </a:r>
          </a:p>
        </p:txBody>
      </p:sp>
      <p:sp>
        <p:nvSpPr>
          <p:cNvPr id="3" name="Content Placeholder 2"/>
          <p:cNvSpPr>
            <a:spLocks noGrp="1"/>
          </p:cNvSpPr>
          <p:nvPr>
            <p:ph idx="1"/>
          </p:nvPr>
        </p:nvSpPr>
        <p:spPr/>
        <p:txBody>
          <a:bodyPr>
            <a:normAutofit/>
          </a:bodyPr>
          <a:lstStyle/>
          <a:p>
            <a:r>
              <a:rPr lang="en-GB" sz="3200" b="1" dirty="0">
                <a:solidFill>
                  <a:srgbClr val="0070C0"/>
                </a:solidFill>
              </a:rPr>
              <a:t>Renal </a:t>
            </a:r>
            <a:r>
              <a:rPr lang="en-GB" sz="3200" b="1" dirty="0" err="1">
                <a:solidFill>
                  <a:srgbClr val="0070C0"/>
                </a:solidFill>
              </a:rPr>
              <a:t>hypoperfusion</a:t>
            </a:r>
            <a:r>
              <a:rPr lang="en-GB" sz="3200" b="1" dirty="0">
                <a:solidFill>
                  <a:srgbClr val="0070C0"/>
                </a:solidFill>
              </a:rPr>
              <a:t> due to reduced blood volume, flow or pressure:</a:t>
            </a:r>
          </a:p>
        </p:txBody>
      </p:sp>
      <p:graphicFrame>
        <p:nvGraphicFramePr>
          <p:cNvPr id="4" name="Table 3"/>
          <p:cNvGraphicFramePr>
            <a:graphicFrameLocks noGrp="1"/>
          </p:cNvGraphicFramePr>
          <p:nvPr>
            <p:extLst>
              <p:ext uri="{D42A27DB-BD31-4B8C-83A1-F6EECF244321}">
                <p14:modId xmlns:p14="http://schemas.microsoft.com/office/powerpoint/2010/main" val="145401777"/>
              </p:ext>
            </p:extLst>
          </p:nvPr>
        </p:nvGraphicFramePr>
        <p:xfrm>
          <a:off x="395536" y="2852935"/>
          <a:ext cx="8352928" cy="3110324"/>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xmlns="" val="20000"/>
                    </a:ext>
                  </a:extLst>
                </a:gridCol>
                <a:gridCol w="4176464">
                  <a:extLst>
                    <a:ext uri="{9D8B030D-6E8A-4147-A177-3AD203B41FA5}">
                      <a16:colId xmlns:a16="http://schemas.microsoft.com/office/drawing/2014/main" xmlns="" val="20001"/>
                    </a:ext>
                  </a:extLst>
                </a:gridCol>
              </a:tblGrid>
              <a:tr h="641444">
                <a:tc>
                  <a:txBody>
                    <a:bodyPr/>
                    <a:lstStyle/>
                    <a:p>
                      <a:r>
                        <a:rPr lang="en-GB" sz="2400" dirty="0"/>
                        <a:t>Cause</a:t>
                      </a:r>
                    </a:p>
                  </a:txBody>
                  <a:tcPr/>
                </a:tc>
                <a:tc>
                  <a:txBody>
                    <a:bodyPr/>
                    <a:lstStyle/>
                    <a:p>
                      <a:r>
                        <a:rPr lang="en-GB" sz="2400" dirty="0"/>
                        <a:t>Example</a:t>
                      </a:r>
                    </a:p>
                  </a:txBody>
                  <a:tcPr/>
                </a:tc>
                <a:extLst>
                  <a:ext uri="{0D108BD9-81ED-4DB2-BD59-A6C34878D82A}">
                    <a16:rowId xmlns:a16="http://schemas.microsoft.com/office/drawing/2014/main" xmlns="" val="10000"/>
                  </a:ext>
                </a:extLst>
              </a:tr>
              <a:tr h="818300">
                <a:tc>
                  <a:txBody>
                    <a:bodyPr/>
                    <a:lstStyle/>
                    <a:p>
                      <a:r>
                        <a:rPr lang="en-GB" sz="2400" dirty="0" err="1"/>
                        <a:t>Hypovolaemia</a:t>
                      </a:r>
                      <a:endParaRPr lang="en-GB" sz="2400" dirty="0"/>
                    </a:p>
                  </a:txBody>
                  <a:tcPr/>
                </a:tc>
                <a:tc>
                  <a:txBody>
                    <a:bodyPr/>
                    <a:lstStyle/>
                    <a:p>
                      <a:r>
                        <a:rPr lang="en-GB" sz="2400" dirty="0"/>
                        <a:t>Fluid loss, burns,</a:t>
                      </a:r>
                      <a:r>
                        <a:rPr lang="en-GB" sz="2400" baseline="0" dirty="0"/>
                        <a:t> GI losses, sepsis, pancreatitis</a:t>
                      </a:r>
                      <a:endParaRPr lang="en-GB" sz="2400" dirty="0"/>
                    </a:p>
                  </a:txBody>
                  <a:tcPr/>
                </a:tc>
                <a:extLst>
                  <a:ext uri="{0D108BD9-81ED-4DB2-BD59-A6C34878D82A}">
                    <a16:rowId xmlns:a16="http://schemas.microsoft.com/office/drawing/2014/main" xmlns="" val="10001"/>
                  </a:ext>
                </a:extLst>
              </a:tr>
              <a:tr h="818300">
                <a:tc>
                  <a:txBody>
                    <a:bodyPr/>
                    <a:lstStyle/>
                    <a:p>
                      <a:r>
                        <a:rPr lang="en-GB" sz="2400" dirty="0"/>
                        <a:t>Cardiogenic factors </a:t>
                      </a:r>
                    </a:p>
                  </a:txBody>
                  <a:tcPr/>
                </a:tc>
                <a:tc>
                  <a:txBody>
                    <a:bodyPr/>
                    <a:lstStyle/>
                    <a:p>
                      <a:r>
                        <a:rPr lang="en-GB" sz="2400" dirty="0"/>
                        <a:t>Arrhythmia, heart failure, </a:t>
                      </a:r>
                      <a:r>
                        <a:rPr lang="en-GB" sz="2400" dirty="0" err="1"/>
                        <a:t>valvualr</a:t>
                      </a:r>
                      <a:r>
                        <a:rPr lang="en-GB" sz="2400" dirty="0"/>
                        <a:t> dysfunction</a:t>
                      </a:r>
                    </a:p>
                  </a:txBody>
                  <a:tcPr/>
                </a:tc>
                <a:extLst>
                  <a:ext uri="{0D108BD9-81ED-4DB2-BD59-A6C34878D82A}">
                    <a16:rowId xmlns:a16="http://schemas.microsoft.com/office/drawing/2014/main" xmlns="" val="10002"/>
                  </a:ext>
                </a:extLst>
              </a:tr>
              <a:tr h="818300">
                <a:tc>
                  <a:txBody>
                    <a:bodyPr/>
                    <a:lstStyle/>
                    <a:p>
                      <a:r>
                        <a:rPr lang="en-GB" sz="2400" dirty="0"/>
                        <a:t>Obstructive shock</a:t>
                      </a:r>
                    </a:p>
                  </a:txBody>
                  <a:tcPr/>
                </a:tc>
                <a:tc>
                  <a:txBody>
                    <a:bodyPr/>
                    <a:lstStyle/>
                    <a:p>
                      <a:r>
                        <a:rPr lang="en-GB" sz="2400" dirty="0" err="1"/>
                        <a:t>Tamponade</a:t>
                      </a:r>
                      <a:r>
                        <a:rPr lang="en-GB" sz="2400" dirty="0"/>
                        <a:t>, pulmonary embolus</a:t>
                      </a:r>
                    </a:p>
                  </a:txBody>
                  <a:tcPr/>
                </a:tc>
                <a:extLst>
                  <a:ext uri="{0D108BD9-81ED-4DB2-BD59-A6C34878D82A}">
                    <a16:rowId xmlns:a16="http://schemas.microsoft.com/office/drawing/2014/main" xmlns="" val="10003"/>
                  </a:ext>
                </a:extLst>
              </a:tr>
            </a:tbl>
          </a:graphicData>
        </a:graphic>
      </p:graphicFrame>
      <p:sp>
        <p:nvSpPr>
          <p:cNvPr id="6" name="TextBox 5"/>
          <p:cNvSpPr txBox="1"/>
          <p:nvPr/>
        </p:nvSpPr>
        <p:spPr>
          <a:xfrm>
            <a:off x="4211960" y="6218148"/>
            <a:ext cx="4536504" cy="523220"/>
          </a:xfrm>
          <a:prstGeom prst="rect">
            <a:avLst/>
          </a:prstGeom>
          <a:noFill/>
        </p:spPr>
        <p:txBody>
          <a:bodyPr wrap="square" rtlCol="0">
            <a:spAutoFit/>
          </a:bodyPr>
          <a:lstStyle/>
          <a:p>
            <a:r>
              <a:rPr lang="en-GB" sz="1400" dirty="0"/>
              <a:t>Welch (2017) ‘Renal Problems’ in Critical Care Nursing science &amp; practice  3</a:t>
            </a:r>
            <a:r>
              <a:rPr lang="en-GB" sz="1400" baseline="30000" dirty="0"/>
              <a:t>rd</a:t>
            </a:r>
            <a:r>
              <a:rPr lang="en-GB" sz="1400" dirty="0"/>
              <a:t> Ed Adam et al </a:t>
            </a:r>
            <a:r>
              <a:rPr lang="en-GB" sz="1400" dirty="0" err="1"/>
              <a:t>eds</a:t>
            </a:r>
            <a:r>
              <a:rPr lang="en-GB" sz="1400" dirty="0"/>
              <a:t>  P.247-276</a:t>
            </a:r>
          </a:p>
        </p:txBody>
      </p:sp>
    </p:spTree>
    <p:extLst>
      <p:ext uri="{BB962C8B-B14F-4D97-AF65-F5344CB8AC3E}">
        <p14:creationId xmlns:p14="http://schemas.microsoft.com/office/powerpoint/2010/main" val="3579695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Renal/Intrinsic</a:t>
            </a:r>
          </a:p>
        </p:txBody>
      </p:sp>
      <p:sp>
        <p:nvSpPr>
          <p:cNvPr id="3" name="Content Placeholder 2"/>
          <p:cNvSpPr>
            <a:spLocks noGrp="1"/>
          </p:cNvSpPr>
          <p:nvPr>
            <p:ph idx="1"/>
          </p:nvPr>
        </p:nvSpPr>
        <p:spPr>
          <a:xfrm>
            <a:off x="467544" y="1556792"/>
            <a:ext cx="8229600" cy="4876800"/>
          </a:xfrm>
        </p:spPr>
        <p:txBody>
          <a:bodyPr/>
          <a:lstStyle/>
          <a:p>
            <a:pPr lvl="0">
              <a:buClr>
                <a:srgbClr val="93A299"/>
              </a:buClr>
            </a:pPr>
            <a:r>
              <a:rPr lang="en-GB" sz="3200" b="1" dirty="0">
                <a:solidFill>
                  <a:srgbClr val="0070C0"/>
                </a:solidFill>
              </a:rPr>
              <a:t>Related to kidney itself:</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573016"/>
            <a:ext cx="2352675"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le 5"/>
          <p:cNvGraphicFramePr>
            <a:graphicFrameLocks noGrp="1"/>
          </p:cNvGraphicFramePr>
          <p:nvPr>
            <p:extLst>
              <p:ext uri="{D42A27DB-BD31-4B8C-83A1-F6EECF244321}">
                <p14:modId xmlns:p14="http://schemas.microsoft.com/office/powerpoint/2010/main" val="2518123933"/>
              </p:ext>
            </p:extLst>
          </p:nvPr>
        </p:nvGraphicFramePr>
        <p:xfrm>
          <a:off x="395536" y="2636912"/>
          <a:ext cx="8352928" cy="3476084"/>
        </p:xfrm>
        <a:graphic>
          <a:graphicData uri="http://schemas.openxmlformats.org/drawingml/2006/table">
            <a:tbl>
              <a:tblPr firstRow="1" bandRow="1">
                <a:tableStyleId>{5C22544A-7EE6-4342-B048-85BDC9FD1C3A}</a:tableStyleId>
              </a:tblPr>
              <a:tblGrid>
                <a:gridCol w="3456384">
                  <a:extLst>
                    <a:ext uri="{9D8B030D-6E8A-4147-A177-3AD203B41FA5}">
                      <a16:colId xmlns:a16="http://schemas.microsoft.com/office/drawing/2014/main" xmlns="" val="20000"/>
                    </a:ext>
                  </a:extLst>
                </a:gridCol>
                <a:gridCol w="4896544">
                  <a:extLst>
                    <a:ext uri="{9D8B030D-6E8A-4147-A177-3AD203B41FA5}">
                      <a16:colId xmlns:a16="http://schemas.microsoft.com/office/drawing/2014/main" xmlns="" val="20001"/>
                    </a:ext>
                  </a:extLst>
                </a:gridCol>
              </a:tblGrid>
              <a:tr h="641444">
                <a:tc>
                  <a:txBody>
                    <a:bodyPr/>
                    <a:lstStyle/>
                    <a:p>
                      <a:r>
                        <a:rPr lang="en-GB" sz="2400" dirty="0"/>
                        <a:t>Cause</a:t>
                      </a:r>
                    </a:p>
                  </a:txBody>
                  <a:tcPr/>
                </a:tc>
                <a:tc>
                  <a:txBody>
                    <a:bodyPr/>
                    <a:lstStyle/>
                    <a:p>
                      <a:r>
                        <a:rPr lang="en-GB" sz="2400" dirty="0"/>
                        <a:t>Example</a:t>
                      </a:r>
                    </a:p>
                  </a:txBody>
                  <a:tcPr/>
                </a:tc>
                <a:extLst>
                  <a:ext uri="{0D108BD9-81ED-4DB2-BD59-A6C34878D82A}">
                    <a16:rowId xmlns:a16="http://schemas.microsoft.com/office/drawing/2014/main" xmlns="" val="10000"/>
                  </a:ext>
                </a:extLst>
              </a:tr>
              <a:tr h="818300">
                <a:tc>
                  <a:txBody>
                    <a:bodyPr/>
                    <a:lstStyle/>
                    <a:p>
                      <a:r>
                        <a:rPr lang="en-GB" sz="2400" dirty="0"/>
                        <a:t>Acute</a:t>
                      </a:r>
                      <a:r>
                        <a:rPr lang="en-GB" sz="2400" baseline="0" dirty="0"/>
                        <a:t> Tubular Necrosis (ATN)</a:t>
                      </a:r>
                      <a:endParaRPr lang="en-GB" sz="2400" dirty="0"/>
                    </a:p>
                  </a:txBody>
                  <a:tcPr/>
                </a:tc>
                <a:tc>
                  <a:txBody>
                    <a:bodyPr/>
                    <a:lstStyle/>
                    <a:p>
                      <a:r>
                        <a:rPr lang="en-GB" sz="2000" i="1" dirty="0"/>
                        <a:t>Unrelieved</a:t>
                      </a:r>
                      <a:r>
                        <a:rPr lang="en-GB" sz="2000" i="1" baseline="0" dirty="0"/>
                        <a:t> pre-renal causes,</a:t>
                      </a:r>
                    </a:p>
                    <a:p>
                      <a:r>
                        <a:rPr lang="en-GB" sz="2000" baseline="0" dirty="0" err="1"/>
                        <a:t>Nephrotoxins</a:t>
                      </a:r>
                      <a:r>
                        <a:rPr lang="en-GB" sz="2000" baseline="0" dirty="0"/>
                        <a:t> e.g. contrast, heavy metals, aminoglycoside antibiotics (Gent)</a:t>
                      </a:r>
                      <a:endParaRPr lang="en-GB" sz="2000" dirty="0"/>
                    </a:p>
                  </a:txBody>
                  <a:tcPr/>
                </a:tc>
                <a:extLst>
                  <a:ext uri="{0D108BD9-81ED-4DB2-BD59-A6C34878D82A}">
                    <a16:rowId xmlns:a16="http://schemas.microsoft.com/office/drawing/2014/main" xmlns="" val="10001"/>
                  </a:ext>
                </a:extLst>
              </a:tr>
              <a:tr h="818300">
                <a:tc>
                  <a:txBody>
                    <a:bodyPr/>
                    <a:lstStyle/>
                    <a:p>
                      <a:r>
                        <a:rPr lang="en-GB" sz="2400" dirty="0"/>
                        <a:t>Cortical</a:t>
                      </a:r>
                      <a:r>
                        <a:rPr lang="en-GB" sz="2400" baseline="0" dirty="0"/>
                        <a:t> necrosis</a:t>
                      </a:r>
                      <a:endParaRPr lang="en-GB" sz="2400" dirty="0"/>
                    </a:p>
                  </a:txBody>
                  <a:tcPr/>
                </a:tc>
                <a:tc>
                  <a:txBody>
                    <a:bodyPr/>
                    <a:lstStyle/>
                    <a:p>
                      <a:r>
                        <a:rPr lang="en-GB" sz="2000" dirty="0" err="1"/>
                        <a:t>Nephrotic</a:t>
                      </a:r>
                      <a:r>
                        <a:rPr lang="en-GB" sz="2000" baseline="0" dirty="0"/>
                        <a:t> Syndrome, renal artery occlusion/emboli, pyelonephritis, </a:t>
                      </a:r>
                      <a:r>
                        <a:rPr lang="en-GB" sz="2000" baseline="0" dirty="0" err="1"/>
                        <a:t>glomerulanephritis</a:t>
                      </a:r>
                      <a:r>
                        <a:rPr lang="en-GB" sz="2000" baseline="0" dirty="0"/>
                        <a:t>,.</a:t>
                      </a:r>
                      <a:endParaRPr lang="en-GB" sz="2000" dirty="0"/>
                    </a:p>
                  </a:txBody>
                  <a:tcPr/>
                </a:tc>
                <a:extLst>
                  <a:ext uri="{0D108BD9-81ED-4DB2-BD59-A6C34878D82A}">
                    <a16:rowId xmlns:a16="http://schemas.microsoft.com/office/drawing/2014/main" xmlns="" val="10002"/>
                  </a:ext>
                </a:extLst>
              </a:tr>
              <a:tr h="818300">
                <a:tc>
                  <a:txBody>
                    <a:bodyPr/>
                    <a:lstStyle/>
                    <a:p>
                      <a:r>
                        <a:rPr lang="en-GB" sz="2400" dirty="0"/>
                        <a:t>Acute</a:t>
                      </a:r>
                      <a:r>
                        <a:rPr lang="en-GB" sz="2400" baseline="0" dirty="0"/>
                        <a:t> Interstitial Nephritis</a:t>
                      </a:r>
                      <a:endParaRPr lang="en-GB" sz="2400" dirty="0"/>
                    </a:p>
                  </a:txBody>
                  <a:tcPr/>
                </a:tc>
                <a:tc>
                  <a:txBody>
                    <a:bodyPr/>
                    <a:lstStyle/>
                    <a:p>
                      <a:r>
                        <a:rPr lang="en-GB" sz="2000" dirty="0" err="1"/>
                        <a:t>Penicillins</a:t>
                      </a:r>
                      <a:r>
                        <a:rPr lang="en-GB" sz="2000" dirty="0"/>
                        <a:t>, </a:t>
                      </a:r>
                      <a:r>
                        <a:rPr lang="en-GB" sz="2000" dirty="0" err="1"/>
                        <a:t>cephalosporins</a:t>
                      </a:r>
                      <a:r>
                        <a:rPr lang="en-GB" sz="2000" dirty="0"/>
                        <a:t>, rifampicin, NSAIDS</a:t>
                      </a:r>
                    </a:p>
                  </a:txBody>
                  <a:tcPr/>
                </a:tc>
                <a:extLst>
                  <a:ext uri="{0D108BD9-81ED-4DB2-BD59-A6C34878D82A}">
                    <a16:rowId xmlns:a16="http://schemas.microsoft.com/office/drawing/2014/main" xmlns="" val="10003"/>
                  </a:ext>
                </a:extLst>
              </a:tr>
            </a:tbl>
          </a:graphicData>
        </a:graphic>
      </p:graphicFrame>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692696"/>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8" y="6272213"/>
            <a:ext cx="45783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8071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Post-renal</a:t>
            </a:r>
          </a:p>
        </p:txBody>
      </p:sp>
      <p:sp>
        <p:nvSpPr>
          <p:cNvPr id="3" name="Content Placeholder 2"/>
          <p:cNvSpPr>
            <a:spLocks noGrp="1"/>
          </p:cNvSpPr>
          <p:nvPr>
            <p:ph idx="1"/>
          </p:nvPr>
        </p:nvSpPr>
        <p:spPr/>
        <p:txBody>
          <a:bodyPr/>
          <a:lstStyle/>
          <a:p>
            <a:pPr lvl="0">
              <a:buClr>
                <a:srgbClr val="93A299"/>
              </a:buClr>
            </a:pPr>
            <a:r>
              <a:rPr lang="en-GB" sz="3200" b="1" dirty="0">
                <a:solidFill>
                  <a:srgbClr val="0070C0"/>
                </a:solidFill>
              </a:rPr>
              <a:t>Problem with urine outflow from the kidney:</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143111126"/>
              </p:ext>
            </p:extLst>
          </p:nvPr>
        </p:nvGraphicFramePr>
        <p:xfrm>
          <a:off x="395536" y="2924944"/>
          <a:ext cx="8352928" cy="3096344"/>
        </p:xfrm>
        <a:graphic>
          <a:graphicData uri="http://schemas.openxmlformats.org/drawingml/2006/table">
            <a:tbl>
              <a:tblPr firstRow="1" bandRow="1">
                <a:tableStyleId>{5C22544A-7EE6-4342-B048-85BDC9FD1C3A}</a:tableStyleId>
              </a:tblPr>
              <a:tblGrid>
                <a:gridCol w="3456384">
                  <a:extLst>
                    <a:ext uri="{9D8B030D-6E8A-4147-A177-3AD203B41FA5}">
                      <a16:colId xmlns:a16="http://schemas.microsoft.com/office/drawing/2014/main" xmlns="" val="20000"/>
                    </a:ext>
                  </a:extLst>
                </a:gridCol>
                <a:gridCol w="4896544">
                  <a:extLst>
                    <a:ext uri="{9D8B030D-6E8A-4147-A177-3AD203B41FA5}">
                      <a16:colId xmlns:a16="http://schemas.microsoft.com/office/drawing/2014/main" xmlns="" val="20001"/>
                    </a:ext>
                  </a:extLst>
                </a:gridCol>
              </a:tblGrid>
              <a:tr h="641444">
                <a:tc>
                  <a:txBody>
                    <a:bodyPr/>
                    <a:lstStyle/>
                    <a:p>
                      <a:r>
                        <a:rPr lang="en-GB" sz="2400" dirty="0"/>
                        <a:t>Cause</a:t>
                      </a:r>
                    </a:p>
                  </a:txBody>
                  <a:tcPr/>
                </a:tc>
                <a:tc>
                  <a:txBody>
                    <a:bodyPr/>
                    <a:lstStyle/>
                    <a:p>
                      <a:r>
                        <a:rPr lang="en-GB" sz="2400" dirty="0"/>
                        <a:t>Example</a:t>
                      </a:r>
                    </a:p>
                  </a:txBody>
                  <a:tcPr/>
                </a:tc>
                <a:extLst>
                  <a:ext uri="{0D108BD9-81ED-4DB2-BD59-A6C34878D82A}">
                    <a16:rowId xmlns:a16="http://schemas.microsoft.com/office/drawing/2014/main" xmlns="" val="10000"/>
                  </a:ext>
                </a:extLst>
              </a:tr>
              <a:tr h="818300">
                <a:tc>
                  <a:txBody>
                    <a:bodyPr/>
                    <a:lstStyle/>
                    <a:p>
                      <a:r>
                        <a:rPr lang="en-GB" sz="2400" dirty="0"/>
                        <a:t>Intra-ureteral</a:t>
                      </a:r>
                    </a:p>
                  </a:txBody>
                  <a:tcPr/>
                </a:tc>
                <a:tc>
                  <a:txBody>
                    <a:bodyPr/>
                    <a:lstStyle/>
                    <a:p>
                      <a:r>
                        <a:rPr lang="en-GB" sz="2000" dirty="0"/>
                        <a:t>Calculi, crystals</a:t>
                      </a:r>
                      <a:r>
                        <a:rPr lang="en-GB" sz="2000" baseline="0" dirty="0"/>
                        <a:t> (uric acid), tumour, clot</a:t>
                      </a:r>
                      <a:endParaRPr lang="en-GB" sz="2000" dirty="0"/>
                    </a:p>
                  </a:txBody>
                  <a:tcPr/>
                </a:tc>
                <a:extLst>
                  <a:ext uri="{0D108BD9-81ED-4DB2-BD59-A6C34878D82A}">
                    <a16:rowId xmlns:a16="http://schemas.microsoft.com/office/drawing/2014/main" xmlns="" val="10001"/>
                  </a:ext>
                </a:extLst>
              </a:tr>
              <a:tr h="818300">
                <a:tc>
                  <a:txBody>
                    <a:bodyPr/>
                    <a:lstStyle/>
                    <a:p>
                      <a:r>
                        <a:rPr lang="en-GB" sz="2400" dirty="0"/>
                        <a:t>Extra-ureteral</a:t>
                      </a:r>
                    </a:p>
                  </a:txBody>
                  <a:tcPr/>
                </a:tc>
                <a:tc>
                  <a:txBody>
                    <a:bodyPr/>
                    <a:lstStyle/>
                    <a:p>
                      <a:r>
                        <a:rPr lang="en-GB" sz="2000" dirty="0"/>
                        <a:t>Retroperitoneal</a:t>
                      </a:r>
                      <a:r>
                        <a:rPr lang="en-GB" sz="2000" baseline="0" dirty="0"/>
                        <a:t> Fibrosis, tumour, aneurysm</a:t>
                      </a:r>
                      <a:endParaRPr lang="en-GB" sz="2000" dirty="0"/>
                    </a:p>
                  </a:txBody>
                  <a:tcPr/>
                </a:tc>
                <a:extLst>
                  <a:ext uri="{0D108BD9-81ED-4DB2-BD59-A6C34878D82A}">
                    <a16:rowId xmlns:a16="http://schemas.microsoft.com/office/drawing/2014/main" xmlns="" val="10002"/>
                  </a:ext>
                </a:extLst>
              </a:tr>
              <a:tr h="818300">
                <a:tc>
                  <a:txBody>
                    <a:bodyPr/>
                    <a:lstStyle/>
                    <a:p>
                      <a:r>
                        <a:rPr lang="en-GB" sz="2400" dirty="0"/>
                        <a:t>Bladder</a:t>
                      </a:r>
                      <a:r>
                        <a:rPr lang="en-GB" sz="2400" baseline="0" dirty="0"/>
                        <a:t> Obstruction</a:t>
                      </a:r>
                      <a:endParaRPr lang="en-GB" sz="2400" dirty="0"/>
                    </a:p>
                  </a:txBody>
                  <a:tcPr/>
                </a:tc>
                <a:tc>
                  <a:txBody>
                    <a:bodyPr/>
                    <a:lstStyle/>
                    <a:p>
                      <a:r>
                        <a:rPr lang="en-GB" sz="2000" dirty="0"/>
                        <a:t>Prostatic</a:t>
                      </a:r>
                      <a:r>
                        <a:rPr lang="en-GB" sz="2000" baseline="0" dirty="0"/>
                        <a:t> hypertrophy, bladder tumour, clot, calculi,</a:t>
                      </a:r>
                      <a:endParaRPr lang="en-GB" sz="2000" dirty="0"/>
                    </a:p>
                  </a:txBody>
                  <a:tcPr/>
                </a:tc>
                <a:extLst>
                  <a:ext uri="{0D108BD9-81ED-4DB2-BD59-A6C34878D82A}">
                    <a16:rowId xmlns:a16="http://schemas.microsoft.com/office/drawing/2014/main" xmlns="" val="10003"/>
                  </a:ext>
                </a:extLst>
              </a:tr>
            </a:tbl>
          </a:graphicData>
        </a:graphic>
      </p:graphicFrame>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6093296"/>
            <a:ext cx="45783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366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8A8596-BB0D-4745-AB33-33C3028BBBBD}"/>
              </a:ext>
            </a:extLst>
          </p:cNvPr>
          <p:cNvSpPr>
            <a:spLocks noGrp="1"/>
          </p:cNvSpPr>
          <p:nvPr>
            <p:ph type="title"/>
          </p:nvPr>
        </p:nvSpPr>
        <p:spPr/>
        <p:txBody>
          <a:bodyPr/>
          <a:lstStyle/>
          <a:p>
            <a:r>
              <a:rPr lang="en-GB" dirty="0"/>
              <a:t>Special Cases: </a:t>
            </a:r>
            <a:r>
              <a:rPr lang="en-GB" dirty="0" err="1"/>
              <a:t>Rhabdomylisis</a:t>
            </a:r>
            <a:endParaRPr lang="en-GB" dirty="0"/>
          </a:p>
        </p:txBody>
      </p:sp>
      <p:pic>
        <p:nvPicPr>
          <p:cNvPr id="5" name="Content Placeholder 4" descr="A close up of a map&#10;&#10;Description generated with high confidence">
            <a:extLst>
              <a:ext uri="{FF2B5EF4-FFF2-40B4-BE49-F238E27FC236}">
                <a16:creationId xmlns:a16="http://schemas.microsoft.com/office/drawing/2014/main" xmlns="" id="{9B3F3ED2-9448-4075-ADE9-3C1A9B1A2D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7784" y="4493382"/>
            <a:ext cx="3140992" cy="1823281"/>
          </a:xfrm>
        </p:spPr>
      </p:pic>
      <p:sp>
        <p:nvSpPr>
          <p:cNvPr id="6" name="Rectangle 3">
            <a:extLst>
              <a:ext uri="{FF2B5EF4-FFF2-40B4-BE49-F238E27FC236}">
                <a16:creationId xmlns:a16="http://schemas.microsoft.com/office/drawing/2014/main" xmlns="" id="{E61AC01E-C50E-404C-BB71-39B4B973536C}"/>
              </a:ext>
            </a:extLst>
          </p:cNvPr>
          <p:cNvSpPr txBox="1">
            <a:spLocks noChangeArrowheads="1"/>
          </p:cNvSpPr>
          <p:nvPr/>
        </p:nvSpPr>
        <p:spPr>
          <a:xfrm>
            <a:off x="457200" y="1605720"/>
            <a:ext cx="8047880" cy="4703006"/>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nSpc>
                <a:spcPct val="80000"/>
              </a:lnSpc>
              <a:defRPr/>
            </a:pPr>
            <a:r>
              <a:rPr lang="en-US" altLang="en-US" dirty="0"/>
              <a:t>Breakdown of skeletal muscle following reperfusion:</a:t>
            </a:r>
          </a:p>
          <a:p>
            <a:pPr lvl="1">
              <a:lnSpc>
                <a:spcPct val="80000"/>
              </a:lnSpc>
              <a:defRPr/>
            </a:pPr>
            <a:r>
              <a:rPr lang="en-US" altLang="en-US" i="1" dirty="0"/>
              <a:t>Crush injury, Temperature extremes, drug use or persistent exertion (</a:t>
            </a:r>
            <a:r>
              <a:rPr lang="en-US" altLang="en-US" i="1" dirty="0" err="1"/>
              <a:t>inc.</a:t>
            </a:r>
            <a:r>
              <a:rPr lang="en-US" altLang="en-US" i="1" dirty="0"/>
              <a:t> seizures) </a:t>
            </a:r>
          </a:p>
          <a:p>
            <a:pPr>
              <a:lnSpc>
                <a:spcPct val="80000"/>
              </a:lnSpc>
              <a:defRPr/>
            </a:pPr>
            <a:r>
              <a:rPr lang="en-US" altLang="en-US" dirty="0"/>
              <a:t>Associated with compartment syndrome </a:t>
            </a:r>
          </a:p>
          <a:p>
            <a:pPr>
              <a:lnSpc>
                <a:spcPct val="80000"/>
              </a:lnSpc>
              <a:defRPr/>
            </a:pPr>
            <a:r>
              <a:rPr lang="en-US" altLang="en-US" dirty="0"/>
              <a:t>Release of myoglobin causes mechanical obstruction and chemical damage in the kidney leading to renal failure</a:t>
            </a:r>
          </a:p>
          <a:p>
            <a:pPr>
              <a:lnSpc>
                <a:spcPct val="80000"/>
              </a:lnSpc>
              <a:defRPr/>
            </a:pPr>
            <a:r>
              <a:rPr lang="en-US" altLang="en-US" dirty="0"/>
              <a:t>Cell damage also releases K</a:t>
            </a:r>
            <a:r>
              <a:rPr lang="en-US" altLang="en-US" baseline="30000" dirty="0"/>
              <a:t>+ </a:t>
            </a:r>
            <a:r>
              <a:rPr lang="en-US" altLang="en-US" dirty="0"/>
              <a:t>&amp; Creatinine Kinase</a:t>
            </a:r>
          </a:p>
          <a:p>
            <a:pPr>
              <a:lnSpc>
                <a:spcPct val="80000"/>
              </a:lnSpc>
              <a:buFont typeface="Arial" pitchFamily="34" charset="0"/>
              <a:buNone/>
              <a:defRPr/>
            </a:pPr>
            <a:endParaRPr lang="en-US" altLang="en-US" dirty="0"/>
          </a:p>
          <a:p>
            <a:pPr algn="r">
              <a:lnSpc>
                <a:spcPct val="80000"/>
              </a:lnSpc>
              <a:buFont typeface="Arial" pitchFamily="34" charset="0"/>
              <a:buNone/>
              <a:defRPr/>
            </a:pPr>
            <a:endParaRPr lang="en-US" altLang="en-US" sz="2000" dirty="0">
              <a:solidFill>
                <a:schemeClr val="hlink"/>
              </a:solidFill>
            </a:endParaRPr>
          </a:p>
        </p:txBody>
      </p:sp>
      <p:sp>
        <p:nvSpPr>
          <p:cNvPr id="7" name="TextBox 6">
            <a:extLst>
              <a:ext uri="{FF2B5EF4-FFF2-40B4-BE49-F238E27FC236}">
                <a16:creationId xmlns:a16="http://schemas.microsoft.com/office/drawing/2014/main" xmlns="" id="{7248007B-33A3-4632-B61F-2B6A37BCF732}"/>
              </a:ext>
            </a:extLst>
          </p:cNvPr>
          <p:cNvSpPr txBox="1"/>
          <p:nvPr/>
        </p:nvSpPr>
        <p:spPr>
          <a:xfrm>
            <a:off x="638920" y="6324600"/>
            <a:ext cx="7866160" cy="535531"/>
          </a:xfrm>
          <a:prstGeom prst="rect">
            <a:avLst/>
          </a:prstGeom>
          <a:noFill/>
        </p:spPr>
        <p:txBody>
          <a:bodyPr wrap="square" rtlCol="0">
            <a:spAutoFit/>
          </a:bodyPr>
          <a:lstStyle/>
          <a:p>
            <a:pPr algn="r">
              <a:lnSpc>
                <a:spcPct val="80000"/>
              </a:lnSpc>
              <a:buFont typeface="Arial" pitchFamily="34" charset="0"/>
              <a:buNone/>
              <a:defRPr/>
            </a:pPr>
            <a:r>
              <a:rPr lang="en-US" altLang="en-US">
                <a:solidFill>
                  <a:schemeClr val="hlink"/>
                </a:solidFill>
              </a:rPr>
              <a:t>Craig (2009) </a:t>
            </a:r>
            <a:r>
              <a:rPr lang="en-US" altLang="en-US" i="1">
                <a:solidFill>
                  <a:schemeClr val="hlink"/>
                </a:solidFill>
              </a:rPr>
              <a:t>emedicine </a:t>
            </a:r>
            <a:r>
              <a:rPr lang="en-US" altLang="en-US">
                <a:solidFill>
                  <a:schemeClr val="hlink"/>
                </a:solidFill>
              </a:rPr>
              <a:t>http://emedicine.medscape.com/article/827738-overview</a:t>
            </a:r>
            <a:endParaRPr lang="en-US" altLang="en-US" dirty="0">
              <a:solidFill>
                <a:schemeClr val="hlink"/>
              </a:solidFill>
            </a:endParaRPr>
          </a:p>
        </p:txBody>
      </p:sp>
    </p:spTree>
    <p:extLst>
      <p:ext uri="{BB962C8B-B14F-4D97-AF65-F5344CB8AC3E}">
        <p14:creationId xmlns:p14="http://schemas.microsoft.com/office/powerpoint/2010/main" val="1855308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Rhabdomyolysis</a:t>
            </a:r>
          </a:p>
        </p:txBody>
      </p:sp>
      <p:sp>
        <p:nvSpPr>
          <p:cNvPr id="3" name="Content Placeholder 2"/>
          <p:cNvSpPr>
            <a:spLocks noGrp="1"/>
          </p:cNvSpPr>
          <p:nvPr>
            <p:ph idx="1"/>
          </p:nvPr>
        </p:nvSpPr>
        <p:spPr/>
        <p:txBody>
          <a:bodyPr/>
          <a:lstStyle/>
          <a:p>
            <a:r>
              <a:rPr lang="en-GB" sz="3600" dirty="0" smtClean="0"/>
              <a:t>Principles </a:t>
            </a:r>
            <a:r>
              <a:rPr lang="en-GB" sz="3600" dirty="0"/>
              <a:t>of Treatment</a:t>
            </a:r>
            <a:r>
              <a:rPr lang="en-GB" sz="3600" dirty="0" smtClean="0"/>
              <a:t>:</a:t>
            </a:r>
          </a:p>
          <a:p>
            <a:endParaRPr lang="en-GB" sz="3600" dirty="0"/>
          </a:p>
          <a:p>
            <a:pPr lvl="1"/>
            <a:r>
              <a:rPr lang="en-GB" sz="3600" dirty="0"/>
              <a:t>Fluid Resuscitation</a:t>
            </a:r>
          </a:p>
          <a:p>
            <a:pPr lvl="1"/>
            <a:r>
              <a:rPr lang="en-GB" sz="3600" dirty="0"/>
              <a:t>Correct compartment Syndrome</a:t>
            </a:r>
          </a:p>
          <a:p>
            <a:pPr lvl="1"/>
            <a:r>
              <a:rPr lang="en-GB" sz="3600" dirty="0" err="1"/>
              <a:t>Alkalinasation</a:t>
            </a:r>
            <a:r>
              <a:rPr lang="en-GB" sz="3600" dirty="0"/>
              <a:t> of Urine</a:t>
            </a:r>
          </a:p>
          <a:p>
            <a:pPr lvl="1"/>
            <a:r>
              <a:rPr lang="en-GB" sz="3600" dirty="0"/>
              <a:t>Support Polyuria (&gt;300ml/hr)</a:t>
            </a:r>
          </a:p>
          <a:p>
            <a:endParaRPr lang="en-GB" dirty="0"/>
          </a:p>
        </p:txBody>
      </p:sp>
      <p:sp>
        <p:nvSpPr>
          <p:cNvPr id="4" name="TextBox 3"/>
          <p:cNvSpPr txBox="1"/>
          <p:nvPr/>
        </p:nvSpPr>
        <p:spPr>
          <a:xfrm>
            <a:off x="683568" y="6309320"/>
            <a:ext cx="7704856" cy="369332"/>
          </a:xfrm>
          <a:prstGeom prst="rect">
            <a:avLst/>
          </a:prstGeom>
          <a:noFill/>
        </p:spPr>
        <p:txBody>
          <a:bodyPr wrap="square" rtlCol="0">
            <a:spAutoFit/>
          </a:bodyPr>
          <a:lstStyle/>
          <a:p>
            <a:r>
              <a:rPr lang="en-GB" dirty="0" err="1"/>
              <a:t>Bellomo</a:t>
            </a:r>
            <a:r>
              <a:rPr lang="en-GB" dirty="0"/>
              <a:t> et al (2012) Acute Kidney Injury </a:t>
            </a:r>
            <a:r>
              <a:rPr lang="en-GB" i="1" dirty="0"/>
              <a:t>The Lancet </a:t>
            </a:r>
            <a:r>
              <a:rPr lang="en-GB" b="1" dirty="0"/>
              <a:t>380</a:t>
            </a:r>
            <a:r>
              <a:rPr lang="en-GB" dirty="0"/>
              <a:t> 756-761</a:t>
            </a:r>
          </a:p>
        </p:txBody>
      </p:sp>
    </p:spTree>
    <p:extLst>
      <p:ext uri="{BB962C8B-B14F-4D97-AF65-F5344CB8AC3E}">
        <p14:creationId xmlns:p14="http://schemas.microsoft.com/office/powerpoint/2010/main" val="227607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B7EA73-528D-4BF8-BEF5-296F54506B35}"/>
              </a:ext>
            </a:extLst>
          </p:cNvPr>
          <p:cNvSpPr>
            <a:spLocks noGrp="1"/>
          </p:cNvSpPr>
          <p:nvPr>
            <p:ph type="title"/>
          </p:nvPr>
        </p:nvSpPr>
        <p:spPr/>
        <p:txBody>
          <a:bodyPr/>
          <a:lstStyle/>
          <a:p>
            <a:r>
              <a:rPr lang="en-GB" dirty="0"/>
              <a:t>Special Cases: CI-AKI</a:t>
            </a:r>
          </a:p>
        </p:txBody>
      </p:sp>
      <p:pic>
        <p:nvPicPr>
          <p:cNvPr id="5" name="Picture 4" descr="A screenshot of a cell phone&#10;&#10;Description generated with very high confidence">
            <a:extLst>
              <a:ext uri="{FF2B5EF4-FFF2-40B4-BE49-F238E27FC236}">
                <a16:creationId xmlns:a16="http://schemas.microsoft.com/office/drawing/2014/main" xmlns="" id="{5FB1C20C-3123-41D5-B07D-8BD593049C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711" y="1600970"/>
            <a:ext cx="6708634" cy="4319615"/>
          </a:xfrm>
          <a:prstGeom prst="rect">
            <a:avLst/>
          </a:prstGeom>
        </p:spPr>
      </p:pic>
      <p:sp>
        <p:nvSpPr>
          <p:cNvPr id="6" name="TextBox 5">
            <a:extLst>
              <a:ext uri="{FF2B5EF4-FFF2-40B4-BE49-F238E27FC236}">
                <a16:creationId xmlns:a16="http://schemas.microsoft.com/office/drawing/2014/main" xmlns="" id="{21F41E42-A7B5-47CA-9B38-653C1AC4753C}"/>
              </a:ext>
            </a:extLst>
          </p:cNvPr>
          <p:cNvSpPr txBox="1"/>
          <p:nvPr/>
        </p:nvSpPr>
        <p:spPr>
          <a:xfrm>
            <a:off x="302840" y="6165304"/>
            <a:ext cx="8383960" cy="923330"/>
          </a:xfrm>
          <a:prstGeom prst="rect">
            <a:avLst/>
          </a:prstGeom>
          <a:noFill/>
        </p:spPr>
        <p:txBody>
          <a:bodyPr wrap="square" rtlCol="0">
            <a:spAutoFit/>
          </a:bodyPr>
          <a:lstStyle/>
          <a:p>
            <a:r>
              <a:rPr lang="en-GB" dirty="0"/>
              <a:t>Rear et al (2014) Contrast-induced nephropathy following angiography and cardiac interventions </a:t>
            </a:r>
            <a:r>
              <a:rPr lang="en-GB" i="1" dirty="0"/>
              <a:t>BMJ Learning</a:t>
            </a:r>
          </a:p>
          <a:p>
            <a:endParaRPr lang="en-GB" dirty="0"/>
          </a:p>
        </p:txBody>
      </p:sp>
    </p:spTree>
    <p:extLst>
      <p:ext uri="{BB962C8B-B14F-4D97-AF65-F5344CB8AC3E}">
        <p14:creationId xmlns:p14="http://schemas.microsoft.com/office/powerpoint/2010/main" val="24446680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p:txBody>
          <a:bodyPr>
            <a:normAutofit fontScale="90000"/>
          </a:bodyPr>
          <a:lstStyle/>
          <a:p>
            <a:r>
              <a:rPr lang="en-US" altLang="en-US" dirty="0"/>
              <a:t>Special Cases: Hepato-renal Syndrome</a:t>
            </a:r>
            <a:endParaRPr lang="en-GB" altLang="en-US" dirty="0"/>
          </a:p>
        </p:txBody>
      </p:sp>
      <p:sp>
        <p:nvSpPr>
          <p:cNvPr id="125955" name="Content Placeholder 2"/>
          <p:cNvSpPr>
            <a:spLocks noGrp="1"/>
          </p:cNvSpPr>
          <p:nvPr>
            <p:ph idx="4294967295"/>
          </p:nvPr>
        </p:nvSpPr>
        <p:spPr>
          <a:xfrm>
            <a:off x="457200" y="1719263"/>
            <a:ext cx="8229600" cy="4805362"/>
          </a:xfrm>
        </p:spPr>
        <p:txBody>
          <a:bodyPr/>
          <a:lstStyle/>
          <a:p>
            <a:pPr>
              <a:lnSpc>
                <a:spcPct val="80000"/>
              </a:lnSpc>
            </a:pPr>
            <a:r>
              <a:rPr lang="en-US" altLang="en-US" sz="2800"/>
              <a:t>‘The occurrence of renal failure in a patient with advanced liver disease in the absence of other causes of renal failure.’</a:t>
            </a:r>
            <a:r>
              <a:rPr lang="en-US" altLang="en-US" sz="2700"/>
              <a:t> </a:t>
            </a:r>
            <a:r>
              <a:rPr lang="en-US" altLang="en-US" sz="1800"/>
              <a:t>(EASL; 2010)</a:t>
            </a:r>
          </a:p>
          <a:p>
            <a:pPr>
              <a:lnSpc>
                <a:spcPct val="80000"/>
              </a:lnSpc>
            </a:pPr>
            <a:endParaRPr lang="en-US" altLang="en-US" sz="2800"/>
          </a:p>
          <a:p>
            <a:pPr>
              <a:lnSpc>
                <a:spcPct val="80000"/>
              </a:lnSpc>
            </a:pPr>
            <a:r>
              <a:rPr lang="en-US" altLang="en-US" sz="2800"/>
              <a:t>Treatment:</a:t>
            </a:r>
          </a:p>
          <a:p>
            <a:pPr lvl="1">
              <a:lnSpc>
                <a:spcPct val="80000"/>
              </a:lnSpc>
            </a:pPr>
            <a:r>
              <a:rPr lang="en-US" altLang="en-US" sz="2400"/>
              <a:t>Terlipressin &amp; Albumin</a:t>
            </a:r>
          </a:p>
          <a:p>
            <a:pPr lvl="1">
              <a:lnSpc>
                <a:spcPct val="80000"/>
              </a:lnSpc>
            </a:pPr>
            <a:r>
              <a:rPr lang="en-US" altLang="en-US" sz="2400"/>
              <a:t>TIPS</a:t>
            </a:r>
          </a:p>
          <a:p>
            <a:pPr lvl="1">
              <a:lnSpc>
                <a:spcPct val="80000"/>
              </a:lnSpc>
            </a:pPr>
            <a:r>
              <a:rPr lang="en-US" altLang="en-US" sz="2400"/>
              <a:t>CRRT</a:t>
            </a:r>
          </a:p>
          <a:p>
            <a:pPr lvl="1">
              <a:lnSpc>
                <a:spcPct val="80000"/>
              </a:lnSpc>
            </a:pPr>
            <a:r>
              <a:rPr lang="en-US" altLang="en-US" sz="2400"/>
              <a:t>Transplant</a:t>
            </a:r>
          </a:p>
          <a:p>
            <a:pPr lvl="1">
              <a:lnSpc>
                <a:spcPct val="80000"/>
              </a:lnSpc>
            </a:pPr>
            <a:endParaRPr lang="en-GB" altLang="en-US" sz="2200"/>
          </a:p>
          <a:p>
            <a:pPr>
              <a:lnSpc>
                <a:spcPct val="80000"/>
              </a:lnSpc>
              <a:buFont typeface="Wingdings" pitchFamily="2" charset="2"/>
              <a:buNone/>
            </a:pPr>
            <a:endParaRPr lang="en-GB" altLang="en-US" sz="2700"/>
          </a:p>
        </p:txBody>
      </p:sp>
      <p:pic>
        <p:nvPicPr>
          <p:cNvPr id="12595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8013" y="3573463"/>
            <a:ext cx="4294187"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841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18F4E6-79DD-438B-823D-0D56FC30BCF0}"/>
              </a:ext>
            </a:extLst>
          </p:cNvPr>
          <p:cNvSpPr>
            <a:spLocks noGrp="1"/>
          </p:cNvSpPr>
          <p:nvPr>
            <p:ph type="title"/>
          </p:nvPr>
        </p:nvSpPr>
        <p:spPr/>
        <p:txBody>
          <a:bodyPr/>
          <a:lstStyle/>
          <a:p>
            <a:r>
              <a:rPr lang="en-GB" dirty="0"/>
              <a:t>Complications of AKI</a:t>
            </a:r>
          </a:p>
        </p:txBody>
      </p:sp>
      <p:pic>
        <p:nvPicPr>
          <p:cNvPr id="5" name="Content Placeholder 4" descr="A close up of a device&#10;&#10;Description generated with high confidence">
            <a:extLst>
              <a:ext uri="{FF2B5EF4-FFF2-40B4-BE49-F238E27FC236}">
                <a16:creationId xmlns:a16="http://schemas.microsoft.com/office/drawing/2014/main" xmlns="" id="{5877DB72-2361-4D71-86AA-FFB2FDD614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6300" y="1609725"/>
            <a:ext cx="7391400" cy="4714875"/>
          </a:xfrm>
        </p:spPr>
      </p:pic>
      <p:sp>
        <p:nvSpPr>
          <p:cNvPr id="6" name="TextBox 5">
            <a:extLst>
              <a:ext uri="{FF2B5EF4-FFF2-40B4-BE49-F238E27FC236}">
                <a16:creationId xmlns:a16="http://schemas.microsoft.com/office/drawing/2014/main" xmlns="" id="{E477AA48-4625-41B3-8BF9-D298CA3D9E60}"/>
              </a:ext>
            </a:extLst>
          </p:cNvPr>
          <p:cNvSpPr txBox="1"/>
          <p:nvPr/>
        </p:nvSpPr>
        <p:spPr>
          <a:xfrm>
            <a:off x="457200" y="6324600"/>
            <a:ext cx="8507288" cy="369332"/>
          </a:xfrm>
          <a:prstGeom prst="rect">
            <a:avLst/>
          </a:prstGeom>
          <a:noFill/>
        </p:spPr>
        <p:txBody>
          <a:bodyPr wrap="square" rtlCol="0">
            <a:spAutoFit/>
          </a:bodyPr>
          <a:lstStyle/>
          <a:p>
            <a:r>
              <a:rPr lang="en-GB" dirty="0"/>
              <a:t>Doyle &amp; </a:t>
            </a:r>
            <a:r>
              <a:rPr lang="en-GB" dirty="0" err="1"/>
              <a:t>Forni</a:t>
            </a:r>
            <a:r>
              <a:rPr lang="en-GB" dirty="0"/>
              <a:t> (2016) Acute Kidney Injury short &amp; long term effects </a:t>
            </a:r>
            <a:r>
              <a:rPr lang="en-GB" i="1" dirty="0"/>
              <a:t>Critical Care </a:t>
            </a:r>
            <a:r>
              <a:rPr lang="en-GB" b="1" dirty="0"/>
              <a:t>20</a:t>
            </a:r>
          </a:p>
        </p:txBody>
      </p:sp>
    </p:spTree>
    <p:extLst>
      <p:ext uri="{BB962C8B-B14F-4D97-AF65-F5344CB8AC3E}">
        <p14:creationId xmlns:p14="http://schemas.microsoft.com/office/powerpoint/2010/main" val="1622766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BE618-2B1E-4D11-817C-6DDEF23A480A}"/>
              </a:ext>
            </a:extLst>
          </p:cNvPr>
          <p:cNvSpPr>
            <a:spLocks noGrp="1"/>
          </p:cNvSpPr>
          <p:nvPr>
            <p:ph type="title"/>
          </p:nvPr>
        </p:nvSpPr>
        <p:spPr/>
        <p:txBody>
          <a:bodyPr/>
          <a:lstStyle/>
          <a:p>
            <a:r>
              <a:rPr lang="en-GB" dirty="0"/>
              <a:t>Complications</a:t>
            </a:r>
          </a:p>
        </p:txBody>
      </p:sp>
      <p:pic>
        <p:nvPicPr>
          <p:cNvPr id="4" name="Content Placeholder 3">
            <a:extLst>
              <a:ext uri="{FF2B5EF4-FFF2-40B4-BE49-F238E27FC236}">
                <a16:creationId xmlns:a16="http://schemas.microsoft.com/office/drawing/2014/main" xmlns="" id="{75B11A6E-D0E8-404D-A169-8E803230B456}"/>
              </a:ext>
            </a:extLst>
          </p:cNvPr>
          <p:cNvPicPr>
            <a:picLocks noGrp="1" noChangeAspect="1"/>
          </p:cNvPicPr>
          <p:nvPr>
            <p:ph idx="1"/>
          </p:nvPr>
        </p:nvPicPr>
        <p:blipFill>
          <a:blip r:embed="rId3"/>
          <a:stretch>
            <a:fillRect/>
          </a:stretch>
        </p:blipFill>
        <p:spPr>
          <a:xfrm>
            <a:off x="0" y="1557429"/>
            <a:ext cx="9165213" cy="5157228"/>
          </a:xfrm>
          <a:prstGeom prst="rect">
            <a:avLst/>
          </a:prstGeom>
        </p:spPr>
      </p:pic>
    </p:spTree>
    <p:extLst>
      <p:ext uri="{BB962C8B-B14F-4D97-AF65-F5344CB8AC3E}">
        <p14:creationId xmlns:p14="http://schemas.microsoft.com/office/powerpoint/2010/main" val="2652903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a:extLst>
              <a:ext uri="{FF2B5EF4-FFF2-40B4-BE49-F238E27FC236}">
                <a16:creationId xmlns:a16="http://schemas.microsoft.com/office/drawing/2014/main" xmlns="" id="{563BE7AE-6849-48E8-B902-7547BE0C6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475"/>
            <a:ext cx="9144000" cy="691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4">
            <a:extLst>
              <a:ext uri="{FF2B5EF4-FFF2-40B4-BE49-F238E27FC236}">
                <a16:creationId xmlns:a16="http://schemas.microsoft.com/office/drawing/2014/main" xmlns="" id="{5B758093-9078-49B4-91A9-891B61A2E9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ext Box 5">
            <a:extLst>
              <a:ext uri="{FF2B5EF4-FFF2-40B4-BE49-F238E27FC236}">
                <a16:creationId xmlns:a16="http://schemas.microsoft.com/office/drawing/2014/main" xmlns="" id="{15E97858-445F-4F5E-B260-31E6E9377B93}"/>
              </a:ext>
            </a:extLst>
          </p:cNvPr>
          <p:cNvSpPr txBox="1">
            <a:spLocks noChangeArrowheads="1"/>
          </p:cNvSpPr>
          <p:nvPr/>
        </p:nvSpPr>
        <p:spPr bwMode="auto">
          <a:xfrm>
            <a:off x="1979613" y="1844675"/>
            <a:ext cx="6769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rgbClr val="4A4A4A"/>
                </a:solidFill>
                <a:latin typeface="Arial" panose="020B0604020202020204" pitchFamily="34" charset="0"/>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rgbClr val="4A4A4A"/>
                </a:solidFill>
                <a:latin typeface="Arial" panose="020B0604020202020204" pitchFamily="34" charset="0"/>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rgbClr val="4A4A4A"/>
                </a:solidFill>
                <a:latin typeface="Arial" panose="020B0604020202020204" pitchFamily="34" charset="0"/>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126981" name="Rectangle 6">
            <a:extLst>
              <a:ext uri="{FF2B5EF4-FFF2-40B4-BE49-F238E27FC236}">
                <a16:creationId xmlns:a16="http://schemas.microsoft.com/office/drawing/2014/main" xmlns="" id="{BB5D8BF1-44C5-4610-87D5-D5B925E854B7}"/>
              </a:ext>
            </a:extLst>
          </p:cNvPr>
          <p:cNvSpPr>
            <a:spLocks noGrp="1" noChangeArrowheads="1"/>
          </p:cNvSpPr>
          <p:nvPr>
            <p:ph type="title"/>
          </p:nvPr>
        </p:nvSpPr>
        <p:spPr>
          <a:xfrm>
            <a:off x="395288" y="303213"/>
            <a:ext cx="8480425" cy="771525"/>
          </a:xfrm>
        </p:spPr>
        <p:txBody>
          <a:bodyPr anchor="t"/>
          <a:lstStyle/>
          <a:p>
            <a:pPr eaLnBrk="1" hangingPunct="1"/>
            <a:r>
              <a:rPr lang="en-GB" altLang="en-US" sz="3600">
                <a:solidFill>
                  <a:schemeClr val="bg1"/>
                </a:solidFill>
              </a:rPr>
              <a:t>NCEPOD: Key findings</a:t>
            </a:r>
          </a:p>
        </p:txBody>
      </p:sp>
      <p:sp>
        <p:nvSpPr>
          <p:cNvPr id="18438" name="Rectangle 10">
            <a:extLst>
              <a:ext uri="{FF2B5EF4-FFF2-40B4-BE49-F238E27FC236}">
                <a16:creationId xmlns:a16="http://schemas.microsoft.com/office/drawing/2014/main" xmlns="" id="{1119F9A2-5B45-4A04-9EFD-F43A53C55D4A}"/>
              </a:ext>
            </a:extLst>
          </p:cNvPr>
          <p:cNvSpPr>
            <a:spLocks noGrp="1" noChangeArrowheads="1"/>
          </p:cNvSpPr>
          <p:nvPr>
            <p:ph idx="1"/>
          </p:nvPr>
        </p:nvSpPr>
        <p:spPr>
          <a:xfrm>
            <a:off x="1671638" y="1928813"/>
            <a:ext cx="7489825" cy="4435475"/>
          </a:xfrm>
        </p:spPr>
        <p:txBody>
          <a:bodyPr/>
          <a:lstStyle/>
          <a:p>
            <a:pPr marL="685800" eaLnBrk="1" hangingPunct="1">
              <a:lnSpc>
                <a:spcPct val="110000"/>
              </a:lnSpc>
              <a:buClr>
                <a:srgbClr val="A50021"/>
              </a:buClr>
              <a:buFontTx/>
              <a:buChar char="•"/>
            </a:pPr>
            <a:r>
              <a:rPr lang="en-GB" altLang="en-US" sz="2400" b="1" dirty="0"/>
              <a:t>AKI avoidable in 14% of cases</a:t>
            </a:r>
          </a:p>
          <a:p>
            <a:pPr marL="685800" eaLnBrk="1" hangingPunct="1">
              <a:lnSpc>
                <a:spcPct val="110000"/>
              </a:lnSpc>
              <a:buClr>
                <a:srgbClr val="A50021"/>
              </a:buClr>
              <a:buFontTx/>
              <a:buChar char="•"/>
            </a:pPr>
            <a:r>
              <a:rPr lang="en-GB" altLang="en-US" sz="2400" b="1" dirty="0"/>
              <a:t>Only 50% of patients received “good care” </a:t>
            </a:r>
          </a:p>
          <a:p>
            <a:pPr marL="685800" eaLnBrk="1" hangingPunct="1">
              <a:lnSpc>
                <a:spcPct val="110000"/>
              </a:lnSpc>
              <a:buClr>
                <a:srgbClr val="A50021"/>
              </a:buClr>
              <a:buFontTx/>
              <a:buChar char="•"/>
            </a:pPr>
            <a:r>
              <a:rPr lang="en-GB" altLang="en-US" sz="2400" b="1" u="sng" dirty="0"/>
              <a:t>Post admission</a:t>
            </a:r>
            <a:r>
              <a:rPr lang="en-GB" altLang="en-US" sz="2400" b="1" dirty="0"/>
              <a:t> AKI: poor recognition and care</a:t>
            </a:r>
          </a:p>
          <a:p>
            <a:pPr marL="685800" eaLnBrk="1" hangingPunct="1">
              <a:lnSpc>
                <a:spcPct val="110000"/>
              </a:lnSpc>
              <a:buClr>
                <a:srgbClr val="A50021"/>
              </a:buClr>
              <a:buFontTx/>
              <a:buChar char="•"/>
            </a:pPr>
            <a:r>
              <a:rPr lang="en-GB" altLang="en-US" sz="2400" b="1" dirty="0"/>
              <a:t>24% did not receive adequate senior review</a:t>
            </a:r>
          </a:p>
          <a:p>
            <a:pPr lvl="2" eaLnBrk="1" hangingPunct="1">
              <a:lnSpc>
                <a:spcPct val="110000"/>
              </a:lnSpc>
              <a:buClr>
                <a:srgbClr val="A50021"/>
              </a:buClr>
            </a:pPr>
            <a:r>
              <a:rPr lang="en-GB" altLang="en-US" dirty="0"/>
              <a:t>Quality of care in this group was judged to be less good</a:t>
            </a:r>
          </a:p>
          <a:p>
            <a:pPr marL="685800" eaLnBrk="1" hangingPunct="1">
              <a:lnSpc>
                <a:spcPct val="110000"/>
              </a:lnSpc>
              <a:buClr>
                <a:srgbClr val="A50021"/>
              </a:buClr>
              <a:buFontTx/>
              <a:buChar char="•"/>
            </a:pPr>
            <a:r>
              <a:rPr lang="en-GB" altLang="en-US" sz="2400" b="1" dirty="0"/>
              <a:t>85% did not have documented evidence of </a:t>
            </a:r>
            <a:br>
              <a:rPr lang="en-GB" altLang="en-US" sz="2400" b="1" dirty="0"/>
            </a:br>
            <a:r>
              <a:rPr lang="en-GB" altLang="en-US" sz="2400" b="1" dirty="0"/>
              <a:t>critical care outreach involvement</a:t>
            </a:r>
          </a:p>
        </p:txBody>
      </p:sp>
      <p:sp>
        <p:nvSpPr>
          <p:cNvPr id="126983" name="TextBox 2">
            <a:extLst>
              <a:ext uri="{FF2B5EF4-FFF2-40B4-BE49-F238E27FC236}">
                <a16:creationId xmlns:a16="http://schemas.microsoft.com/office/drawing/2014/main" xmlns="" id="{28D2446F-1BE0-478A-862B-E65052C59018}"/>
              </a:ext>
            </a:extLst>
          </p:cNvPr>
          <p:cNvSpPr txBox="1">
            <a:spLocks noChangeArrowheads="1"/>
          </p:cNvSpPr>
          <p:nvPr/>
        </p:nvSpPr>
        <p:spPr bwMode="auto">
          <a:xfrm>
            <a:off x="0" y="6480175"/>
            <a:ext cx="1262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rgbClr val="4A4A4A"/>
                </a:solidFill>
                <a:latin typeface="Arial" panose="020B0604020202020204" pitchFamily="34" charset="0"/>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rgbClr val="4A4A4A"/>
                </a:solidFill>
                <a:latin typeface="Arial" panose="020B0604020202020204" pitchFamily="34" charset="0"/>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rgbClr val="4A4A4A"/>
                </a:solidFill>
                <a:latin typeface="Arial" panose="020B0604020202020204" pitchFamily="34" charset="0"/>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A4A4A"/>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June 2009</a:t>
            </a:r>
          </a:p>
        </p:txBody>
      </p:sp>
    </p:spTree>
    <p:extLst>
      <p:ext uri="{BB962C8B-B14F-4D97-AF65-F5344CB8AC3E}">
        <p14:creationId xmlns:p14="http://schemas.microsoft.com/office/powerpoint/2010/main" val="290832983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8">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38">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4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E0418-318C-470B-A29D-6B2B7DC12F93}"/>
              </a:ext>
            </a:extLst>
          </p:cNvPr>
          <p:cNvSpPr>
            <a:spLocks noGrp="1"/>
          </p:cNvSpPr>
          <p:nvPr>
            <p:ph type="title"/>
          </p:nvPr>
        </p:nvSpPr>
        <p:spPr/>
        <p:txBody>
          <a:bodyPr/>
          <a:lstStyle/>
          <a:p>
            <a:pPr algn="r"/>
            <a:r>
              <a:rPr lang="en-GB" dirty="0"/>
              <a:t>Management</a:t>
            </a:r>
          </a:p>
        </p:txBody>
      </p:sp>
      <p:pic>
        <p:nvPicPr>
          <p:cNvPr id="4" name="Content Placeholder 3">
            <a:extLst>
              <a:ext uri="{FF2B5EF4-FFF2-40B4-BE49-F238E27FC236}">
                <a16:creationId xmlns:a16="http://schemas.microsoft.com/office/drawing/2014/main" xmlns="" id="{F189DEA3-4A2C-4AF9-BB86-96B5848B5A03}"/>
              </a:ext>
            </a:extLst>
          </p:cNvPr>
          <p:cNvPicPr>
            <a:picLocks noGrp="1" noChangeAspect="1"/>
          </p:cNvPicPr>
          <p:nvPr>
            <p:ph idx="1"/>
          </p:nvPr>
        </p:nvPicPr>
        <p:blipFill>
          <a:blip r:embed="rId3"/>
          <a:stretch>
            <a:fillRect/>
          </a:stretch>
        </p:blipFill>
        <p:spPr>
          <a:xfrm>
            <a:off x="313826" y="1300008"/>
            <a:ext cx="7426526" cy="5499833"/>
          </a:xfrm>
          <a:prstGeom prst="rect">
            <a:avLst/>
          </a:prstGeom>
        </p:spPr>
      </p:pic>
    </p:spTree>
    <p:extLst>
      <p:ext uri="{BB962C8B-B14F-4D97-AF65-F5344CB8AC3E}">
        <p14:creationId xmlns:p14="http://schemas.microsoft.com/office/powerpoint/2010/main" val="3164690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E0418-318C-470B-A29D-6B2B7DC12F93}"/>
              </a:ext>
            </a:extLst>
          </p:cNvPr>
          <p:cNvSpPr>
            <a:spLocks noGrp="1"/>
          </p:cNvSpPr>
          <p:nvPr>
            <p:ph type="title"/>
          </p:nvPr>
        </p:nvSpPr>
        <p:spPr/>
        <p:txBody>
          <a:bodyPr/>
          <a:lstStyle/>
          <a:p>
            <a:r>
              <a:rPr lang="en-GB" dirty="0"/>
              <a:t>1.</a:t>
            </a:r>
          </a:p>
        </p:txBody>
      </p:sp>
      <p:pic>
        <p:nvPicPr>
          <p:cNvPr id="4" name="Content Placeholder 3">
            <a:extLst>
              <a:ext uri="{FF2B5EF4-FFF2-40B4-BE49-F238E27FC236}">
                <a16:creationId xmlns:a16="http://schemas.microsoft.com/office/drawing/2014/main" xmlns="" id="{F189DEA3-4A2C-4AF9-BB86-96B5848B5A03}"/>
              </a:ext>
            </a:extLst>
          </p:cNvPr>
          <p:cNvPicPr>
            <a:picLocks noGrp="1" noChangeAspect="1"/>
          </p:cNvPicPr>
          <p:nvPr>
            <p:ph idx="1"/>
          </p:nvPr>
        </p:nvPicPr>
        <p:blipFill rotWithShape="1">
          <a:blip r:embed="rId3"/>
          <a:srcRect b="35474"/>
          <a:stretch/>
        </p:blipFill>
        <p:spPr>
          <a:xfrm>
            <a:off x="1021844" y="268305"/>
            <a:ext cx="6804248" cy="3251471"/>
          </a:xfrm>
          <a:prstGeom prst="rect">
            <a:avLst/>
          </a:prstGeom>
        </p:spPr>
      </p:pic>
      <p:pic>
        <p:nvPicPr>
          <p:cNvPr id="3" name="Picture 2">
            <a:extLst>
              <a:ext uri="{FF2B5EF4-FFF2-40B4-BE49-F238E27FC236}">
                <a16:creationId xmlns:a16="http://schemas.microsoft.com/office/drawing/2014/main" xmlns="" id="{1AFBBD25-FEA7-4791-88CC-0C2E6C97271F}"/>
              </a:ext>
            </a:extLst>
          </p:cNvPr>
          <p:cNvPicPr>
            <a:picLocks noChangeAspect="1"/>
          </p:cNvPicPr>
          <p:nvPr/>
        </p:nvPicPr>
        <p:blipFill>
          <a:blip r:embed="rId4"/>
          <a:stretch>
            <a:fillRect/>
          </a:stretch>
        </p:blipFill>
        <p:spPr>
          <a:xfrm>
            <a:off x="243108" y="3521800"/>
            <a:ext cx="8443692" cy="1103472"/>
          </a:xfrm>
          <a:prstGeom prst="rect">
            <a:avLst/>
          </a:prstGeom>
        </p:spPr>
      </p:pic>
      <p:pic>
        <p:nvPicPr>
          <p:cNvPr id="6" name="Picture 5">
            <a:extLst>
              <a:ext uri="{FF2B5EF4-FFF2-40B4-BE49-F238E27FC236}">
                <a16:creationId xmlns:a16="http://schemas.microsoft.com/office/drawing/2014/main" xmlns="" id="{17876101-2E2F-40F3-B614-A2A332D67CBB}"/>
              </a:ext>
            </a:extLst>
          </p:cNvPr>
          <p:cNvPicPr>
            <a:picLocks noChangeAspect="1"/>
          </p:cNvPicPr>
          <p:nvPr/>
        </p:nvPicPr>
        <p:blipFill>
          <a:blip r:embed="rId5"/>
          <a:stretch>
            <a:fillRect/>
          </a:stretch>
        </p:blipFill>
        <p:spPr>
          <a:xfrm>
            <a:off x="429409" y="4398051"/>
            <a:ext cx="8285182" cy="4919898"/>
          </a:xfrm>
          <a:prstGeom prst="rect">
            <a:avLst/>
          </a:prstGeom>
        </p:spPr>
      </p:pic>
    </p:spTree>
    <p:extLst>
      <p:ext uri="{BB962C8B-B14F-4D97-AF65-F5344CB8AC3E}">
        <p14:creationId xmlns:p14="http://schemas.microsoft.com/office/powerpoint/2010/main" val="2151630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F5251-CF59-4F21-BB17-AC87B330FF91}"/>
              </a:ext>
            </a:extLst>
          </p:cNvPr>
          <p:cNvSpPr>
            <a:spLocks noGrp="1"/>
          </p:cNvSpPr>
          <p:nvPr>
            <p:ph type="title"/>
          </p:nvPr>
        </p:nvSpPr>
        <p:spPr/>
        <p:txBody>
          <a:bodyPr/>
          <a:lstStyle/>
          <a:p>
            <a:r>
              <a:rPr lang="en-GB" dirty="0"/>
              <a:t>Who is at risk?? </a:t>
            </a:r>
            <a:r>
              <a:rPr lang="en-GB" altLang="en-US" dirty="0"/>
              <a:t>(NICE CG 169)</a:t>
            </a:r>
            <a:endParaRPr lang="en-GB" dirty="0"/>
          </a:p>
        </p:txBody>
      </p:sp>
      <p:sp>
        <p:nvSpPr>
          <p:cNvPr id="5" name="Content Placeholder 4">
            <a:extLst>
              <a:ext uri="{FF2B5EF4-FFF2-40B4-BE49-F238E27FC236}">
                <a16:creationId xmlns:a16="http://schemas.microsoft.com/office/drawing/2014/main" xmlns="" id="{D3E433D5-3714-4FDB-BFE5-A17C4B2433BC}"/>
              </a:ext>
            </a:extLst>
          </p:cNvPr>
          <p:cNvSpPr>
            <a:spLocks noGrp="1"/>
          </p:cNvSpPr>
          <p:nvPr>
            <p:ph sz="half" idx="1"/>
          </p:nvPr>
        </p:nvSpPr>
        <p:spPr/>
        <p:txBody>
          <a:bodyPr>
            <a:normAutofit lnSpcReduction="10000"/>
          </a:bodyPr>
          <a:lstStyle/>
          <a:p>
            <a:pPr>
              <a:defRPr/>
            </a:pPr>
            <a:r>
              <a:rPr lang="en-GB" dirty="0"/>
              <a:t>EGFR&lt;60ml/min</a:t>
            </a:r>
          </a:p>
          <a:p>
            <a:pPr>
              <a:defRPr/>
            </a:pPr>
            <a:r>
              <a:rPr lang="en-GB" dirty="0"/>
              <a:t>Heart failure</a:t>
            </a:r>
          </a:p>
          <a:p>
            <a:pPr>
              <a:defRPr/>
            </a:pPr>
            <a:r>
              <a:rPr lang="en-GB" dirty="0"/>
              <a:t>Liver disease</a:t>
            </a:r>
          </a:p>
          <a:p>
            <a:pPr>
              <a:defRPr/>
            </a:pPr>
            <a:r>
              <a:rPr lang="en-GB" dirty="0"/>
              <a:t>Diabetes</a:t>
            </a:r>
          </a:p>
          <a:p>
            <a:pPr>
              <a:defRPr/>
            </a:pPr>
            <a:r>
              <a:rPr lang="en-GB" dirty="0"/>
              <a:t>History AKI</a:t>
            </a:r>
          </a:p>
          <a:p>
            <a:pPr>
              <a:defRPr/>
            </a:pPr>
            <a:r>
              <a:rPr lang="en-GB" dirty="0"/>
              <a:t>Oliguria &lt;0.5 ml/kg/hr</a:t>
            </a:r>
          </a:p>
          <a:p>
            <a:pPr>
              <a:defRPr/>
            </a:pPr>
            <a:r>
              <a:rPr lang="en-GB" dirty="0"/>
              <a:t>Neurological injury / cognitive deficit</a:t>
            </a:r>
          </a:p>
          <a:p>
            <a:endParaRPr lang="en-GB" dirty="0"/>
          </a:p>
        </p:txBody>
      </p:sp>
      <p:sp>
        <p:nvSpPr>
          <p:cNvPr id="7" name="Content Placeholder 2">
            <a:extLst>
              <a:ext uri="{FF2B5EF4-FFF2-40B4-BE49-F238E27FC236}">
                <a16:creationId xmlns:a16="http://schemas.microsoft.com/office/drawing/2014/main" xmlns="" id="{1EA654C7-8265-4DDF-86E5-B1B7A48CCB76}"/>
              </a:ext>
            </a:extLst>
          </p:cNvPr>
          <p:cNvSpPr>
            <a:spLocks noGrp="1"/>
          </p:cNvSpPr>
          <p:nvPr>
            <p:ph sz="half" idx="2"/>
          </p:nvPr>
        </p:nvSpPr>
        <p:spPr/>
        <p:txBody>
          <a:bodyPr>
            <a:normAutofit lnSpcReduction="10000"/>
          </a:bodyPr>
          <a:lstStyle/>
          <a:p>
            <a:pPr>
              <a:defRPr/>
            </a:pPr>
            <a:r>
              <a:rPr lang="en-GB" dirty="0"/>
              <a:t>Hypovolaemia</a:t>
            </a:r>
          </a:p>
          <a:p>
            <a:pPr>
              <a:defRPr/>
            </a:pPr>
            <a:r>
              <a:rPr lang="en-GB" dirty="0"/>
              <a:t>Use of drugs with nephrotoxic potential</a:t>
            </a:r>
          </a:p>
          <a:p>
            <a:pPr>
              <a:defRPr/>
            </a:pPr>
            <a:r>
              <a:rPr lang="en-GB" dirty="0" err="1"/>
              <a:t>Iodniated</a:t>
            </a:r>
            <a:r>
              <a:rPr lang="en-GB" dirty="0"/>
              <a:t> contrast &lt; 1 week</a:t>
            </a:r>
          </a:p>
          <a:p>
            <a:pPr>
              <a:defRPr/>
            </a:pPr>
            <a:r>
              <a:rPr lang="en-GB" dirty="0"/>
              <a:t>Symptoms of obstruction</a:t>
            </a:r>
          </a:p>
          <a:p>
            <a:pPr>
              <a:defRPr/>
            </a:pPr>
            <a:r>
              <a:rPr lang="en-GB" dirty="0"/>
              <a:t>Sepsis</a:t>
            </a:r>
          </a:p>
          <a:p>
            <a:pPr>
              <a:defRPr/>
            </a:pPr>
            <a:r>
              <a:rPr lang="en-GB" dirty="0"/>
              <a:t>EWS increasing </a:t>
            </a:r>
          </a:p>
          <a:p>
            <a:pPr>
              <a:defRPr/>
            </a:pPr>
            <a:r>
              <a:rPr lang="en-GB" dirty="0"/>
              <a:t>Over 65</a:t>
            </a:r>
          </a:p>
          <a:p>
            <a:pPr>
              <a:defRPr/>
            </a:pPr>
            <a:endParaRPr lang="en-GB" sz="2400" dirty="0"/>
          </a:p>
        </p:txBody>
      </p:sp>
    </p:spTree>
    <p:extLst>
      <p:ext uri="{BB962C8B-B14F-4D97-AF65-F5344CB8AC3E}">
        <p14:creationId xmlns:p14="http://schemas.microsoft.com/office/powerpoint/2010/main" val="3743222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78FEDE-C5BA-41A4-AED6-EB7DA5A37B67}"/>
              </a:ext>
            </a:extLst>
          </p:cNvPr>
          <p:cNvSpPr>
            <a:spLocks noGrp="1"/>
          </p:cNvSpPr>
          <p:nvPr>
            <p:ph type="title"/>
          </p:nvPr>
        </p:nvSpPr>
        <p:spPr/>
        <p:txBody>
          <a:bodyPr/>
          <a:lstStyle/>
          <a:p>
            <a:r>
              <a:rPr lang="en-GB" dirty="0"/>
              <a:t>2. Investigate &amp; Identify Cause</a:t>
            </a:r>
          </a:p>
        </p:txBody>
      </p:sp>
      <p:pic>
        <p:nvPicPr>
          <p:cNvPr id="4" name="Content Placeholder 3">
            <a:extLst>
              <a:ext uri="{FF2B5EF4-FFF2-40B4-BE49-F238E27FC236}">
                <a16:creationId xmlns:a16="http://schemas.microsoft.com/office/drawing/2014/main" xmlns="" id="{50A00143-03AE-4425-9783-93B35572638E}"/>
              </a:ext>
            </a:extLst>
          </p:cNvPr>
          <p:cNvPicPr>
            <a:picLocks noGrp="1" noChangeAspect="1"/>
          </p:cNvPicPr>
          <p:nvPr>
            <p:ph idx="1"/>
          </p:nvPr>
        </p:nvPicPr>
        <p:blipFill>
          <a:blip r:embed="rId3"/>
          <a:stretch>
            <a:fillRect/>
          </a:stretch>
        </p:blipFill>
        <p:spPr>
          <a:xfrm>
            <a:off x="5796136" y="1528584"/>
            <a:ext cx="2337753" cy="4876800"/>
          </a:xfrm>
          <a:prstGeom prst="rect">
            <a:avLst/>
          </a:prstGeom>
        </p:spPr>
      </p:pic>
      <p:pic>
        <p:nvPicPr>
          <p:cNvPr id="6" name="Picture 5">
            <a:extLst>
              <a:ext uri="{FF2B5EF4-FFF2-40B4-BE49-F238E27FC236}">
                <a16:creationId xmlns:a16="http://schemas.microsoft.com/office/drawing/2014/main" xmlns="" id="{3CADBDAE-3C83-4EB3-947A-17EBE88CA1E6}"/>
              </a:ext>
            </a:extLst>
          </p:cNvPr>
          <p:cNvPicPr>
            <a:picLocks noChangeAspect="1"/>
          </p:cNvPicPr>
          <p:nvPr/>
        </p:nvPicPr>
        <p:blipFill>
          <a:blip r:embed="rId4"/>
          <a:stretch>
            <a:fillRect/>
          </a:stretch>
        </p:blipFill>
        <p:spPr>
          <a:xfrm>
            <a:off x="457200" y="2438400"/>
            <a:ext cx="4423032" cy="3276884"/>
          </a:xfrm>
          <a:prstGeom prst="rect">
            <a:avLst/>
          </a:prstGeom>
        </p:spPr>
      </p:pic>
      <p:sp>
        <p:nvSpPr>
          <p:cNvPr id="7" name="Oval 6">
            <a:extLst>
              <a:ext uri="{FF2B5EF4-FFF2-40B4-BE49-F238E27FC236}">
                <a16:creationId xmlns:a16="http://schemas.microsoft.com/office/drawing/2014/main" xmlns="" id="{45E46B2F-5A79-4D73-9294-3E00255EE13A}"/>
              </a:ext>
            </a:extLst>
          </p:cNvPr>
          <p:cNvSpPr/>
          <p:nvPr/>
        </p:nvSpPr>
        <p:spPr>
          <a:xfrm>
            <a:off x="1010111" y="4437112"/>
            <a:ext cx="4065945" cy="57606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6390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8056DE-8737-4FB6-A8B1-00C0D5A35A4B}"/>
              </a:ext>
            </a:extLst>
          </p:cNvPr>
          <p:cNvSpPr>
            <a:spLocks noGrp="1"/>
          </p:cNvSpPr>
          <p:nvPr>
            <p:ph type="title"/>
          </p:nvPr>
        </p:nvSpPr>
        <p:spPr/>
        <p:txBody>
          <a:bodyPr/>
          <a:lstStyle/>
          <a:p>
            <a:r>
              <a:rPr lang="en-GB" dirty="0"/>
              <a:t>3. Initiate Cause Specific Treatments</a:t>
            </a:r>
          </a:p>
        </p:txBody>
      </p:sp>
      <p:sp>
        <p:nvSpPr>
          <p:cNvPr id="3" name="Content Placeholder 2">
            <a:extLst>
              <a:ext uri="{FF2B5EF4-FFF2-40B4-BE49-F238E27FC236}">
                <a16:creationId xmlns:a16="http://schemas.microsoft.com/office/drawing/2014/main" xmlns="" id="{E481F726-FC55-480D-8873-EE8941CE9E30}"/>
              </a:ext>
            </a:extLst>
          </p:cNvPr>
          <p:cNvSpPr>
            <a:spLocks noGrp="1"/>
          </p:cNvSpPr>
          <p:nvPr>
            <p:ph idx="1"/>
          </p:nvPr>
        </p:nvSpPr>
        <p:spPr/>
        <p:txBody>
          <a:bodyPr>
            <a:normAutofit lnSpcReduction="10000"/>
          </a:bodyPr>
          <a:lstStyle/>
          <a:p>
            <a:r>
              <a:rPr lang="en-GB" dirty="0" err="1"/>
              <a:t>Rhabodomyolysis</a:t>
            </a:r>
            <a:r>
              <a:rPr lang="en-GB" dirty="0"/>
              <a:t> </a:t>
            </a:r>
          </a:p>
          <a:p>
            <a:pPr lvl="1"/>
            <a:r>
              <a:rPr lang="en-GB" dirty="0"/>
              <a:t>Early/aggressive hydration; urinary alkalisation &amp; fasciotomies if compartment syndrome evident</a:t>
            </a:r>
          </a:p>
          <a:p>
            <a:r>
              <a:rPr lang="en-GB" dirty="0"/>
              <a:t>Abdominal Compartment Syndrome</a:t>
            </a:r>
          </a:p>
          <a:p>
            <a:pPr lvl="1"/>
            <a:r>
              <a:rPr lang="en-GB" dirty="0"/>
              <a:t>Dependent on cause – </a:t>
            </a:r>
            <a:r>
              <a:rPr lang="en-GB" dirty="0" err="1"/>
              <a:t>eg</a:t>
            </a:r>
            <a:r>
              <a:rPr lang="en-GB" dirty="0"/>
              <a:t> drain ascites, open the </a:t>
            </a:r>
            <a:r>
              <a:rPr lang="en-GB" dirty="0" err="1"/>
              <a:t>abdo</a:t>
            </a:r>
            <a:endParaRPr lang="en-GB" dirty="0"/>
          </a:p>
          <a:p>
            <a:r>
              <a:rPr lang="en-GB" dirty="0"/>
              <a:t>Acute </a:t>
            </a:r>
            <a:r>
              <a:rPr lang="en-GB" dirty="0" err="1"/>
              <a:t>Vascultis</a:t>
            </a:r>
            <a:endParaRPr lang="en-GB" dirty="0"/>
          </a:p>
          <a:p>
            <a:pPr lvl="1"/>
            <a:r>
              <a:rPr lang="en-GB" dirty="0"/>
              <a:t>Immunosuppression +/- plasma exchange</a:t>
            </a:r>
          </a:p>
          <a:p>
            <a:r>
              <a:rPr lang="en-GB" dirty="0"/>
              <a:t>Malignant Hypertension</a:t>
            </a:r>
          </a:p>
          <a:p>
            <a:pPr lvl="1"/>
            <a:r>
              <a:rPr lang="en-GB" dirty="0"/>
              <a:t>BP Control</a:t>
            </a:r>
          </a:p>
          <a:p>
            <a:r>
              <a:rPr lang="en-GB" dirty="0"/>
              <a:t>Drug Induced Nephritis</a:t>
            </a:r>
          </a:p>
          <a:p>
            <a:pPr lvl="1"/>
            <a:r>
              <a:rPr lang="en-GB" dirty="0"/>
              <a:t>Stop Drugs</a:t>
            </a:r>
          </a:p>
          <a:p>
            <a:r>
              <a:rPr lang="en-GB" dirty="0" err="1"/>
              <a:t>Obtsructuve</a:t>
            </a:r>
            <a:r>
              <a:rPr lang="en-GB" dirty="0"/>
              <a:t> Uropathy</a:t>
            </a:r>
          </a:p>
          <a:p>
            <a:pPr lvl="1"/>
            <a:r>
              <a:rPr lang="en-GB" dirty="0"/>
              <a:t>Relive obstruction; consider nephrostomies</a:t>
            </a:r>
          </a:p>
          <a:p>
            <a:endParaRPr lang="en-GB" dirty="0"/>
          </a:p>
        </p:txBody>
      </p:sp>
    </p:spTree>
    <p:extLst>
      <p:ext uri="{BB962C8B-B14F-4D97-AF65-F5344CB8AC3E}">
        <p14:creationId xmlns:p14="http://schemas.microsoft.com/office/powerpoint/2010/main" val="3991661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1CB054-971A-4869-8AA5-142D9E63CE92}"/>
              </a:ext>
            </a:extLst>
          </p:cNvPr>
          <p:cNvSpPr>
            <a:spLocks noGrp="1"/>
          </p:cNvSpPr>
          <p:nvPr>
            <p:ph type="title"/>
          </p:nvPr>
        </p:nvSpPr>
        <p:spPr/>
        <p:txBody>
          <a:bodyPr/>
          <a:lstStyle/>
          <a:p>
            <a:r>
              <a:rPr lang="en-GB" dirty="0"/>
              <a:t>4. Optimise renal perfusion</a:t>
            </a:r>
          </a:p>
        </p:txBody>
      </p:sp>
      <p:pic>
        <p:nvPicPr>
          <p:cNvPr id="5" name="Content Placeholder 4" descr="A drawing of a cartoon character&#10;&#10;Description generated with high confidence">
            <a:extLst>
              <a:ext uri="{FF2B5EF4-FFF2-40B4-BE49-F238E27FC236}">
                <a16:creationId xmlns:a16="http://schemas.microsoft.com/office/drawing/2014/main" xmlns="" id="{B8DDD1CA-3A8F-46FD-BBB5-95961EC3E7D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8" y="1524000"/>
            <a:ext cx="5184576" cy="3888432"/>
          </a:xfrm>
        </p:spPr>
      </p:pic>
      <p:pic>
        <p:nvPicPr>
          <p:cNvPr id="6" name="Picture 5">
            <a:extLst>
              <a:ext uri="{FF2B5EF4-FFF2-40B4-BE49-F238E27FC236}">
                <a16:creationId xmlns:a16="http://schemas.microsoft.com/office/drawing/2014/main" xmlns="" id="{CB0AA03C-A7A4-41C8-B53C-B7CC30B5DCB9}"/>
              </a:ext>
            </a:extLst>
          </p:cNvPr>
          <p:cNvPicPr>
            <a:picLocks noChangeAspect="1"/>
          </p:cNvPicPr>
          <p:nvPr/>
        </p:nvPicPr>
        <p:blipFill rotWithShape="1">
          <a:blip r:embed="rId4"/>
          <a:srcRect t="55360" b="28427"/>
          <a:stretch/>
        </p:blipFill>
        <p:spPr>
          <a:xfrm>
            <a:off x="457200" y="5787752"/>
            <a:ext cx="8369385" cy="648072"/>
          </a:xfrm>
          <a:prstGeom prst="rect">
            <a:avLst/>
          </a:prstGeom>
        </p:spPr>
      </p:pic>
    </p:spTree>
    <p:extLst>
      <p:ext uri="{BB962C8B-B14F-4D97-AF65-F5344CB8AC3E}">
        <p14:creationId xmlns:p14="http://schemas.microsoft.com/office/powerpoint/2010/main" val="16846473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5C8361-ADB5-4594-9526-5338E85F9BEC}"/>
              </a:ext>
            </a:extLst>
          </p:cNvPr>
          <p:cNvSpPr>
            <a:spLocks noGrp="1"/>
          </p:cNvSpPr>
          <p:nvPr>
            <p:ph type="title"/>
          </p:nvPr>
        </p:nvSpPr>
        <p:spPr/>
        <p:txBody>
          <a:bodyPr/>
          <a:lstStyle/>
          <a:p>
            <a:r>
              <a:rPr lang="en-GB" dirty="0"/>
              <a:t>Fluids – problem &amp; solution</a:t>
            </a:r>
          </a:p>
        </p:txBody>
      </p:sp>
      <p:pic>
        <p:nvPicPr>
          <p:cNvPr id="4" name="Content Placeholder 3">
            <a:extLst>
              <a:ext uri="{FF2B5EF4-FFF2-40B4-BE49-F238E27FC236}">
                <a16:creationId xmlns:a16="http://schemas.microsoft.com/office/drawing/2014/main" xmlns="" id="{87D8B619-3AA4-4D20-941F-3CB78A6D2CB6}"/>
              </a:ext>
            </a:extLst>
          </p:cNvPr>
          <p:cNvPicPr>
            <a:picLocks noGrp="1" noChangeAspect="1"/>
          </p:cNvPicPr>
          <p:nvPr>
            <p:ph idx="1"/>
          </p:nvPr>
        </p:nvPicPr>
        <p:blipFill>
          <a:blip r:embed="rId3"/>
          <a:stretch>
            <a:fillRect/>
          </a:stretch>
        </p:blipFill>
        <p:spPr>
          <a:xfrm>
            <a:off x="755576" y="1995487"/>
            <a:ext cx="5257501" cy="4329113"/>
          </a:xfrm>
          <a:prstGeom prst="rect">
            <a:avLst/>
          </a:prstGeom>
        </p:spPr>
      </p:pic>
      <p:sp>
        <p:nvSpPr>
          <p:cNvPr id="5" name="TextBox 4">
            <a:extLst>
              <a:ext uri="{FF2B5EF4-FFF2-40B4-BE49-F238E27FC236}">
                <a16:creationId xmlns:a16="http://schemas.microsoft.com/office/drawing/2014/main" xmlns="" id="{6B8EB676-7D42-4FE1-A6F3-0D775E2750CA}"/>
              </a:ext>
            </a:extLst>
          </p:cNvPr>
          <p:cNvSpPr txBox="1"/>
          <p:nvPr/>
        </p:nvSpPr>
        <p:spPr>
          <a:xfrm>
            <a:off x="6289848" y="2354713"/>
            <a:ext cx="2098576" cy="1477328"/>
          </a:xfrm>
          <a:prstGeom prst="rect">
            <a:avLst/>
          </a:prstGeom>
          <a:noFill/>
        </p:spPr>
        <p:txBody>
          <a:bodyPr wrap="square" rtlCol="0">
            <a:spAutoFit/>
          </a:bodyPr>
          <a:lstStyle/>
          <a:p>
            <a:pPr marL="285750" indent="-285750">
              <a:buFont typeface="Arial" panose="020B0604020202020204" pitchFamily="34" charset="0"/>
              <a:buChar char="•"/>
            </a:pPr>
            <a:r>
              <a:rPr lang="en-GB" sz="2400" dirty="0"/>
              <a:t>Type </a:t>
            </a:r>
          </a:p>
          <a:p>
            <a:pPr marL="285750" indent="-285750">
              <a:buFont typeface="Arial" panose="020B0604020202020204" pitchFamily="34" charset="0"/>
              <a:buChar char="•"/>
            </a:pPr>
            <a:r>
              <a:rPr lang="en-GB" sz="2400" dirty="0"/>
              <a:t>Volume</a:t>
            </a:r>
          </a:p>
          <a:p>
            <a:pPr marL="285750" indent="-285750">
              <a:buFont typeface="Arial" panose="020B0604020202020204" pitchFamily="34" charset="0"/>
              <a:buChar char="•"/>
            </a:pPr>
            <a:r>
              <a:rPr lang="en-GB" sz="2400" dirty="0"/>
              <a:t>Parameters</a:t>
            </a:r>
          </a:p>
          <a:p>
            <a:pPr marL="285750" indent="-285750">
              <a:buFont typeface="Arial" panose="020B0604020202020204" pitchFamily="34" charset="0"/>
              <a:buChar char="•"/>
            </a:pPr>
            <a:endParaRPr lang="en-GB" dirty="0"/>
          </a:p>
        </p:txBody>
      </p:sp>
      <p:pic>
        <p:nvPicPr>
          <p:cNvPr id="7" name="Picture 6" descr="A drawing of a person&#10;&#10;Description generated with high confidence">
            <a:extLst>
              <a:ext uri="{FF2B5EF4-FFF2-40B4-BE49-F238E27FC236}">
                <a16:creationId xmlns:a16="http://schemas.microsoft.com/office/drawing/2014/main" xmlns="" id="{FE01363F-2E4C-47AC-9F57-FA48ABED4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326" y="4662753"/>
            <a:ext cx="2725000" cy="2133333"/>
          </a:xfrm>
          <a:prstGeom prst="rect">
            <a:avLst/>
          </a:prstGeom>
        </p:spPr>
      </p:pic>
    </p:spTree>
    <p:extLst>
      <p:ext uri="{BB962C8B-B14F-4D97-AF65-F5344CB8AC3E}">
        <p14:creationId xmlns:p14="http://schemas.microsoft.com/office/powerpoint/2010/main" val="2973422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C5D9B82-8E12-479D-A0C8-1EE980429FA5}"/>
              </a:ext>
            </a:extLst>
          </p:cNvPr>
          <p:cNvSpPr>
            <a:spLocks noGrp="1"/>
          </p:cNvSpPr>
          <p:nvPr>
            <p:ph type="title"/>
          </p:nvPr>
        </p:nvSpPr>
        <p:spPr/>
        <p:txBody>
          <a:bodyPr/>
          <a:lstStyle/>
          <a:p>
            <a:r>
              <a:rPr lang="en-GB" dirty="0"/>
              <a:t>5. Monitor &amp; Manage complications</a:t>
            </a:r>
          </a:p>
        </p:txBody>
      </p:sp>
      <p:sp>
        <p:nvSpPr>
          <p:cNvPr id="3" name="Content Placeholder 2">
            <a:extLst>
              <a:ext uri="{FF2B5EF4-FFF2-40B4-BE49-F238E27FC236}">
                <a16:creationId xmlns:a16="http://schemas.microsoft.com/office/drawing/2014/main" xmlns="" id="{20EF7029-F44A-44EF-B793-BEE21E528956}"/>
              </a:ext>
            </a:extLst>
          </p:cNvPr>
          <p:cNvSpPr>
            <a:spLocks noGrp="1"/>
          </p:cNvSpPr>
          <p:nvPr>
            <p:ph sz="half" idx="1"/>
          </p:nvPr>
        </p:nvSpPr>
        <p:spPr>
          <a:xfrm>
            <a:off x="244074" y="2348880"/>
            <a:ext cx="3757068" cy="4042776"/>
          </a:xfrm>
        </p:spPr>
        <p:txBody>
          <a:bodyPr/>
          <a:lstStyle/>
          <a:p>
            <a:r>
              <a:rPr lang="en-GB" dirty="0"/>
              <a:t>Fluid Overload</a:t>
            </a:r>
          </a:p>
          <a:p>
            <a:endParaRPr lang="en-GB" dirty="0"/>
          </a:p>
          <a:p>
            <a:r>
              <a:rPr lang="en-GB" dirty="0"/>
              <a:t>Multi-System problem</a:t>
            </a:r>
          </a:p>
        </p:txBody>
      </p:sp>
      <p:sp>
        <p:nvSpPr>
          <p:cNvPr id="8" name="Content Placeholder 7">
            <a:extLst>
              <a:ext uri="{FF2B5EF4-FFF2-40B4-BE49-F238E27FC236}">
                <a16:creationId xmlns:a16="http://schemas.microsoft.com/office/drawing/2014/main" xmlns="" id="{2909C1C1-DD58-49A5-B931-C990EF65B22D}"/>
              </a:ext>
            </a:extLst>
          </p:cNvPr>
          <p:cNvSpPr>
            <a:spLocks noGrp="1"/>
          </p:cNvSpPr>
          <p:nvPr>
            <p:ph sz="half" idx="2"/>
          </p:nvPr>
        </p:nvSpPr>
        <p:spPr/>
        <p:txBody>
          <a:bodyPr/>
          <a:lstStyle/>
          <a:p>
            <a:endParaRPr lang="en-GB"/>
          </a:p>
        </p:txBody>
      </p:sp>
      <p:pic>
        <p:nvPicPr>
          <p:cNvPr id="6" name="Picture 5" descr="A close up of a map&#10;&#10;Description generated with high confidence">
            <a:extLst>
              <a:ext uri="{FF2B5EF4-FFF2-40B4-BE49-F238E27FC236}">
                <a16:creationId xmlns:a16="http://schemas.microsoft.com/office/drawing/2014/main" xmlns="" id="{06C66FE7-8DF9-4926-B515-9D5DAED16C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828" y="1600200"/>
            <a:ext cx="4467412" cy="5257800"/>
          </a:xfrm>
          <a:prstGeom prst="rect">
            <a:avLst/>
          </a:prstGeom>
        </p:spPr>
      </p:pic>
      <p:sp>
        <p:nvSpPr>
          <p:cNvPr id="7" name="TextBox 6">
            <a:extLst>
              <a:ext uri="{FF2B5EF4-FFF2-40B4-BE49-F238E27FC236}">
                <a16:creationId xmlns:a16="http://schemas.microsoft.com/office/drawing/2014/main" xmlns="" id="{C88677F3-8E6A-467C-B3E3-96F30AA84C47}"/>
              </a:ext>
            </a:extLst>
          </p:cNvPr>
          <p:cNvSpPr txBox="1"/>
          <p:nvPr/>
        </p:nvSpPr>
        <p:spPr>
          <a:xfrm>
            <a:off x="457200" y="5553670"/>
            <a:ext cx="3538736" cy="923330"/>
          </a:xfrm>
          <a:prstGeom prst="rect">
            <a:avLst/>
          </a:prstGeom>
          <a:noFill/>
        </p:spPr>
        <p:txBody>
          <a:bodyPr wrap="square" rtlCol="0">
            <a:spAutoFit/>
          </a:bodyPr>
          <a:lstStyle/>
          <a:p>
            <a:r>
              <a:rPr lang="en-GB" dirty="0" err="1"/>
              <a:t>Prowle</a:t>
            </a:r>
            <a:r>
              <a:rPr lang="en-GB" dirty="0"/>
              <a:t> et al (2009) Fluid Balance &amp; Acute Kidney Injury </a:t>
            </a:r>
            <a:r>
              <a:rPr lang="en-GB" i="1" dirty="0"/>
              <a:t>Nature Reviews Nephrology </a:t>
            </a:r>
            <a:r>
              <a:rPr lang="en-GB" b="1" dirty="0"/>
              <a:t>10</a:t>
            </a:r>
          </a:p>
        </p:txBody>
      </p:sp>
    </p:spTree>
    <p:extLst>
      <p:ext uri="{BB962C8B-B14F-4D97-AF65-F5344CB8AC3E}">
        <p14:creationId xmlns:p14="http://schemas.microsoft.com/office/powerpoint/2010/main" val="1492794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C03BC-334A-4EC7-BF67-EB841ACDFDC6}"/>
              </a:ext>
            </a:extLst>
          </p:cNvPr>
          <p:cNvSpPr>
            <a:spLocks noGrp="1"/>
          </p:cNvSpPr>
          <p:nvPr>
            <p:ph type="title"/>
          </p:nvPr>
        </p:nvSpPr>
        <p:spPr/>
        <p:txBody>
          <a:bodyPr/>
          <a:lstStyle/>
          <a:p>
            <a:r>
              <a:rPr lang="en-GB" dirty="0"/>
              <a:t>5. Monitor &amp; Manage complications</a:t>
            </a:r>
          </a:p>
        </p:txBody>
      </p:sp>
      <p:sp>
        <p:nvSpPr>
          <p:cNvPr id="3" name="Content Placeholder 2">
            <a:extLst>
              <a:ext uri="{FF2B5EF4-FFF2-40B4-BE49-F238E27FC236}">
                <a16:creationId xmlns:a16="http://schemas.microsoft.com/office/drawing/2014/main" xmlns="" id="{19D0784A-427D-45E1-9616-AF6718650FEA}"/>
              </a:ext>
            </a:extLst>
          </p:cNvPr>
          <p:cNvSpPr>
            <a:spLocks noGrp="1"/>
          </p:cNvSpPr>
          <p:nvPr>
            <p:ph idx="1"/>
          </p:nvPr>
        </p:nvSpPr>
        <p:spPr>
          <a:xfrm>
            <a:off x="457200" y="1196752"/>
            <a:ext cx="8229600" cy="4876800"/>
          </a:xfrm>
        </p:spPr>
        <p:txBody>
          <a:bodyPr/>
          <a:lstStyle/>
          <a:p>
            <a:pPr marL="0" indent="0">
              <a:buNone/>
            </a:pPr>
            <a:endParaRPr lang="en-GB" dirty="0"/>
          </a:p>
          <a:p>
            <a:r>
              <a:rPr lang="en-GB" dirty="0"/>
              <a:t>Treat </a:t>
            </a:r>
            <a:r>
              <a:rPr lang="en-GB" dirty="0" err="1"/>
              <a:t>Hyperkalemia</a:t>
            </a:r>
            <a:endParaRPr lang="en-GB" dirty="0"/>
          </a:p>
          <a:p>
            <a:pPr lvl="1"/>
            <a:r>
              <a:rPr lang="en-GB" dirty="0"/>
              <a:t>Cardiac Protection – Calcium Chloride</a:t>
            </a:r>
          </a:p>
          <a:p>
            <a:pPr lvl="1"/>
            <a:r>
              <a:rPr lang="en-GB" dirty="0"/>
              <a:t>Redistribute K+ back to cells – Insulin/Dextrose; Salbutamol; Sodium Bicarbonate</a:t>
            </a:r>
          </a:p>
          <a:p>
            <a:pPr lvl="1"/>
            <a:r>
              <a:rPr lang="en-GB" dirty="0"/>
              <a:t>Remove excess K+ - diuresis; CRRT</a:t>
            </a:r>
          </a:p>
          <a:p>
            <a:pPr lvl="1"/>
            <a:r>
              <a:rPr lang="en-GB" dirty="0"/>
              <a:t>Treat/correct underlying Cause</a:t>
            </a:r>
          </a:p>
          <a:p>
            <a:pPr marL="274320" lvl="1" indent="0">
              <a:buNone/>
            </a:pPr>
            <a:endParaRPr lang="en-GB" dirty="0"/>
          </a:p>
        </p:txBody>
      </p:sp>
      <p:pic>
        <p:nvPicPr>
          <p:cNvPr id="4" name="Picture 3">
            <a:extLst>
              <a:ext uri="{FF2B5EF4-FFF2-40B4-BE49-F238E27FC236}">
                <a16:creationId xmlns:a16="http://schemas.microsoft.com/office/drawing/2014/main" xmlns="" id="{AF6F6F1B-8F9A-43FC-BE01-25CA0D32BA5B}"/>
              </a:ext>
            </a:extLst>
          </p:cNvPr>
          <p:cNvPicPr>
            <a:picLocks noChangeAspect="1"/>
          </p:cNvPicPr>
          <p:nvPr/>
        </p:nvPicPr>
        <p:blipFill>
          <a:blip r:embed="rId3"/>
          <a:stretch>
            <a:fillRect/>
          </a:stretch>
        </p:blipFill>
        <p:spPr>
          <a:xfrm>
            <a:off x="4572000" y="3991133"/>
            <a:ext cx="4042742" cy="2562067"/>
          </a:xfrm>
          <a:prstGeom prst="rect">
            <a:avLst/>
          </a:prstGeom>
        </p:spPr>
      </p:pic>
    </p:spTree>
    <p:extLst>
      <p:ext uri="{BB962C8B-B14F-4D97-AF65-F5344CB8AC3E}">
        <p14:creationId xmlns:p14="http://schemas.microsoft.com/office/powerpoint/2010/main" val="1253689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lstStyle/>
          <a:p>
            <a:r>
              <a:rPr lang="en-GB" sz="2800" dirty="0"/>
              <a:t>AKI &amp; CKD are inter-related</a:t>
            </a:r>
          </a:p>
          <a:p>
            <a:endParaRPr lang="en-GB" sz="2800" dirty="0"/>
          </a:p>
          <a:p>
            <a:r>
              <a:rPr lang="en-GB" sz="2800" dirty="0"/>
              <a:t>All patients coming to ICU require vigilant monitoring of renal function</a:t>
            </a:r>
          </a:p>
          <a:p>
            <a:endParaRPr lang="en-GB" sz="2800" dirty="0"/>
          </a:p>
          <a:p>
            <a:r>
              <a:rPr lang="en-GB" sz="2800" dirty="0"/>
              <a:t>Prevention is definitely better than Cure..</a:t>
            </a:r>
          </a:p>
          <a:p>
            <a:endParaRPr lang="en-GB" sz="2800" dirty="0"/>
          </a:p>
          <a:p>
            <a:r>
              <a:rPr lang="en-GB" sz="2800" dirty="0"/>
              <a:t>..because even a little bit of renal impairment can impact long term mortality/morbidity</a:t>
            </a:r>
          </a:p>
          <a:p>
            <a:endParaRPr lang="en-GB" dirty="0"/>
          </a:p>
        </p:txBody>
      </p:sp>
    </p:spTree>
    <p:extLst>
      <p:ext uri="{BB962C8B-B14F-4D97-AF65-F5344CB8AC3E}">
        <p14:creationId xmlns:p14="http://schemas.microsoft.com/office/powerpoint/2010/main" val="1976431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7200" dirty="0"/>
              <a:t>QUESTIONS???</a:t>
            </a:r>
          </a:p>
        </p:txBody>
      </p:sp>
      <p:sp>
        <p:nvSpPr>
          <p:cNvPr id="3" name="Subtitle 2"/>
          <p:cNvSpPr>
            <a:spLocks noGrp="1"/>
          </p:cNvSpPr>
          <p:nvPr>
            <p:ph type="subTitle" idx="1"/>
          </p:nvPr>
        </p:nvSpPr>
        <p:spPr/>
        <p:txBody>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208" y="3645023"/>
            <a:ext cx="5062035" cy="3086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474205"/>
            <a:ext cx="34290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9753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CHRONIC KIDNEY DISEASE</a:t>
            </a:r>
          </a:p>
        </p:txBody>
      </p:sp>
      <p:sp>
        <p:nvSpPr>
          <p:cNvPr id="3" name="Subtitle 2"/>
          <p:cNvSpPr>
            <a:spLocks noGrp="1"/>
          </p:cNvSpPr>
          <p:nvPr>
            <p:ph type="subTitle" idx="1"/>
          </p:nvPr>
        </p:nvSpPr>
        <p:spPr/>
        <p:txBody>
          <a:bodyPr/>
          <a:lstStyle/>
          <a:p>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4149080"/>
            <a:ext cx="34290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110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6170271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xmlns="" id="{FFC7AD71-F257-4622-B1B4-DA5A97D9D23C}"/>
              </a:ext>
            </a:extLst>
          </p:cNvPr>
          <p:cNvSpPr>
            <a:spLocks noGrp="1" noChangeArrowheads="1"/>
          </p:cNvSpPr>
          <p:nvPr>
            <p:ph type="title"/>
          </p:nvPr>
        </p:nvSpPr>
        <p:spPr/>
        <p:txBody>
          <a:bodyPr/>
          <a:lstStyle/>
          <a:p>
            <a:pPr eaLnBrk="1" fontAlgn="auto" hangingPunct="1">
              <a:spcAft>
                <a:spcPts val="0"/>
              </a:spcAft>
              <a:defRPr/>
            </a:pPr>
            <a:r>
              <a:rPr lang="en-US" altLang="en-US"/>
              <a:t>Interpreting Biochemistry</a:t>
            </a:r>
          </a:p>
        </p:txBody>
      </p:sp>
      <p:graphicFrame>
        <p:nvGraphicFramePr>
          <p:cNvPr id="9219" name="Object 3">
            <a:extLst>
              <a:ext uri="{FF2B5EF4-FFF2-40B4-BE49-F238E27FC236}">
                <a16:creationId xmlns:a16="http://schemas.microsoft.com/office/drawing/2014/main" xmlns="" id="{4309FF60-C9E4-48EE-A3D6-BB7A9DD1DE52}"/>
              </a:ext>
            </a:extLst>
          </p:cNvPr>
          <p:cNvGraphicFramePr>
            <a:graphicFrameLocks noChangeAspect="1"/>
          </p:cNvGraphicFramePr>
          <p:nvPr/>
        </p:nvGraphicFramePr>
        <p:xfrm>
          <a:off x="1752600" y="1828800"/>
          <a:ext cx="6707188" cy="4191000"/>
        </p:xfrm>
        <a:graphic>
          <a:graphicData uri="http://schemas.openxmlformats.org/presentationml/2006/ole">
            <mc:AlternateContent xmlns:mc="http://schemas.openxmlformats.org/markup-compatibility/2006">
              <mc:Choice xmlns:v="urn:schemas-microsoft-com:vml" Requires="v">
                <p:oleObj spid="_x0000_s4109" name="Chart" r:id="rId4" imgW="7772638" imgH="4115038" progId="MSGraph.Chart.8">
                  <p:embed/>
                </p:oleObj>
              </mc:Choice>
              <mc:Fallback>
                <p:oleObj name="Chart" r:id="rId4" imgW="7772638" imgH="4115038" progId="MSGraph.Chart.8">
                  <p:embed/>
                  <p:pic>
                    <p:nvPicPr>
                      <p:cNvPr id="9219" name="Object 3">
                        <a:extLst>
                          <a:ext uri="{FF2B5EF4-FFF2-40B4-BE49-F238E27FC236}">
                            <a16:creationId xmlns:a16="http://schemas.microsoft.com/office/drawing/2014/main" xmlns="" id="{4309FF60-C9E4-48EE-A3D6-BB7A9DD1DE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828800"/>
                        <a:ext cx="670718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0" name="Text Box 4">
            <a:extLst>
              <a:ext uri="{FF2B5EF4-FFF2-40B4-BE49-F238E27FC236}">
                <a16:creationId xmlns:a16="http://schemas.microsoft.com/office/drawing/2014/main" xmlns="" id="{8316D55C-8294-4BCF-ABDA-1EB76B0C36A2}"/>
              </a:ext>
            </a:extLst>
          </p:cNvPr>
          <p:cNvSpPr txBox="1">
            <a:spLocks noChangeArrowheads="1"/>
          </p:cNvSpPr>
          <p:nvPr/>
        </p:nvSpPr>
        <p:spPr bwMode="auto">
          <a:xfrm>
            <a:off x="1981200" y="6172200"/>
            <a:ext cx="601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t>Glomerular Filtration Rate</a:t>
            </a:r>
          </a:p>
        </p:txBody>
      </p:sp>
      <p:sp>
        <p:nvSpPr>
          <p:cNvPr id="9221" name="Text Box 6">
            <a:extLst>
              <a:ext uri="{FF2B5EF4-FFF2-40B4-BE49-F238E27FC236}">
                <a16:creationId xmlns:a16="http://schemas.microsoft.com/office/drawing/2014/main" xmlns="" id="{BED9AC80-A263-4C09-90A8-FA26450BF9F7}"/>
              </a:ext>
            </a:extLst>
          </p:cNvPr>
          <p:cNvSpPr txBox="1">
            <a:spLocks noChangeArrowheads="1"/>
          </p:cNvSpPr>
          <p:nvPr/>
        </p:nvSpPr>
        <p:spPr bwMode="auto">
          <a:xfrm>
            <a:off x="1371600" y="2209800"/>
            <a:ext cx="3048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t>Creatinine</a:t>
            </a:r>
          </a:p>
        </p:txBody>
      </p:sp>
    </p:spTree>
    <p:extLst>
      <p:ext uri="{BB962C8B-B14F-4D97-AF65-F5344CB8AC3E}">
        <p14:creationId xmlns:p14="http://schemas.microsoft.com/office/powerpoint/2010/main" val="995757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a:extLst>
              <a:ext uri="{FF2B5EF4-FFF2-40B4-BE49-F238E27FC236}">
                <a16:creationId xmlns:a16="http://schemas.microsoft.com/office/drawing/2014/main" xmlns="" id="{F4EC962A-9DB9-42B2-9CDC-3B2FD1F17557}"/>
              </a:ext>
            </a:extLst>
          </p:cNvPr>
          <p:cNvSpPr>
            <a:spLocks noGrp="1" noChangeArrowheads="1"/>
          </p:cNvSpPr>
          <p:nvPr>
            <p:ph type="title"/>
          </p:nvPr>
        </p:nvSpPr>
        <p:spPr/>
        <p:txBody>
          <a:bodyPr/>
          <a:lstStyle/>
          <a:p>
            <a:pPr eaLnBrk="1" fontAlgn="auto" hangingPunct="1">
              <a:spcAft>
                <a:spcPts val="0"/>
              </a:spcAft>
              <a:defRPr/>
            </a:pPr>
            <a:r>
              <a:rPr lang="en-US" altLang="en-US"/>
              <a:t>Biochemistry and Gender</a:t>
            </a:r>
          </a:p>
        </p:txBody>
      </p:sp>
      <p:sp>
        <p:nvSpPr>
          <p:cNvPr id="14339" name="Rectangle 3">
            <a:extLst>
              <a:ext uri="{FF2B5EF4-FFF2-40B4-BE49-F238E27FC236}">
                <a16:creationId xmlns:a16="http://schemas.microsoft.com/office/drawing/2014/main" xmlns="" id="{D08B09FF-E1C5-4D34-8B5B-E2F033ED8889}"/>
              </a:ext>
            </a:extLst>
          </p:cNvPr>
          <p:cNvSpPr>
            <a:spLocks noGrp="1" noChangeArrowheads="1"/>
          </p:cNvSpPr>
          <p:nvPr>
            <p:ph sz="half" idx="1"/>
          </p:nvPr>
        </p:nvSpPr>
        <p:spPr>
          <a:xfrm>
            <a:off x="1252538" y="1700213"/>
            <a:ext cx="5624512" cy="4395787"/>
          </a:xfrm>
        </p:spPr>
        <p:txBody>
          <a:bodyPr/>
          <a:lstStyle/>
          <a:p>
            <a:pPr eaLnBrk="1" hangingPunct="1"/>
            <a:r>
              <a:rPr lang="en-US" altLang="en-US"/>
              <a:t>Men have higher % muscle mass</a:t>
            </a:r>
          </a:p>
          <a:p>
            <a:pPr eaLnBrk="1" hangingPunct="1"/>
            <a:r>
              <a:rPr lang="en-US" altLang="en-US"/>
              <a:t>Creatinine level also depends on how much meat you have eaten</a:t>
            </a:r>
          </a:p>
        </p:txBody>
      </p:sp>
      <p:sp>
        <p:nvSpPr>
          <p:cNvPr id="14340" name="Rectangle 4">
            <a:extLst>
              <a:ext uri="{FF2B5EF4-FFF2-40B4-BE49-F238E27FC236}">
                <a16:creationId xmlns:a16="http://schemas.microsoft.com/office/drawing/2014/main" xmlns="" id="{19386B32-FDA2-4AF3-9AC6-79031BFBA267}"/>
              </a:ext>
            </a:extLst>
          </p:cNvPr>
          <p:cNvSpPr>
            <a:spLocks noGrp="1" noChangeArrowheads="1"/>
          </p:cNvSpPr>
          <p:nvPr>
            <p:ph sz="half" idx="2"/>
          </p:nvPr>
        </p:nvSpPr>
        <p:spPr>
          <a:xfrm>
            <a:off x="4140200" y="2205038"/>
            <a:ext cx="4884738" cy="4114800"/>
          </a:xfrm>
        </p:spPr>
        <p:txBody>
          <a:bodyPr/>
          <a:lstStyle/>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r>
              <a:rPr lang="en-US" altLang="en-US"/>
              <a:t>Women therefore may have a dramatically lower creatinine at the same level of kidney impairment</a:t>
            </a:r>
          </a:p>
        </p:txBody>
      </p:sp>
      <p:graphicFrame>
        <p:nvGraphicFramePr>
          <p:cNvPr id="14341" name="Object 5">
            <a:extLst>
              <a:ext uri="{FF2B5EF4-FFF2-40B4-BE49-F238E27FC236}">
                <a16:creationId xmlns:a16="http://schemas.microsoft.com/office/drawing/2014/main" xmlns="" id="{9F6D86F7-9076-4BA8-BD4A-E14802623123}"/>
              </a:ext>
            </a:extLst>
          </p:cNvPr>
          <p:cNvGraphicFramePr>
            <a:graphicFrameLocks noChangeAspect="1"/>
          </p:cNvGraphicFramePr>
          <p:nvPr/>
        </p:nvGraphicFramePr>
        <p:xfrm>
          <a:off x="1547813" y="3141663"/>
          <a:ext cx="1828800" cy="2168525"/>
        </p:xfrm>
        <a:graphic>
          <a:graphicData uri="http://schemas.openxmlformats.org/presentationml/2006/ole">
            <mc:AlternateContent xmlns:mc="http://schemas.openxmlformats.org/markup-compatibility/2006">
              <mc:Choice xmlns:v="urn:schemas-microsoft-com:vml" Requires="v">
                <p:oleObj spid="_x0000_s5144" name="Clip" r:id="rId4" imgW="2150669" imgH="1622146" progId="MS_ClipArt_Gallery.2">
                  <p:embed/>
                </p:oleObj>
              </mc:Choice>
              <mc:Fallback>
                <p:oleObj name="Clip" r:id="rId4" imgW="2150669" imgH="1622146" progId="MS_ClipArt_Gallery.2">
                  <p:embed/>
                  <p:pic>
                    <p:nvPicPr>
                      <p:cNvPr id="14341" name="Object 5">
                        <a:extLst>
                          <a:ext uri="{FF2B5EF4-FFF2-40B4-BE49-F238E27FC236}">
                            <a16:creationId xmlns:a16="http://schemas.microsoft.com/office/drawing/2014/main" xmlns="" id="{9F6D86F7-9076-4BA8-BD4A-E148026231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3141663"/>
                        <a:ext cx="1828800" cy="216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2" name="Object 6">
            <a:extLst>
              <a:ext uri="{FF2B5EF4-FFF2-40B4-BE49-F238E27FC236}">
                <a16:creationId xmlns:a16="http://schemas.microsoft.com/office/drawing/2014/main" xmlns="" id="{EC8F863B-58BD-41B7-9602-A3143E2B44B6}"/>
              </a:ext>
            </a:extLst>
          </p:cNvPr>
          <p:cNvGraphicFramePr>
            <a:graphicFrameLocks noChangeAspect="1"/>
          </p:cNvGraphicFramePr>
          <p:nvPr/>
        </p:nvGraphicFramePr>
        <p:xfrm>
          <a:off x="7010400" y="2276475"/>
          <a:ext cx="2133600" cy="1828800"/>
        </p:xfrm>
        <a:graphic>
          <a:graphicData uri="http://schemas.openxmlformats.org/presentationml/2006/ole">
            <mc:AlternateContent xmlns:mc="http://schemas.openxmlformats.org/markup-compatibility/2006">
              <mc:Choice xmlns:v="urn:schemas-microsoft-com:vml" Requires="v">
                <p:oleObj spid="_x0000_s5145" name="Clip" r:id="rId6" imgW="2654174" imgH="2012887" progId="MS_ClipArt_Gallery.2">
                  <p:embed/>
                </p:oleObj>
              </mc:Choice>
              <mc:Fallback>
                <p:oleObj name="Clip" r:id="rId6" imgW="2654174" imgH="2012887" progId="MS_ClipArt_Gallery.2">
                  <p:embed/>
                  <p:pic>
                    <p:nvPicPr>
                      <p:cNvPr id="14342" name="Object 6">
                        <a:extLst>
                          <a:ext uri="{FF2B5EF4-FFF2-40B4-BE49-F238E27FC236}">
                            <a16:creationId xmlns:a16="http://schemas.microsoft.com/office/drawing/2014/main" xmlns="" id="{EC8F863B-58BD-41B7-9602-A3143E2B44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0400" y="2276475"/>
                        <a:ext cx="21336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627869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l="25552" t="19312" r="22473" b="20000"/>
          <a:stretch>
            <a:fillRect/>
          </a:stretch>
        </p:blipFill>
        <p:spPr bwMode="auto">
          <a:xfrm>
            <a:off x="55563" y="723900"/>
            <a:ext cx="9088437" cy="596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287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2A7347E1-EBBD-4469-AE5C-5D8275E0F080}"/>
              </a:ext>
            </a:extLst>
          </p:cNvPr>
          <p:cNvSpPr>
            <a:spLocks noGrp="1" noChangeArrowheads="1"/>
          </p:cNvSpPr>
          <p:nvPr>
            <p:ph type="title"/>
          </p:nvPr>
        </p:nvSpPr>
        <p:spPr/>
        <p:txBody>
          <a:bodyPr/>
          <a:lstStyle/>
          <a:p>
            <a:pPr eaLnBrk="1" fontAlgn="auto" hangingPunct="1">
              <a:spcAft>
                <a:spcPts val="0"/>
              </a:spcAft>
              <a:defRPr/>
            </a:pPr>
            <a:r>
              <a:rPr lang="en-US" altLang="en-US"/>
              <a:t>Renal Transplantation</a:t>
            </a:r>
          </a:p>
        </p:txBody>
      </p:sp>
      <p:sp>
        <p:nvSpPr>
          <p:cNvPr id="28675" name="Rectangle 3">
            <a:extLst>
              <a:ext uri="{FF2B5EF4-FFF2-40B4-BE49-F238E27FC236}">
                <a16:creationId xmlns:a16="http://schemas.microsoft.com/office/drawing/2014/main" xmlns="" id="{8235E0ED-BF55-4FD4-A8C4-6E91FCC42D61}"/>
              </a:ext>
            </a:extLst>
          </p:cNvPr>
          <p:cNvSpPr>
            <a:spLocks noGrp="1" noChangeArrowheads="1"/>
          </p:cNvSpPr>
          <p:nvPr>
            <p:ph idx="1"/>
          </p:nvPr>
        </p:nvSpPr>
        <p:spPr/>
        <p:txBody>
          <a:bodyPr/>
          <a:lstStyle/>
          <a:p>
            <a:pPr eaLnBrk="1" hangingPunct="1"/>
            <a:r>
              <a:rPr lang="en-US" altLang="en-US" dirty="0"/>
              <a:t>Recipients are given one kidney</a:t>
            </a:r>
          </a:p>
          <a:p>
            <a:pPr eaLnBrk="1" hangingPunct="1"/>
            <a:r>
              <a:rPr lang="en-US" altLang="en-US" dirty="0"/>
              <a:t>It must be a tissue-type match (= longer cold ischemic time except in live donation)</a:t>
            </a:r>
          </a:p>
          <a:p>
            <a:pPr eaLnBrk="1" hangingPunct="1"/>
            <a:r>
              <a:rPr lang="en-US" altLang="en-US" dirty="0"/>
              <a:t>Lifelong </a:t>
            </a:r>
            <a:r>
              <a:rPr lang="en-US" altLang="en-US" dirty="0" err="1"/>
              <a:t>immunosupression</a:t>
            </a:r>
            <a:r>
              <a:rPr lang="en-US" altLang="en-US" dirty="0"/>
              <a:t> &amp; monitoring</a:t>
            </a:r>
          </a:p>
          <a:p>
            <a:pPr eaLnBrk="1" hangingPunct="1"/>
            <a:r>
              <a:rPr lang="en-US" altLang="en-US" dirty="0"/>
              <a:t>The first implant will last for 10 - 15 years if all goes well</a:t>
            </a:r>
          </a:p>
          <a:p>
            <a:pPr eaLnBrk="1" hangingPunct="1"/>
            <a:r>
              <a:rPr lang="en-US" altLang="en-US" dirty="0"/>
              <a:t>Subsequent transplants will last for shorter and shorter periods.</a:t>
            </a:r>
          </a:p>
          <a:p>
            <a:pPr eaLnBrk="1" hangingPunct="1"/>
            <a:endParaRPr lang="en-US" altLang="en-US" dirty="0"/>
          </a:p>
        </p:txBody>
      </p:sp>
    </p:spTree>
    <p:extLst>
      <p:ext uri="{BB962C8B-B14F-4D97-AF65-F5344CB8AC3E}">
        <p14:creationId xmlns:p14="http://schemas.microsoft.com/office/powerpoint/2010/main" val="25836959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57200" y="1524000"/>
            <a:ext cx="4648200" cy="4114800"/>
          </a:xfrm>
          <a:prstGeom prst="rect">
            <a:avLst/>
          </a:prstGeom>
          <a:solidFill>
            <a:srgbClr val="BA1706"/>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00FF00"/>
              </a:buClr>
              <a:buSzPct val="75000"/>
              <a:buFont typeface="Monotype Sorts" charset="2"/>
              <a:buChar char="n"/>
              <a:defRPr sz="3200">
                <a:solidFill>
                  <a:schemeClr val="tx1"/>
                </a:solidFill>
                <a:latin typeface="Arial" pitchFamily="34" charset="0"/>
              </a:defRPr>
            </a:lvl1pPr>
            <a:lvl2pPr marL="742950" indent="-285750">
              <a:spcBef>
                <a:spcPct val="20000"/>
              </a:spcBef>
              <a:buClr>
                <a:srgbClr val="FAFD00"/>
              </a:buClr>
              <a:buSzPct val="75000"/>
              <a:buFont typeface="Monotype Sorts" charset="2"/>
              <a:buChar char="n"/>
              <a:defRPr sz="2800">
                <a:solidFill>
                  <a:schemeClr val="tx1"/>
                </a:solidFill>
                <a:latin typeface="Arial" pitchFamily="34" charset="0"/>
              </a:defRPr>
            </a:lvl2pPr>
            <a:lvl3pPr marL="1143000" indent="-228600">
              <a:spcBef>
                <a:spcPct val="20000"/>
              </a:spcBef>
              <a:buClr>
                <a:srgbClr val="FF5008"/>
              </a:buClr>
              <a:buSzPct val="65000"/>
              <a:buFont typeface="Monotype Sorts" charset="2"/>
              <a:buChar char="n"/>
              <a:defRPr sz="2400">
                <a:solidFill>
                  <a:schemeClr val="tx1"/>
                </a:solidFill>
                <a:latin typeface="Arial" pitchFamily="34" charset="0"/>
              </a:defRPr>
            </a:lvl3pPr>
            <a:lvl4pPr marL="1600200" indent="-228600">
              <a:spcBef>
                <a:spcPct val="20000"/>
              </a:spcBef>
              <a:buClr>
                <a:srgbClr val="8901F3"/>
              </a:buClr>
              <a:buSzPct val="65000"/>
              <a:buFont typeface="Monotype Sorts" charset="2"/>
              <a:buChar char="n"/>
              <a:defRPr sz="2000">
                <a:solidFill>
                  <a:schemeClr val="tx1"/>
                </a:solidFill>
                <a:latin typeface="Arial" pitchFamily="34" charset="0"/>
              </a:defRPr>
            </a:lvl4pPr>
            <a:lvl5pPr marL="2057400" indent="-228600">
              <a:spcBef>
                <a:spcPct val="20000"/>
              </a:spcBef>
              <a:buClr>
                <a:srgbClr val="114FFB"/>
              </a:buClr>
              <a:buSzPct val="65000"/>
              <a:buFont typeface="Monotype Sorts" charset="2"/>
              <a:buChar char="n"/>
              <a:defRPr sz="2000">
                <a:solidFill>
                  <a:schemeClr val="tx1"/>
                </a:solidFill>
                <a:latin typeface="Arial" pitchFamily="34" charset="0"/>
              </a:defRPr>
            </a:lvl5pPr>
            <a:lvl6pPr marL="25146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6pPr>
            <a:lvl7pPr marL="29718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7pPr>
            <a:lvl8pPr marL="34290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8pPr>
            <a:lvl9pPr marL="38862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9pPr>
          </a:lstStyle>
          <a:p>
            <a:pPr>
              <a:spcBef>
                <a:spcPct val="0"/>
              </a:spcBef>
              <a:buClrTx/>
              <a:buSzTx/>
              <a:buFontTx/>
              <a:buNone/>
            </a:pPr>
            <a:endParaRPr lang="en-US" altLang="en-US" sz="2400"/>
          </a:p>
        </p:txBody>
      </p:sp>
      <p:sp>
        <p:nvSpPr>
          <p:cNvPr id="19459" name="Rectangle 3"/>
          <p:cNvSpPr>
            <a:spLocks noGrp="1" noChangeArrowheads="1"/>
          </p:cNvSpPr>
          <p:nvPr>
            <p:ph type="title"/>
          </p:nvPr>
        </p:nvSpPr>
        <p:spPr>
          <a:xfrm>
            <a:off x="457200" y="0"/>
            <a:ext cx="8229600" cy="1143000"/>
          </a:xfrm>
        </p:spPr>
        <p:txBody>
          <a:bodyPr/>
          <a:lstStyle/>
          <a:p>
            <a:pPr>
              <a:defRPr/>
            </a:pPr>
            <a:r>
              <a:rPr lang="en-US" altLang="en-US">
                <a:solidFill>
                  <a:schemeClr val="tx1"/>
                </a:solidFill>
              </a:rPr>
              <a:t>Pathophysiology</a:t>
            </a:r>
          </a:p>
        </p:txBody>
      </p:sp>
      <p:graphicFrame>
        <p:nvGraphicFramePr>
          <p:cNvPr id="36868" name="Object 4"/>
          <p:cNvGraphicFramePr>
            <a:graphicFrameLocks noGrp="1" noChangeAspect="1"/>
          </p:cNvGraphicFramePr>
          <p:nvPr>
            <p:ph idx="1"/>
          </p:nvPr>
        </p:nvGraphicFramePr>
        <p:xfrm>
          <a:off x="304800" y="1676400"/>
          <a:ext cx="4648200" cy="4187825"/>
        </p:xfrm>
        <a:graphic>
          <a:graphicData uri="http://schemas.openxmlformats.org/presentationml/2006/ole">
            <mc:AlternateContent xmlns:mc="http://schemas.openxmlformats.org/markup-compatibility/2006">
              <mc:Choice xmlns:v="urn:schemas-microsoft-com:vml" Requires="v">
                <p:oleObj spid="_x0000_s3096" name="Bitmap Image" r:id="rId4" imgW="4990476" imgH="4495238" progId="Paint.Picture">
                  <p:embed/>
                </p:oleObj>
              </mc:Choice>
              <mc:Fallback>
                <p:oleObj name="Bitmap Image" r:id="rId4" imgW="4990476" imgH="449523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676400"/>
                        <a:ext cx="4648200" cy="418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9" name="Text Box 5"/>
          <p:cNvSpPr txBox="1">
            <a:spLocks noChangeArrowheads="1"/>
          </p:cNvSpPr>
          <p:nvPr/>
        </p:nvSpPr>
        <p:spPr bwMode="auto">
          <a:xfrm>
            <a:off x="2895600" y="1981200"/>
            <a:ext cx="1676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00FF00"/>
              </a:buClr>
              <a:buSzPct val="75000"/>
              <a:buFont typeface="Monotype Sorts" charset="2"/>
              <a:buChar char="n"/>
              <a:defRPr sz="3200">
                <a:solidFill>
                  <a:schemeClr val="tx1"/>
                </a:solidFill>
                <a:latin typeface="Arial" pitchFamily="34" charset="0"/>
              </a:defRPr>
            </a:lvl1pPr>
            <a:lvl2pPr marL="742950" indent="-285750">
              <a:spcBef>
                <a:spcPct val="20000"/>
              </a:spcBef>
              <a:buClr>
                <a:srgbClr val="FAFD00"/>
              </a:buClr>
              <a:buSzPct val="75000"/>
              <a:buFont typeface="Monotype Sorts" charset="2"/>
              <a:buChar char="n"/>
              <a:defRPr sz="2800">
                <a:solidFill>
                  <a:schemeClr val="tx1"/>
                </a:solidFill>
                <a:latin typeface="Arial" pitchFamily="34" charset="0"/>
              </a:defRPr>
            </a:lvl2pPr>
            <a:lvl3pPr marL="1143000" indent="-228600">
              <a:spcBef>
                <a:spcPct val="20000"/>
              </a:spcBef>
              <a:buClr>
                <a:srgbClr val="FF5008"/>
              </a:buClr>
              <a:buSzPct val="65000"/>
              <a:buFont typeface="Monotype Sorts" charset="2"/>
              <a:buChar char="n"/>
              <a:defRPr sz="2400">
                <a:solidFill>
                  <a:schemeClr val="tx1"/>
                </a:solidFill>
                <a:latin typeface="Arial" pitchFamily="34" charset="0"/>
              </a:defRPr>
            </a:lvl3pPr>
            <a:lvl4pPr marL="1600200" indent="-228600">
              <a:spcBef>
                <a:spcPct val="20000"/>
              </a:spcBef>
              <a:buClr>
                <a:srgbClr val="8901F3"/>
              </a:buClr>
              <a:buSzPct val="65000"/>
              <a:buFont typeface="Monotype Sorts" charset="2"/>
              <a:buChar char="n"/>
              <a:defRPr sz="2000">
                <a:solidFill>
                  <a:schemeClr val="tx1"/>
                </a:solidFill>
                <a:latin typeface="Arial" pitchFamily="34" charset="0"/>
              </a:defRPr>
            </a:lvl4pPr>
            <a:lvl5pPr marL="2057400" indent="-228600">
              <a:spcBef>
                <a:spcPct val="20000"/>
              </a:spcBef>
              <a:buClr>
                <a:srgbClr val="114FFB"/>
              </a:buClr>
              <a:buSzPct val="65000"/>
              <a:buFont typeface="Monotype Sorts" charset="2"/>
              <a:buChar char="n"/>
              <a:defRPr sz="2000">
                <a:solidFill>
                  <a:schemeClr val="tx1"/>
                </a:solidFill>
                <a:latin typeface="Arial" pitchFamily="34" charset="0"/>
              </a:defRPr>
            </a:lvl5pPr>
            <a:lvl6pPr marL="25146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6pPr>
            <a:lvl7pPr marL="29718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7pPr>
            <a:lvl8pPr marL="34290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8pPr>
            <a:lvl9pPr marL="38862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9pPr>
          </a:lstStyle>
          <a:p>
            <a:pPr>
              <a:spcBef>
                <a:spcPct val="50000"/>
              </a:spcBef>
              <a:buClrTx/>
              <a:buSzTx/>
              <a:buFontTx/>
              <a:buNone/>
            </a:pPr>
            <a:r>
              <a:rPr lang="en-US" altLang="en-US" sz="1200">
                <a:solidFill>
                  <a:srgbClr val="000000"/>
                </a:solidFill>
              </a:rPr>
              <a:t>Not reabsorbed</a:t>
            </a:r>
          </a:p>
        </p:txBody>
      </p:sp>
      <p:sp>
        <p:nvSpPr>
          <p:cNvPr id="36870" name="Text Box 6"/>
          <p:cNvSpPr txBox="1">
            <a:spLocks noChangeArrowheads="1"/>
          </p:cNvSpPr>
          <p:nvPr/>
        </p:nvSpPr>
        <p:spPr bwMode="auto">
          <a:xfrm>
            <a:off x="3276600" y="35814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00FF00"/>
              </a:buClr>
              <a:buSzPct val="75000"/>
              <a:buFont typeface="Monotype Sorts" charset="2"/>
              <a:buChar char="n"/>
              <a:defRPr sz="3200">
                <a:solidFill>
                  <a:schemeClr val="tx1"/>
                </a:solidFill>
                <a:latin typeface="Arial" pitchFamily="34" charset="0"/>
              </a:defRPr>
            </a:lvl1pPr>
            <a:lvl2pPr marL="742950" indent="-285750">
              <a:spcBef>
                <a:spcPct val="20000"/>
              </a:spcBef>
              <a:buClr>
                <a:srgbClr val="FAFD00"/>
              </a:buClr>
              <a:buSzPct val="75000"/>
              <a:buFont typeface="Monotype Sorts" charset="2"/>
              <a:buChar char="n"/>
              <a:defRPr sz="2800">
                <a:solidFill>
                  <a:schemeClr val="tx1"/>
                </a:solidFill>
                <a:latin typeface="Arial" pitchFamily="34" charset="0"/>
              </a:defRPr>
            </a:lvl2pPr>
            <a:lvl3pPr marL="1143000" indent="-228600">
              <a:spcBef>
                <a:spcPct val="20000"/>
              </a:spcBef>
              <a:buClr>
                <a:srgbClr val="FF5008"/>
              </a:buClr>
              <a:buSzPct val="65000"/>
              <a:buFont typeface="Monotype Sorts" charset="2"/>
              <a:buChar char="n"/>
              <a:defRPr sz="2400">
                <a:solidFill>
                  <a:schemeClr val="tx1"/>
                </a:solidFill>
                <a:latin typeface="Arial" pitchFamily="34" charset="0"/>
              </a:defRPr>
            </a:lvl3pPr>
            <a:lvl4pPr marL="1600200" indent="-228600">
              <a:spcBef>
                <a:spcPct val="20000"/>
              </a:spcBef>
              <a:buClr>
                <a:srgbClr val="8901F3"/>
              </a:buClr>
              <a:buSzPct val="65000"/>
              <a:buFont typeface="Monotype Sorts" charset="2"/>
              <a:buChar char="n"/>
              <a:defRPr sz="2000">
                <a:solidFill>
                  <a:schemeClr val="tx1"/>
                </a:solidFill>
                <a:latin typeface="Arial" pitchFamily="34" charset="0"/>
              </a:defRPr>
            </a:lvl4pPr>
            <a:lvl5pPr marL="2057400" indent="-228600">
              <a:spcBef>
                <a:spcPct val="20000"/>
              </a:spcBef>
              <a:buClr>
                <a:srgbClr val="114FFB"/>
              </a:buClr>
              <a:buSzPct val="65000"/>
              <a:buFont typeface="Monotype Sorts" charset="2"/>
              <a:buChar char="n"/>
              <a:defRPr sz="2000">
                <a:solidFill>
                  <a:schemeClr val="tx1"/>
                </a:solidFill>
                <a:latin typeface="Arial" pitchFamily="34" charset="0"/>
              </a:defRPr>
            </a:lvl5pPr>
            <a:lvl6pPr marL="25146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6pPr>
            <a:lvl7pPr marL="29718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7pPr>
            <a:lvl8pPr marL="34290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8pPr>
            <a:lvl9pPr marL="38862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9pPr>
          </a:lstStyle>
          <a:p>
            <a:pPr>
              <a:spcBef>
                <a:spcPct val="50000"/>
              </a:spcBef>
              <a:buClrTx/>
              <a:buSzTx/>
              <a:buFontTx/>
              <a:buNone/>
            </a:pPr>
            <a:r>
              <a:rPr lang="en-US" altLang="en-US" sz="1200">
                <a:solidFill>
                  <a:srgbClr val="000000"/>
                </a:solidFill>
              </a:rPr>
              <a:t>Binds Tamm-Horsfell proteins</a:t>
            </a:r>
          </a:p>
        </p:txBody>
      </p:sp>
      <p:grpSp>
        <p:nvGrpSpPr>
          <p:cNvPr id="36871" name="Group 7"/>
          <p:cNvGrpSpPr>
            <a:grpSpLocks/>
          </p:cNvGrpSpPr>
          <p:nvPr/>
        </p:nvGrpSpPr>
        <p:grpSpPr bwMode="auto">
          <a:xfrm>
            <a:off x="5715000" y="4343400"/>
            <a:ext cx="2209800" cy="2057400"/>
            <a:chOff x="3600" y="1824"/>
            <a:chExt cx="1872" cy="1632"/>
          </a:xfrm>
        </p:grpSpPr>
        <p:pic>
          <p:nvPicPr>
            <p:cNvPr id="36873"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 y="1824"/>
              <a:ext cx="1872" cy="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4" name="Text Box 9"/>
            <p:cNvSpPr txBox="1">
              <a:spLocks noChangeArrowheads="1"/>
            </p:cNvSpPr>
            <p:nvPr/>
          </p:nvSpPr>
          <p:spPr bwMode="auto">
            <a:xfrm>
              <a:off x="3697" y="2687"/>
              <a:ext cx="1151"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00FF00"/>
                </a:buClr>
                <a:buSzPct val="75000"/>
                <a:buFont typeface="Monotype Sorts" charset="2"/>
                <a:buChar char="n"/>
                <a:defRPr sz="3200">
                  <a:solidFill>
                    <a:schemeClr val="tx1"/>
                  </a:solidFill>
                  <a:latin typeface="Arial" pitchFamily="34" charset="0"/>
                </a:defRPr>
              </a:lvl1pPr>
              <a:lvl2pPr marL="742950" indent="-285750">
                <a:spcBef>
                  <a:spcPct val="20000"/>
                </a:spcBef>
                <a:buClr>
                  <a:srgbClr val="FAFD00"/>
                </a:buClr>
                <a:buSzPct val="75000"/>
                <a:buFont typeface="Monotype Sorts" charset="2"/>
                <a:buChar char="n"/>
                <a:defRPr sz="2800">
                  <a:solidFill>
                    <a:schemeClr val="tx1"/>
                  </a:solidFill>
                  <a:latin typeface="Arial" pitchFamily="34" charset="0"/>
                </a:defRPr>
              </a:lvl2pPr>
              <a:lvl3pPr marL="1143000" indent="-228600">
                <a:spcBef>
                  <a:spcPct val="20000"/>
                </a:spcBef>
                <a:buClr>
                  <a:srgbClr val="FF5008"/>
                </a:buClr>
                <a:buSzPct val="65000"/>
                <a:buFont typeface="Monotype Sorts" charset="2"/>
                <a:buChar char="n"/>
                <a:defRPr sz="2400">
                  <a:solidFill>
                    <a:schemeClr val="tx1"/>
                  </a:solidFill>
                  <a:latin typeface="Arial" pitchFamily="34" charset="0"/>
                </a:defRPr>
              </a:lvl3pPr>
              <a:lvl4pPr marL="1600200" indent="-228600">
                <a:spcBef>
                  <a:spcPct val="20000"/>
                </a:spcBef>
                <a:buClr>
                  <a:srgbClr val="8901F3"/>
                </a:buClr>
                <a:buSzPct val="65000"/>
                <a:buFont typeface="Monotype Sorts" charset="2"/>
                <a:buChar char="n"/>
                <a:defRPr sz="2000">
                  <a:solidFill>
                    <a:schemeClr val="tx1"/>
                  </a:solidFill>
                  <a:latin typeface="Arial" pitchFamily="34" charset="0"/>
                </a:defRPr>
              </a:lvl4pPr>
              <a:lvl5pPr marL="2057400" indent="-228600">
                <a:spcBef>
                  <a:spcPct val="20000"/>
                </a:spcBef>
                <a:buClr>
                  <a:srgbClr val="114FFB"/>
                </a:buClr>
                <a:buSzPct val="65000"/>
                <a:buFont typeface="Monotype Sorts" charset="2"/>
                <a:buChar char="n"/>
                <a:defRPr sz="2000">
                  <a:solidFill>
                    <a:schemeClr val="tx1"/>
                  </a:solidFill>
                  <a:latin typeface="Arial" pitchFamily="34" charset="0"/>
                </a:defRPr>
              </a:lvl5pPr>
              <a:lvl6pPr marL="25146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6pPr>
              <a:lvl7pPr marL="29718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7pPr>
              <a:lvl8pPr marL="34290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8pPr>
              <a:lvl9pPr marL="38862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9pPr>
            </a:lstStyle>
            <a:p>
              <a:pPr>
                <a:spcBef>
                  <a:spcPct val="50000"/>
                </a:spcBef>
                <a:buClrTx/>
                <a:buSzTx/>
                <a:buFontTx/>
                <a:buNone/>
              </a:pPr>
              <a:endParaRPr lang="en-GB" altLang="en-US" sz="1800" b="1"/>
            </a:p>
          </p:txBody>
        </p:sp>
      </p:grpSp>
      <p:sp>
        <p:nvSpPr>
          <p:cNvPr id="36872" name="Text Box 10"/>
          <p:cNvSpPr txBox="1">
            <a:spLocks noChangeArrowheads="1"/>
          </p:cNvSpPr>
          <p:nvPr/>
        </p:nvSpPr>
        <p:spPr bwMode="auto">
          <a:xfrm>
            <a:off x="5257800" y="1295400"/>
            <a:ext cx="3657600" cy="298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00FF00"/>
              </a:buClr>
              <a:buSzPct val="75000"/>
              <a:buFont typeface="Monotype Sorts" charset="2"/>
              <a:buChar char="n"/>
              <a:defRPr sz="3200">
                <a:solidFill>
                  <a:schemeClr val="tx1"/>
                </a:solidFill>
                <a:latin typeface="Arial" pitchFamily="34" charset="0"/>
              </a:defRPr>
            </a:lvl1pPr>
            <a:lvl2pPr marL="742950" indent="-285750">
              <a:spcBef>
                <a:spcPct val="20000"/>
              </a:spcBef>
              <a:buClr>
                <a:srgbClr val="FAFD00"/>
              </a:buClr>
              <a:buSzPct val="75000"/>
              <a:buFont typeface="Monotype Sorts" charset="2"/>
              <a:buChar char="n"/>
              <a:defRPr sz="2800">
                <a:solidFill>
                  <a:schemeClr val="tx1"/>
                </a:solidFill>
                <a:latin typeface="Arial" pitchFamily="34" charset="0"/>
              </a:defRPr>
            </a:lvl2pPr>
            <a:lvl3pPr marL="1143000" indent="-228600">
              <a:spcBef>
                <a:spcPct val="20000"/>
              </a:spcBef>
              <a:buClr>
                <a:srgbClr val="FF5008"/>
              </a:buClr>
              <a:buSzPct val="65000"/>
              <a:buFont typeface="Monotype Sorts" charset="2"/>
              <a:buChar char="n"/>
              <a:defRPr sz="2400">
                <a:solidFill>
                  <a:schemeClr val="tx1"/>
                </a:solidFill>
                <a:latin typeface="Arial" pitchFamily="34" charset="0"/>
              </a:defRPr>
            </a:lvl3pPr>
            <a:lvl4pPr marL="1600200" indent="-228600">
              <a:spcBef>
                <a:spcPct val="20000"/>
              </a:spcBef>
              <a:buClr>
                <a:srgbClr val="8901F3"/>
              </a:buClr>
              <a:buSzPct val="65000"/>
              <a:buFont typeface="Monotype Sorts" charset="2"/>
              <a:buChar char="n"/>
              <a:defRPr sz="2000">
                <a:solidFill>
                  <a:schemeClr val="tx1"/>
                </a:solidFill>
                <a:latin typeface="Arial" pitchFamily="34" charset="0"/>
              </a:defRPr>
            </a:lvl4pPr>
            <a:lvl5pPr marL="2057400" indent="-228600">
              <a:spcBef>
                <a:spcPct val="20000"/>
              </a:spcBef>
              <a:buClr>
                <a:srgbClr val="114FFB"/>
              </a:buClr>
              <a:buSzPct val="65000"/>
              <a:buFont typeface="Monotype Sorts" charset="2"/>
              <a:buChar char="n"/>
              <a:defRPr sz="2000">
                <a:solidFill>
                  <a:schemeClr val="tx1"/>
                </a:solidFill>
                <a:latin typeface="Arial" pitchFamily="34" charset="0"/>
              </a:defRPr>
            </a:lvl5pPr>
            <a:lvl6pPr marL="25146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6pPr>
            <a:lvl7pPr marL="29718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7pPr>
            <a:lvl8pPr marL="34290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8pPr>
            <a:lvl9pPr marL="3886200" indent="-228600" eaLnBrk="0" fontAlgn="base" hangingPunct="0">
              <a:spcBef>
                <a:spcPct val="20000"/>
              </a:spcBef>
              <a:spcAft>
                <a:spcPct val="0"/>
              </a:spcAft>
              <a:buClr>
                <a:srgbClr val="114FFB"/>
              </a:buClr>
              <a:buSzPct val="65000"/>
              <a:buFont typeface="Monotype Sorts" charset="2"/>
              <a:buChar char="n"/>
              <a:defRPr sz="2000">
                <a:solidFill>
                  <a:schemeClr val="tx1"/>
                </a:solidFill>
                <a:latin typeface="Arial" pitchFamily="34" charset="0"/>
              </a:defRPr>
            </a:lvl9pPr>
          </a:lstStyle>
          <a:p>
            <a:pPr>
              <a:spcBef>
                <a:spcPct val="0"/>
              </a:spcBef>
              <a:buClrTx/>
              <a:buSzTx/>
              <a:buFontTx/>
              <a:buNone/>
            </a:pPr>
            <a:r>
              <a:rPr lang="en-US" altLang="en-US" sz="2000"/>
              <a:t>CONTRIBUTORS:</a:t>
            </a:r>
          </a:p>
          <a:p>
            <a:pPr>
              <a:spcBef>
                <a:spcPct val="0"/>
              </a:spcBef>
              <a:buClrTx/>
              <a:buSzTx/>
              <a:buFontTx/>
              <a:buNone/>
            </a:pPr>
            <a:endParaRPr lang="en-US" altLang="en-US" sz="2000"/>
          </a:p>
          <a:p>
            <a:pPr>
              <a:spcBef>
                <a:spcPct val="0"/>
              </a:spcBef>
              <a:buClrTx/>
              <a:buSzTx/>
              <a:buFontTx/>
              <a:buChar char="•"/>
            </a:pPr>
            <a:r>
              <a:rPr lang="en-US" altLang="en-US" sz="2000"/>
              <a:t>Dehydration (hypovolemia)</a:t>
            </a:r>
          </a:p>
          <a:p>
            <a:pPr>
              <a:spcBef>
                <a:spcPct val="0"/>
              </a:spcBef>
              <a:buClrTx/>
              <a:buSzTx/>
              <a:buFontTx/>
              <a:buChar char="•"/>
            </a:pPr>
            <a:r>
              <a:rPr lang="en-US" altLang="en-US" sz="2000"/>
              <a:t>Aciduria</a:t>
            </a:r>
          </a:p>
          <a:p>
            <a:pPr>
              <a:spcBef>
                <a:spcPct val="0"/>
              </a:spcBef>
              <a:buClrTx/>
              <a:buSzTx/>
              <a:buFontTx/>
              <a:buChar char="•"/>
            </a:pPr>
            <a:r>
              <a:rPr lang="en-US" altLang="en-US" sz="2000"/>
              <a:t>Renal vasoconstriction</a:t>
            </a:r>
          </a:p>
          <a:p>
            <a:pPr>
              <a:spcBef>
                <a:spcPct val="0"/>
              </a:spcBef>
              <a:buClrTx/>
              <a:buSzTx/>
              <a:buFontTx/>
              <a:buChar char="•"/>
            </a:pPr>
            <a:r>
              <a:rPr lang="en-US" altLang="en-US" sz="2000"/>
              <a:t>Cast formation</a:t>
            </a:r>
          </a:p>
          <a:p>
            <a:pPr>
              <a:spcBef>
                <a:spcPct val="0"/>
              </a:spcBef>
              <a:buClrTx/>
              <a:buSzTx/>
              <a:buFontTx/>
              <a:buChar char="•"/>
            </a:pPr>
            <a:r>
              <a:rPr lang="en-US" altLang="en-US" sz="2000"/>
              <a:t>Heme-induced toxicity to tubule cells</a:t>
            </a:r>
            <a:endParaRPr lang="en-US" altLang="en-US" sz="2000">
              <a:solidFill>
                <a:srgbClr val="F9F66B"/>
              </a:solidFill>
            </a:endParaRPr>
          </a:p>
          <a:p>
            <a:pPr>
              <a:spcBef>
                <a:spcPct val="50000"/>
              </a:spcBef>
              <a:buClrTx/>
              <a:buSzTx/>
              <a:buFontTx/>
              <a:buNone/>
            </a:pPr>
            <a:endParaRPr lang="en-US" altLang="en-US" sz="2000"/>
          </a:p>
        </p:txBody>
      </p:sp>
    </p:spTree>
    <p:extLst>
      <p:ext uri="{BB962C8B-B14F-4D97-AF65-F5344CB8AC3E}">
        <p14:creationId xmlns:p14="http://schemas.microsoft.com/office/powerpoint/2010/main" val="251294851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xmlns="" id="{45390D9C-C200-4FD1-B4BF-7F9B41088C79}"/>
              </a:ext>
            </a:extLst>
          </p:cNvPr>
          <p:cNvSpPr>
            <a:spLocks noGrp="1"/>
          </p:cNvSpPr>
          <p:nvPr>
            <p:ph type="title"/>
          </p:nvPr>
        </p:nvSpPr>
        <p:spPr>
          <a:xfrm>
            <a:off x="0" y="260350"/>
            <a:ext cx="9144000" cy="1017588"/>
          </a:xfrm>
        </p:spPr>
        <p:txBody>
          <a:bodyPr>
            <a:normAutofit fontScale="90000"/>
          </a:bodyPr>
          <a:lstStyle/>
          <a:p>
            <a:pPr eaLnBrk="1" hangingPunct="1"/>
            <a:r>
              <a:rPr lang="en-GB" altLang="en-US" sz="3600" b="1"/>
              <a:t>Interventions: iodinated contrast agents in adults</a:t>
            </a:r>
          </a:p>
        </p:txBody>
      </p:sp>
      <p:graphicFrame>
        <p:nvGraphicFramePr>
          <p:cNvPr id="4" name="Table 3">
            <a:extLst>
              <a:ext uri="{FF2B5EF4-FFF2-40B4-BE49-F238E27FC236}">
                <a16:creationId xmlns:a16="http://schemas.microsoft.com/office/drawing/2014/main" xmlns="" id="{16C5F931-BD8E-4888-97BD-3C25FE998152}"/>
              </a:ext>
            </a:extLst>
          </p:cNvPr>
          <p:cNvGraphicFramePr>
            <a:graphicFrameLocks noGrp="1"/>
          </p:cNvGraphicFramePr>
          <p:nvPr/>
        </p:nvGraphicFramePr>
        <p:xfrm>
          <a:off x="684213" y="1700213"/>
          <a:ext cx="7632700" cy="1707621"/>
        </p:xfrm>
        <a:graphic>
          <a:graphicData uri="http://schemas.openxmlformats.org/drawingml/2006/table">
            <a:tbl>
              <a:tblPr firstRow="1" bandRow="1">
                <a:tableStyleId>{93296810-A885-4BE3-A3E7-6D5BEEA58F35}</a:tableStyleId>
              </a:tblPr>
              <a:tblGrid>
                <a:gridCol w="3960440">
                  <a:extLst>
                    <a:ext uri="{9D8B030D-6E8A-4147-A177-3AD203B41FA5}">
                      <a16:colId xmlns:a16="http://schemas.microsoft.com/office/drawing/2014/main" xmlns="" val="20000"/>
                    </a:ext>
                  </a:extLst>
                </a:gridCol>
                <a:gridCol w="3672260">
                  <a:extLst>
                    <a:ext uri="{9D8B030D-6E8A-4147-A177-3AD203B41FA5}">
                      <a16:colId xmlns:a16="http://schemas.microsoft.com/office/drawing/2014/main" xmlns="" val="20001"/>
                    </a:ext>
                  </a:extLst>
                </a:gridCol>
              </a:tblGrid>
              <a:tr h="701673">
                <a:tc grid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GB" sz="2000" dirty="0"/>
                        <a:t>Offer intravenous volume expansion to adults having iodinated contrast agents if at increased risk of contrast-induced AKI</a:t>
                      </a:r>
                      <a:r>
                        <a:rPr lang="en-GB" sz="2000" baseline="0" dirty="0"/>
                        <a:t> because</a:t>
                      </a:r>
                      <a:r>
                        <a:rPr lang="en-GB" sz="2000" dirty="0"/>
                        <a:t>:</a:t>
                      </a:r>
                      <a:endParaRPr lang="en-GB" sz="2000" b="1" dirty="0">
                        <a:solidFill>
                          <a:schemeClr val="bg1"/>
                        </a:solidFill>
                        <a:latin typeface="Arial" pitchFamily="34" charset="0"/>
                        <a:cs typeface="Arial" pitchFamily="34" charset="0"/>
                      </a:endParaRPr>
                    </a:p>
                  </a:txBody>
                  <a:tcPr marL="91472" marR="91472" marT="45772" marB="45772">
                    <a:solidFill>
                      <a:srgbClr val="F2771A"/>
                    </a:solidFill>
                  </a:tcPr>
                </a:tc>
                <a:tc hMerge="1">
                  <a:txBody>
                    <a:bodyPr/>
                    <a:lstStyle/>
                    <a:p>
                      <a:endParaRPr lang="en-GB"/>
                    </a:p>
                  </a:txBody>
                  <a:tcPr/>
                </a:tc>
                <a:extLst>
                  <a:ext uri="{0D108BD9-81ED-4DB2-BD59-A6C34878D82A}">
                    <a16:rowId xmlns:a16="http://schemas.microsoft.com/office/drawing/2014/main" xmlns="" val="10000"/>
                  </a:ext>
                </a:extLst>
              </a:tr>
              <a:tr h="701677">
                <a:tc>
                  <a:txBody>
                    <a:bodyPr/>
                    <a:lstStyle/>
                    <a:p>
                      <a:r>
                        <a:rPr lang="en-GB" sz="2000" dirty="0"/>
                        <a:t>They have any of the risk factors from slide 12</a:t>
                      </a:r>
                      <a:endParaRPr lang="en-GB" sz="2000" dirty="0">
                        <a:latin typeface="Arial" pitchFamily="34" charset="0"/>
                        <a:cs typeface="Arial" pitchFamily="34" charset="0"/>
                      </a:endParaRPr>
                    </a:p>
                  </a:txBody>
                  <a:tcPr marL="91472" marR="91472" marT="45772" marB="45772">
                    <a:solidFill>
                      <a:srgbClr val="F57B17">
                        <a:alpha val="5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a:t>Or</a:t>
                      </a:r>
                      <a:r>
                        <a:rPr lang="en-GB" sz="2000" baseline="0" dirty="0"/>
                        <a:t> the</a:t>
                      </a:r>
                      <a:r>
                        <a:rPr lang="en-GB" sz="2000" dirty="0"/>
                        <a:t>y have an acute illness</a:t>
                      </a:r>
                      <a:endParaRPr lang="en-GB" sz="2000" dirty="0">
                        <a:latin typeface="Arial" pitchFamily="34" charset="0"/>
                        <a:cs typeface="Arial" pitchFamily="34" charset="0"/>
                      </a:endParaRPr>
                    </a:p>
                  </a:txBody>
                  <a:tcPr marL="91472" marR="91472" marT="45772" marB="45772">
                    <a:solidFill>
                      <a:srgbClr val="F57B17">
                        <a:alpha val="50000"/>
                      </a:srgbClr>
                    </a:solidFill>
                  </a:tcPr>
                </a:tc>
                <a:extLst>
                  <a:ext uri="{0D108BD9-81ED-4DB2-BD59-A6C34878D82A}">
                    <a16:rowId xmlns:a16="http://schemas.microsoft.com/office/drawing/2014/main" xmlns="" val="10001"/>
                  </a:ext>
                </a:extLst>
              </a:tr>
            </a:tbl>
          </a:graphicData>
        </a:graphic>
      </p:graphicFrame>
      <p:graphicFrame>
        <p:nvGraphicFramePr>
          <p:cNvPr id="6" name="Table 5">
            <a:extLst>
              <a:ext uri="{FF2B5EF4-FFF2-40B4-BE49-F238E27FC236}">
                <a16:creationId xmlns:a16="http://schemas.microsoft.com/office/drawing/2014/main" xmlns="" id="{5F465F9A-6233-40BA-9016-0A3D5AF1F6AD}"/>
              </a:ext>
            </a:extLst>
          </p:cNvPr>
          <p:cNvGraphicFramePr>
            <a:graphicFrameLocks noGrp="1"/>
          </p:cNvGraphicFramePr>
          <p:nvPr/>
        </p:nvGraphicFramePr>
        <p:xfrm>
          <a:off x="684213" y="3500438"/>
          <a:ext cx="7704137" cy="2408168"/>
        </p:xfrm>
        <a:graphic>
          <a:graphicData uri="http://schemas.openxmlformats.org/drawingml/2006/table">
            <a:tbl>
              <a:tblPr firstRow="1" bandRow="1">
                <a:tableStyleId>{93296810-A885-4BE3-A3E7-6D5BEEA58F35}</a:tableStyleId>
              </a:tblPr>
              <a:tblGrid>
                <a:gridCol w="4032149">
                  <a:extLst>
                    <a:ext uri="{9D8B030D-6E8A-4147-A177-3AD203B41FA5}">
                      <a16:colId xmlns:a16="http://schemas.microsoft.com/office/drawing/2014/main" xmlns="" val="20000"/>
                    </a:ext>
                  </a:extLst>
                </a:gridCol>
                <a:gridCol w="3671988">
                  <a:extLst>
                    <a:ext uri="{9D8B030D-6E8A-4147-A177-3AD203B41FA5}">
                      <a16:colId xmlns:a16="http://schemas.microsoft.com/office/drawing/2014/main" xmlns="" val="20001"/>
                    </a:ext>
                  </a:extLst>
                </a:gridCol>
              </a:tblGrid>
              <a:tr h="70114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t>Discuss care with a nephrology team before offering iodinated contrast agent to adults with contraindications to IV fluids if they:</a:t>
                      </a:r>
                      <a:endParaRPr lang="en-GB" sz="2000" b="1" dirty="0">
                        <a:solidFill>
                          <a:schemeClr val="bg1"/>
                        </a:solidFill>
                        <a:latin typeface="Arial" pitchFamily="34" charset="0"/>
                        <a:cs typeface="Arial" pitchFamily="34" charset="0"/>
                      </a:endParaRPr>
                    </a:p>
                  </a:txBody>
                  <a:tcPr marL="91465" marR="91465" marT="45737" marB="45737">
                    <a:solidFill>
                      <a:srgbClr val="F2771A"/>
                    </a:solidFill>
                  </a:tcPr>
                </a:tc>
                <a:tc hMerge="1">
                  <a:txBody>
                    <a:bodyPr/>
                    <a:lstStyle/>
                    <a:p>
                      <a:endParaRPr lang="en-GB"/>
                    </a:p>
                  </a:txBody>
                  <a:tcPr/>
                </a:tc>
                <a:extLst>
                  <a:ext uri="{0D108BD9-81ED-4DB2-BD59-A6C34878D82A}">
                    <a16:rowId xmlns:a16="http://schemas.microsoft.com/office/drawing/2014/main" xmlns="" val="10000"/>
                  </a:ext>
                </a:extLst>
              </a:tr>
              <a:tr h="701147">
                <a:tc>
                  <a:txBody>
                    <a:bodyPr/>
                    <a:lstStyle/>
                    <a:p>
                      <a:r>
                        <a:rPr lang="en-GB" sz="2000" dirty="0"/>
                        <a:t>Are at increased risk of contrast-induced acute kidney injury </a:t>
                      </a:r>
                      <a:endParaRPr lang="en-GB" sz="2000" dirty="0">
                        <a:latin typeface="Arial" pitchFamily="34" charset="0"/>
                        <a:cs typeface="Arial" pitchFamily="34" charset="0"/>
                      </a:endParaRPr>
                    </a:p>
                  </a:txBody>
                  <a:tcPr marL="91465" marR="91465" marT="45737" marB="45737">
                    <a:solidFill>
                      <a:srgbClr val="F57B17">
                        <a:alpha val="50000"/>
                      </a:srgbClr>
                    </a:solidFill>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GB" sz="2000" dirty="0"/>
                        <a:t>Have an acute illness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Arial" pitchFamily="34" charset="0"/>
                        <a:cs typeface="Arial" pitchFamily="34" charset="0"/>
                      </a:endParaRPr>
                    </a:p>
                  </a:txBody>
                  <a:tcPr marL="91465" marR="91465" marT="45737" marB="45737">
                    <a:solidFill>
                      <a:srgbClr val="F57B17">
                        <a:alpha val="50000"/>
                      </a:srgbClr>
                    </a:solidFill>
                  </a:tcPr>
                </a:tc>
                <a:extLst>
                  <a:ext uri="{0D108BD9-81ED-4DB2-BD59-A6C34878D82A}">
                    <a16:rowId xmlns:a16="http://schemas.microsoft.com/office/drawing/2014/main" xmlns="" val="10001"/>
                  </a:ext>
                </a:extLst>
              </a:tr>
              <a:tr h="701147">
                <a:tc>
                  <a:txBody>
                    <a:bodyPr/>
                    <a:lstStyle/>
                    <a:p>
                      <a:r>
                        <a:rPr lang="en-GB" sz="2000" dirty="0"/>
                        <a:t>Are on renal replacement therapy</a:t>
                      </a:r>
                    </a:p>
                  </a:txBody>
                  <a:tcPr marL="91465" marR="91465" marT="45737" marB="45737">
                    <a:solidFill>
                      <a:srgbClr val="F57B17">
                        <a:alpha val="5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Arial" pitchFamily="34" charset="0"/>
                        <a:cs typeface="Arial" pitchFamily="34" charset="0"/>
                      </a:endParaRPr>
                    </a:p>
                  </a:txBody>
                  <a:tcPr marL="91465" marR="91465" marT="45737" marB="45737">
                    <a:solidFill>
                      <a:srgbClr val="F57B17">
                        <a:alpha val="50000"/>
                      </a:srgbClr>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518412372"/>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xmlns="" id="{5D60C6DF-5FF6-4B69-A016-A3F18A23AAD0}"/>
              </a:ext>
            </a:extLst>
          </p:cNvPr>
          <p:cNvSpPr>
            <a:spLocks noGrp="1" noChangeArrowheads="1"/>
          </p:cNvSpPr>
          <p:nvPr>
            <p:ph type="title"/>
          </p:nvPr>
        </p:nvSpPr>
        <p:spPr/>
        <p:txBody>
          <a:bodyPr/>
          <a:lstStyle/>
          <a:p>
            <a:pPr eaLnBrk="1" fontAlgn="auto" hangingPunct="1">
              <a:spcAft>
                <a:spcPts val="0"/>
              </a:spcAft>
              <a:defRPr/>
            </a:pPr>
            <a:r>
              <a:rPr lang="en-US" altLang="en-US"/>
              <a:t>Top 10 causes of CKD:</a:t>
            </a:r>
          </a:p>
        </p:txBody>
      </p:sp>
      <p:sp>
        <p:nvSpPr>
          <p:cNvPr id="18435" name="Rectangle 3">
            <a:extLst>
              <a:ext uri="{FF2B5EF4-FFF2-40B4-BE49-F238E27FC236}">
                <a16:creationId xmlns:a16="http://schemas.microsoft.com/office/drawing/2014/main" xmlns="" id="{9790E656-122D-4B43-A231-C0D8A4B0FC41}"/>
              </a:ext>
            </a:extLst>
          </p:cNvPr>
          <p:cNvSpPr>
            <a:spLocks noGrp="1" noChangeArrowheads="1"/>
          </p:cNvSpPr>
          <p:nvPr>
            <p:ph sz="half" idx="1"/>
          </p:nvPr>
        </p:nvSpPr>
        <p:spPr>
          <a:xfrm>
            <a:off x="457200" y="1673225"/>
            <a:ext cx="4038600" cy="4718050"/>
          </a:xfrm>
        </p:spPr>
        <p:txBody>
          <a:bodyPr/>
          <a:lstStyle/>
          <a:p>
            <a:pPr eaLnBrk="1" hangingPunct="1">
              <a:buFont typeface="Monotype Sorts" charset="2"/>
              <a:buNone/>
            </a:pPr>
            <a:r>
              <a:rPr lang="en-US" altLang="en-US"/>
              <a:t>1. Diabetes</a:t>
            </a:r>
          </a:p>
          <a:p>
            <a:pPr eaLnBrk="1" hangingPunct="1">
              <a:buFont typeface="Monotype Sorts" charset="2"/>
              <a:buNone/>
            </a:pPr>
            <a:r>
              <a:rPr lang="en-US" altLang="en-US"/>
              <a:t>2. Glomerulonephritis</a:t>
            </a:r>
          </a:p>
          <a:p>
            <a:pPr eaLnBrk="1" hangingPunct="1">
              <a:buFont typeface="Monotype Sorts" charset="2"/>
              <a:buNone/>
            </a:pPr>
            <a:r>
              <a:rPr lang="en-US" altLang="en-US"/>
              <a:t>3. Chronic Pyelonephritis</a:t>
            </a:r>
          </a:p>
          <a:p>
            <a:pPr eaLnBrk="1" hangingPunct="1">
              <a:buFont typeface="Monotype Sorts" charset="2"/>
              <a:buNone/>
            </a:pPr>
            <a:r>
              <a:rPr lang="en-US" altLang="en-US"/>
              <a:t>4. Polycystic Kidney Disease</a:t>
            </a:r>
          </a:p>
          <a:p>
            <a:pPr eaLnBrk="1" hangingPunct="1">
              <a:buFont typeface="Monotype Sorts" charset="2"/>
              <a:buNone/>
            </a:pPr>
            <a:r>
              <a:rPr lang="en-US" altLang="en-US"/>
              <a:t>5. 1</a:t>
            </a:r>
            <a:r>
              <a:rPr lang="en-US" altLang="en-US" baseline="30000"/>
              <a:t>o </a:t>
            </a:r>
            <a:r>
              <a:rPr lang="en-US" altLang="en-US"/>
              <a:t>Hypertension</a:t>
            </a:r>
          </a:p>
        </p:txBody>
      </p:sp>
      <p:sp>
        <p:nvSpPr>
          <p:cNvPr id="18436" name="Rectangle 4">
            <a:extLst>
              <a:ext uri="{FF2B5EF4-FFF2-40B4-BE49-F238E27FC236}">
                <a16:creationId xmlns:a16="http://schemas.microsoft.com/office/drawing/2014/main" xmlns="" id="{941F85E6-4AF4-4223-AEDA-A2C697E9C827}"/>
              </a:ext>
            </a:extLst>
          </p:cNvPr>
          <p:cNvSpPr>
            <a:spLocks noGrp="1" noChangeArrowheads="1"/>
          </p:cNvSpPr>
          <p:nvPr>
            <p:ph sz="half" idx="2"/>
          </p:nvPr>
        </p:nvSpPr>
        <p:spPr>
          <a:xfrm>
            <a:off x="4648200" y="1673225"/>
            <a:ext cx="4038600" cy="4718050"/>
          </a:xfrm>
        </p:spPr>
        <p:txBody>
          <a:bodyPr/>
          <a:lstStyle/>
          <a:p>
            <a:pPr eaLnBrk="1" hangingPunct="1">
              <a:buFont typeface="Monotype Sorts" charset="2"/>
              <a:buNone/>
            </a:pPr>
            <a:r>
              <a:rPr lang="en-US" altLang="en-US"/>
              <a:t>6.  Small smooth kidneys</a:t>
            </a:r>
          </a:p>
          <a:p>
            <a:pPr eaLnBrk="1" hangingPunct="1">
              <a:buFont typeface="Monotype Sorts" charset="2"/>
              <a:buNone/>
            </a:pPr>
            <a:r>
              <a:rPr lang="en-US" altLang="en-US"/>
              <a:t>7.  Analgesic  nephropathy</a:t>
            </a:r>
          </a:p>
          <a:p>
            <a:pPr eaLnBrk="1" hangingPunct="1">
              <a:buFont typeface="Monotype Sorts" charset="2"/>
              <a:buNone/>
            </a:pPr>
            <a:r>
              <a:rPr lang="en-US" altLang="en-US"/>
              <a:t>8.  Vasculitis</a:t>
            </a:r>
          </a:p>
          <a:p>
            <a:pPr eaLnBrk="1" hangingPunct="1">
              <a:buFont typeface="Monotype Sorts" charset="2"/>
              <a:buNone/>
            </a:pPr>
            <a:r>
              <a:rPr lang="en-US" altLang="en-US"/>
              <a:t>9.  Calculi</a:t>
            </a:r>
          </a:p>
          <a:p>
            <a:pPr eaLnBrk="1" hangingPunct="1">
              <a:buFont typeface="Monotype Sorts" charset="2"/>
              <a:buNone/>
            </a:pPr>
            <a:r>
              <a:rPr lang="en-US" altLang="en-US"/>
              <a:t>10. Other Drugs</a:t>
            </a:r>
          </a:p>
        </p:txBody>
      </p:sp>
    </p:spTree>
    <p:extLst>
      <p:ext uri="{BB962C8B-B14F-4D97-AF65-F5344CB8AC3E}">
        <p14:creationId xmlns:p14="http://schemas.microsoft.com/office/powerpoint/2010/main" val="9824266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Implementation slide se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1904</TotalTime>
  <Words>2987</Words>
  <Application>Microsoft Office PowerPoint</Application>
  <PresentationFormat>On-screen Show (4:3)</PresentationFormat>
  <Paragraphs>518</Paragraphs>
  <Slides>59</Slides>
  <Notes>59</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59</vt:i4>
      </vt:variant>
    </vt:vector>
  </HeadingPairs>
  <TitlesOfParts>
    <vt:vector size="64" baseType="lpstr">
      <vt:lpstr>Clarity</vt:lpstr>
      <vt:lpstr>Implementation slide set template</vt:lpstr>
      <vt:lpstr>Chart</vt:lpstr>
      <vt:lpstr>Clip</vt:lpstr>
      <vt:lpstr>Bitmap Image</vt:lpstr>
      <vt:lpstr>ACUTE KIDNEY INJURY &amp; CHRONIC KIDNEY DISEASE</vt:lpstr>
      <vt:lpstr>Relationship between AKI &amp; CKD</vt:lpstr>
      <vt:lpstr>CHRONIC  KIDNEY DISEASE</vt:lpstr>
      <vt:lpstr>Definition</vt:lpstr>
      <vt:lpstr>Definition</vt:lpstr>
      <vt:lpstr>PowerPoint Presentation</vt:lpstr>
      <vt:lpstr>STAGING OF CKD 1.2.1: We recommend that CKD is classiﬁed based on cause, GFR category, and albuminuria category (CGA). </vt:lpstr>
      <vt:lpstr>Stages of chronic kidney disease from NICE CG 169 </vt:lpstr>
      <vt:lpstr>Classification of CKD by Diagnosis</vt:lpstr>
      <vt:lpstr>PowerPoint Presentation</vt:lpstr>
      <vt:lpstr>What kills you in CKD?</vt:lpstr>
      <vt:lpstr>Side Effects of CKD</vt:lpstr>
      <vt:lpstr>Side Effects</vt:lpstr>
      <vt:lpstr>Renal Osteodystrophy</vt:lpstr>
      <vt:lpstr>NICE CG 157</vt:lpstr>
      <vt:lpstr>Conservative Management</vt:lpstr>
      <vt:lpstr>Management of Established Renal Failure</vt:lpstr>
      <vt:lpstr>ACUTE KIDNEY INJURY</vt:lpstr>
      <vt:lpstr>Definition</vt:lpstr>
      <vt:lpstr>What is happening in the body?</vt:lpstr>
      <vt:lpstr>Definition: KDIGO 2012</vt:lpstr>
      <vt:lpstr>Conceptual model for AKI </vt:lpstr>
      <vt:lpstr>PowerPoint Presentation</vt:lpstr>
      <vt:lpstr>Incidence &amp; Outcomes</vt:lpstr>
      <vt:lpstr>Correlation between AKI classification and outcome</vt:lpstr>
      <vt:lpstr>Incidence &amp; Outcomes</vt:lpstr>
      <vt:lpstr>Aetiology</vt:lpstr>
      <vt:lpstr>   Causes of AKI </vt:lpstr>
      <vt:lpstr>Causes of AKI</vt:lpstr>
      <vt:lpstr>Pre-renal </vt:lpstr>
      <vt:lpstr>Renal/Intrinsic</vt:lpstr>
      <vt:lpstr>Post-renal</vt:lpstr>
      <vt:lpstr>Special Cases: Rhabdomylisis</vt:lpstr>
      <vt:lpstr>Rhabdomyolysis</vt:lpstr>
      <vt:lpstr>Special Cases: CI-AKI</vt:lpstr>
      <vt:lpstr>Special Cases: Hepato-renal Syndrome</vt:lpstr>
      <vt:lpstr>Complications of AKI</vt:lpstr>
      <vt:lpstr>Complications</vt:lpstr>
      <vt:lpstr>NCEPOD: Key findings</vt:lpstr>
      <vt:lpstr>Management</vt:lpstr>
      <vt:lpstr>1.</vt:lpstr>
      <vt:lpstr>Who is at risk?? (NICE CG 169)</vt:lpstr>
      <vt:lpstr>2. Investigate &amp; Identify Cause</vt:lpstr>
      <vt:lpstr>3. Initiate Cause Specific Treatments</vt:lpstr>
      <vt:lpstr>4. Optimise renal perfusion</vt:lpstr>
      <vt:lpstr>Fluids – problem &amp; solution</vt:lpstr>
      <vt:lpstr>5. Monitor &amp; Manage complications</vt:lpstr>
      <vt:lpstr>5. Monitor &amp; Manage complications</vt:lpstr>
      <vt:lpstr>Summary</vt:lpstr>
      <vt:lpstr>QUESTIONS???</vt:lpstr>
      <vt:lpstr>CHRONIC KIDNEY DISEASE</vt:lpstr>
      <vt:lpstr>PowerPoint Presentation</vt:lpstr>
      <vt:lpstr>Interpreting Biochemistry</vt:lpstr>
      <vt:lpstr>Biochemistry and Gender</vt:lpstr>
      <vt:lpstr>PowerPoint Presentation</vt:lpstr>
      <vt:lpstr>Renal Transplantation</vt:lpstr>
      <vt:lpstr>Pathophysiology</vt:lpstr>
      <vt:lpstr>Interventions: iodinated contrast agents in adults</vt:lpstr>
      <vt:lpstr>Top 10 causes of CKD:</vt:lpstr>
    </vt:vector>
  </TitlesOfParts>
  <Company>St Georges NHS Foundation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KIDNEY INJURY</dc:title>
  <dc:creator>Catherine Jones</dc:creator>
  <cp:lastModifiedBy>Maya Govender</cp:lastModifiedBy>
  <cp:revision>70</cp:revision>
  <cp:lastPrinted>2019-06-04T08:47:09Z</cp:lastPrinted>
  <dcterms:created xsi:type="dcterms:W3CDTF">2017-12-01T12:17:09Z</dcterms:created>
  <dcterms:modified xsi:type="dcterms:W3CDTF">2019-06-04T10:16:27Z</dcterms:modified>
</cp:coreProperties>
</file>