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  <p:sldMasterId id="2147483676" r:id="rId2"/>
    <p:sldMasterId id="2147483706" r:id="rId3"/>
    <p:sldMasterId id="2147483722" r:id="rId4"/>
    <p:sldMasterId id="2147483735" r:id="rId5"/>
  </p:sldMasterIdLst>
  <p:notesMasterIdLst>
    <p:notesMasterId r:id="rId70"/>
  </p:notesMasterIdLst>
  <p:handoutMasterIdLst>
    <p:handoutMasterId r:id="rId71"/>
  </p:handoutMasterIdLst>
  <p:sldIdLst>
    <p:sldId id="256" r:id="rId6"/>
    <p:sldId id="331" r:id="rId7"/>
    <p:sldId id="412" r:id="rId8"/>
    <p:sldId id="410" r:id="rId9"/>
    <p:sldId id="411" r:id="rId10"/>
    <p:sldId id="332" r:id="rId11"/>
    <p:sldId id="333" r:id="rId12"/>
    <p:sldId id="436" r:id="rId13"/>
    <p:sldId id="334" r:id="rId14"/>
    <p:sldId id="352" r:id="rId15"/>
    <p:sldId id="335" r:id="rId16"/>
    <p:sldId id="437" r:id="rId17"/>
    <p:sldId id="336" r:id="rId18"/>
    <p:sldId id="337" r:id="rId19"/>
    <p:sldId id="338" r:id="rId20"/>
    <p:sldId id="339" r:id="rId21"/>
    <p:sldId id="341" r:id="rId22"/>
    <p:sldId id="353" r:id="rId23"/>
    <p:sldId id="345" r:id="rId24"/>
    <p:sldId id="346" r:id="rId25"/>
    <p:sldId id="347" r:id="rId26"/>
    <p:sldId id="348" r:id="rId27"/>
    <p:sldId id="349" r:id="rId28"/>
    <p:sldId id="444" r:id="rId29"/>
    <p:sldId id="433" r:id="rId30"/>
    <p:sldId id="434" r:id="rId31"/>
    <p:sldId id="409" r:id="rId32"/>
    <p:sldId id="422" r:id="rId33"/>
    <p:sldId id="268" r:id="rId34"/>
    <p:sldId id="271" r:id="rId35"/>
    <p:sldId id="272" r:id="rId36"/>
    <p:sldId id="351" r:id="rId37"/>
    <p:sldId id="350" r:id="rId38"/>
    <p:sldId id="273" r:id="rId39"/>
    <p:sldId id="270" r:id="rId40"/>
    <p:sldId id="269" r:id="rId41"/>
    <p:sldId id="267" r:id="rId42"/>
    <p:sldId id="275" r:id="rId43"/>
    <p:sldId id="401" r:id="rId44"/>
    <p:sldId id="276" r:id="rId45"/>
    <p:sldId id="435" r:id="rId46"/>
    <p:sldId id="277" r:id="rId47"/>
    <p:sldId id="307" r:id="rId48"/>
    <p:sldId id="282" r:id="rId49"/>
    <p:sldId id="438" r:id="rId50"/>
    <p:sldId id="439" r:id="rId51"/>
    <p:sldId id="440" r:id="rId52"/>
    <p:sldId id="441" r:id="rId53"/>
    <p:sldId id="390" r:id="rId54"/>
    <p:sldId id="286" r:id="rId55"/>
    <p:sldId id="288" r:id="rId56"/>
    <p:sldId id="442" r:id="rId57"/>
    <p:sldId id="443" r:id="rId58"/>
    <p:sldId id="418" r:id="rId59"/>
    <p:sldId id="425" r:id="rId60"/>
    <p:sldId id="424" r:id="rId61"/>
    <p:sldId id="426" r:id="rId62"/>
    <p:sldId id="432" r:id="rId63"/>
    <p:sldId id="431" r:id="rId64"/>
    <p:sldId id="430" r:id="rId65"/>
    <p:sldId id="400" r:id="rId66"/>
    <p:sldId id="429" r:id="rId67"/>
    <p:sldId id="427" r:id="rId68"/>
    <p:sldId id="428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1F81"/>
    <a:srgbClr val="5C068C"/>
    <a:srgbClr val="DC4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85164" autoAdjust="0"/>
  </p:normalViewPr>
  <p:slideViewPr>
    <p:cSldViewPr snapToGrid="0" snapToObjects="1" showGuides="1">
      <p:cViewPr>
        <p:scale>
          <a:sx n="90" d="100"/>
          <a:sy n="90" d="100"/>
        </p:scale>
        <p:origin x="-2328" y="-294"/>
      </p:cViewPr>
      <p:guideLst>
        <p:guide orient="horz" pos="338"/>
        <p:guide orient="horz" pos="2160"/>
        <p:guide pos="335"/>
        <p:guide pos="541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" Type="http://schemas.openxmlformats.org/officeDocument/2006/relationships/slide" Target="slides/slide2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BC08-4EA4-B74A-87C3-9AB00F4FBC7F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1B1A3-8FA7-9C42-B934-C83DA77E6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87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0493D-1766-B445-9A9C-677AF3B141EA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D36DA-D66B-1341-8799-CE0C8AD1A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514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6637-5A38-4986-A59B-E4DB3B41EE43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694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6637-5A38-4986-A59B-E4DB3B41EE4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3745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26%</a:t>
            </a:r>
            <a:r>
              <a:rPr lang="en-GB" baseline="0" dirty="0" smtClean="0"/>
              <a:t> lean muscle mass loss over 10 day ICU day for </a:t>
            </a:r>
            <a:r>
              <a:rPr lang="en-GB" baseline="0" dirty="0" err="1" smtClean="0"/>
              <a:t>pt</a:t>
            </a:r>
            <a:r>
              <a:rPr lang="en-GB" baseline="0" dirty="0" smtClean="0"/>
              <a:t> in </a:t>
            </a:r>
            <a:r>
              <a:rPr lang="en-GB" baseline="0" dirty="0" err="1" smtClean="0"/>
              <a:t>multiorgan</a:t>
            </a:r>
            <a:r>
              <a:rPr lang="en-GB" baseline="0" dirty="0" smtClean="0"/>
              <a:t> failure. Detected through USS measurement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03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Study Aim:</a:t>
            </a:r>
          </a:p>
          <a:p>
            <a:r>
              <a:rPr lang="en-GB" sz="1200" dirty="0" smtClean="0"/>
              <a:t>A comprehensive prospective characterization of skeletal muscle wasting, defining the pathogenic roles of altered protein synthesis and breakdown</a:t>
            </a:r>
          </a:p>
          <a:p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63 critically ill patients (59% male; mean age: 54.7 years [95% CI, 50.0-59.6 years]) with an APACHE II score of 23.5 (95% CI, 21.9-25.2) were prospectively recruited within 24 hours following ICU admission from August 2009 to April 2011 at a university teaching and a community hospital in England. &gt;18 years and were anticipated to be intubated  &gt; 48 hours, to spend more than 7 days in critical care, and to survive ICU stay.</a:t>
            </a:r>
          </a:p>
          <a:p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Main Outcomes and Measures</a:t>
            </a:r>
            <a:r>
              <a:rPr lang="en-GB" sz="1200" dirty="0" smtClean="0"/>
              <a:t>  Muscle loss was determined through serial ultrasound measurement of the rectus </a:t>
            </a:r>
            <a:r>
              <a:rPr lang="en-GB" sz="1200" dirty="0" err="1" smtClean="0"/>
              <a:t>femoris</a:t>
            </a:r>
            <a:r>
              <a:rPr lang="en-GB" sz="1200" dirty="0" smtClean="0"/>
              <a:t> cross-sectional area (CSA) on days 1, 3, 7, and 10. In a subset of patients, the </a:t>
            </a:r>
            <a:r>
              <a:rPr lang="en-GB" sz="1200" dirty="0" err="1" smtClean="0"/>
              <a:t>fiber</a:t>
            </a:r>
            <a:r>
              <a:rPr lang="en-GB" sz="1200" dirty="0" smtClean="0"/>
              <a:t> CSA area was quantified along with the ratio of protein to DNA on days 1 and 7.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79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Measurements of Muscle Wasting During Critical Illness:</a:t>
            </a:r>
            <a:r>
              <a:rPr lang="en-US" altLang="en-US" sz="1200" baseline="0" dirty="0" smtClean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Summary data (dark circles) are expressed as means and 95% confidence intervals. </a:t>
            </a:r>
            <a:r>
              <a:rPr lang="en-US" altLang="en-US" sz="1200" baseline="30000" dirty="0" err="1" smtClean="0">
                <a:solidFill>
                  <a:srgbClr val="000000"/>
                </a:solidFill>
                <a:latin typeface="Helvetica" charset="0"/>
              </a:rPr>
              <a:t>a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P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=.002 for change from day 1 to day 7 by repeated measures 2-way analysis of variance. </a:t>
            </a:r>
            <a:r>
              <a:rPr lang="en-US" altLang="en-US" sz="1200" baseline="30000" dirty="0" err="1" smtClean="0">
                <a:solidFill>
                  <a:srgbClr val="000000"/>
                </a:solidFill>
                <a:latin typeface="Helvetica" charset="0"/>
              </a:rPr>
              <a:t>b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P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&lt;.001 for change from day 1 to day 10.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6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Measurements of Muscle Wasting During Critical Illness by Organ 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FailureData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 are expressed as means and 95% confidence intervals. </a:t>
            </a:r>
            <a:r>
              <a:rPr lang="en-US" altLang="en-US" sz="1200" baseline="30000" dirty="0" err="1" smtClean="0">
                <a:solidFill>
                  <a:srgbClr val="000000"/>
                </a:solidFill>
                <a:latin typeface="Helvetica" charset="0"/>
              </a:rPr>
              <a:t>a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P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=.03 for change from day 1 to day 3 in 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multiorgan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 failure 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vs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 single organ failure. </a:t>
            </a:r>
            <a:r>
              <a:rPr lang="en-US" altLang="en-US" sz="1200" baseline="30000" dirty="0" err="1" smtClean="0">
                <a:solidFill>
                  <a:srgbClr val="000000"/>
                </a:solidFill>
                <a:latin typeface="Helvetica" charset="0"/>
              </a:rPr>
              <a:t>b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P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&lt;.001 for change from day 1 to day 7 and day 1 to day 10 in 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multiorgan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 failure 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vs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 single organ failure. </a:t>
            </a:r>
            <a:r>
              <a:rPr lang="en-US" altLang="en-US" sz="1200" baseline="30000" dirty="0" err="1" smtClean="0">
                <a:solidFill>
                  <a:srgbClr val="000000"/>
                </a:solidFill>
                <a:latin typeface="Helvetica" charset="0"/>
              </a:rPr>
              <a:t>c</a:t>
            </a:r>
            <a:r>
              <a:rPr lang="en-US" altLang="en-US" sz="1200" dirty="0" err="1" smtClean="0">
                <a:solidFill>
                  <a:srgbClr val="000000"/>
                </a:solidFill>
                <a:latin typeface="Helvetica" charset="0"/>
              </a:rPr>
              <a:t>P</a:t>
            </a:r>
            <a:r>
              <a:rPr lang="en-US" altLang="en-US" sz="1200" dirty="0" smtClean="0">
                <a:solidFill>
                  <a:srgbClr val="000000"/>
                </a:solidFill>
                <a:latin typeface="Helvetica" charset="0"/>
              </a:rPr>
              <a:t>&lt;.001 for difference between failure of 2-3 organs and 4-6 organs from day 1 to day 7 and day 10.</a:t>
            </a:r>
          </a:p>
          <a:p>
            <a:endParaRPr lang="en-US" sz="1200" dirty="0" smtClean="0">
              <a:solidFill>
                <a:srgbClr val="000000"/>
              </a:solidFill>
              <a:latin typeface="Helvetica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0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Azotemia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medical condition characterized by abnormally high levels of nitrogen-containing compounds in the blood. It is largely related to insufficient or dysfunctional filtering of blood by the kidneys. It can lead to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uremia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acute kidney injury if not controlled.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3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6637-5A38-4986-A59B-E4DB3B41EE43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50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49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Tachyphlaxis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acute, sudden decrease in response to a drug after its administration, i.e. a rapid and short-term onset of drug tolerance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Home page - &gt; units &amp; departments -&gt;</a:t>
            </a:r>
            <a:r>
              <a:rPr lang="en-GB" baseline="0" dirty="0" smtClean="0"/>
              <a:t> N -&gt; Nutrition and dietetics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D36DA-D66B-1341-8799-CE0C8AD1A326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65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 descr="St George's University HospitalsColA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07" y="531284"/>
            <a:ext cx="3628417" cy="404281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40264" y="6146800"/>
            <a:ext cx="4252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b="1" i="1" kern="1200">
                <a:solidFill>
                  <a:srgbClr val="3E1F8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Excellence in specialist and community healthcare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4" y="309074"/>
            <a:ext cx="1990376" cy="125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7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380" y="26064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560" y="1809388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31813" y="6356350"/>
            <a:ext cx="8062912" cy="0"/>
          </a:xfrm>
          <a:prstGeom prst="line">
            <a:avLst/>
          </a:prstGeom>
          <a:ln>
            <a:solidFill>
              <a:srgbClr val="3E1F81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2933" y="6365184"/>
            <a:ext cx="6661914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Arial Bold"/>
                <a:cs typeface="Arial Bold"/>
              </a:defRPr>
            </a:lvl1pPr>
          </a:lstStyle>
          <a:p>
            <a:r>
              <a:rPr lang="en-US" b="1" dirty="0" smtClean="0">
                <a:latin typeface="Arial"/>
                <a:cs typeface="Arial"/>
              </a:rPr>
              <a:t>Presentation title 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10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0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4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8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63543" y="374320"/>
            <a:ext cx="8416914" cy="6109360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6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8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40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1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10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600200"/>
            <a:ext cx="7313613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121922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84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89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6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82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69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25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1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2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77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741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27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600200"/>
            <a:ext cx="7313613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1441652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600200"/>
            <a:ext cx="357981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799013" y="1600200"/>
            <a:ext cx="35814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280873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600200"/>
            <a:ext cx="3579813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1600200"/>
            <a:ext cx="35814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80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21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52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3062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24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578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150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564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0232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147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69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00DC-1893-4BC4-8707-A9E2A108E2FC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12/03/2019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B5D59-A862-4874-810E-33F07EA49F95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681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600200"/>
            <a:ext cx="7313613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7734673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600200"/>
            <a:ext cx="357981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799013" y="1600200"/>
            <a:ext cx="3581400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14592302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3613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600200"/>
            <a:ext cx="3579813" cy="47244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1600200"/>
            <a:ext cx="35814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03AFA7-9B66-4178-9E85-98B3D80E677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09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01274-4BC0-464E-BA88-1F01114AF68A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5438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EBE6F-CA14-42C7-B4EF-7EB61BB828F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807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A2BFD-0F0D-484A-9D8D-9E7983C3D66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802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9B0FC-5627-4569-A91F-04CDB0722E61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731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AE56B-A3D7-455A-BD11-9E12A722B24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5268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B9887-F9D0-415E-9A7C-800402B622D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0374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F574B-92DB-4580-9721-E326DF86E31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3904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411A6-BD02-43F6-A579-1B972EDF5B11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14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397FF-F4D5-49BF-A86E-92BF99A2B3A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6894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18AF9-AA1C-411D-BB36-FB630028468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71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E8198-8F37-4D52-B2EE-2008EAAC1E5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8028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 descr="St George's University HospitalsColA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07" y="531284"/>
            <a:ext cx="3628417" cy="404281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40264" y="6146800"/>
            <a:ext cx="4252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b="1" i="1" kern="1200">
                <a:solidFill>
                  <a:srgbClr val="3E1F8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Excellence in specialist and community healthcare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4" y="309074"/>
            <a:ext cx="1990376" cy="125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813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380" y="26064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560" y="1809388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31813" y="6356350"/>
            <a:ext cx="8062912" cy="0"/>
          </a:xfrm>
          <a:prstGeom prst="line">
            <a:avLst/>
          </a:prstGeom>
          <a:ln>
            <a:solidFill>
              <a:srgbClr val="3E1F81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2933" y="6365184"/>
            <a:ext cx="6661914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Arial Bold"/>
                <a:cs typeface="Arial Bold"/>
              </a:defRPr>
            </a:lvl1pPr>
          </a:lstStyle>
          <a:p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Presentation title 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981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231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296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92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0539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63543" y="374320"/>
            <a:ext cx="8416914" cy="6109360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609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20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248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477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750" y="6339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1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38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Arial Bold"/>
                <a:cs typeface="Arial Bold"/>
              </a:defRPr>
            </a:lvl1pPr>
          </a:lstStyle>
          <a:p>
            <a:fld id="{2A997BA7-C95B-594E-8974-F7DCDCBB5D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5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rgbClr val="5C068C"/>
          </a:solidFill>
          <a:latin typeface="Arial Bold"/>
          <a:ea typeface="+mj-ea"/>
          <a:cs typeface="A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C068C"/>
        </a:buClr>
        <a:buFont typeface="Wingdings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5C068C"/>
        </a:buClr>
        <a:buFont typeface="Wingdings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95500DC-1893-4BC4-8707-A9E2A108E2F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12/03/2019</a:t>
            </a:fld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B0B5D59-A862-4874-810E-33F07EA49F9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0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95500DC-1893-4BC4-8707-A9E2A108E2F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12/03/2019</a:t>
            </a:fld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B0B5D59-A862-4874-810E-33F07EA49F9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GB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13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781CB9B-28EB-408F-92CF-051592DE9F44}" type="slidenum">
              <a:rPr lang="en-GB" alt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87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38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Arial Bold"/>
                <a:cs typeface="Arial Bold"/>
              </a:defRPr>
            </a:lvl1pPr>
          </a:lstStyle>
          <a:p>
            <a:fld id="{2A997BA7-C95B-594E-8974-F7DCDCBB5D1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73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rgbClr val="5C068C"/>
          </a:solidFill>
          <a:latin typeface="Arial Bold"/>
          <a:ea typeface="+mj-ea"/>
          <a:cs typeface="A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C068C"/>
        </a:buClr>
        <a:buFont typeface="Wingdings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5C068C"/>
        </a:buClr>
        <a:buFont typeface="Wingdings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mxduUiNrXAhViIJoKHUwYDx8QjRwIBw&amp;url=http://www.nutriciacancercare.com.au/shop/forticreme-complete/&amp;psig=AOvVaw16gwEt8-OXbLFar0-x_wJn&amp;ust=151171082316902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http://www.google.co.uk/url?url=http://www.vogue.com/article/maria-sharapova-doping-banned-drug-retirement-meldonium&amp;rct=j&amp;frm=1&amp;q=&amp;esrc=s&amp;sa=U&amp;ved=0ahUKEwj2z9G1yKHSAhUBoBQKHTP-C6cQwW4ILjAM&amp;usg=AFQjCNHUR6OumhBc8h1nhB55gEbLlNxhdw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hyperlink" Target="https://www.google.co.uk/url?sa=i&amp;rct=j&amp;q=&amp;esrc=s&amp;source=images&amp;cd=&amp;cad=rja&amp;uact=8&amp;ved=0ahUKEwiyjLPDg9rXAhWBxRQKHQXDAJMQjRwIBw&amp;url=https://www.nutriciahcp.com/adult/products/&amp;psig=AOvVaw1iih0_8VbfnBUYzew7NlKK&amp;ust=1511709244027237" TargetMode="External"/><Relationship Id="rId18" Type="http://schemas.openxmlformats.org/officeDocument/2006/relationships/image" Target="../media/image26.jpeg"/><Relationship Id="rId26" Type="http://schemas.openxmlformats.org/officeDocument/2006/relationships/hyperlink" Target="http://www.google.co.uk/url?sa=i&amp;rct=j&amp;q=&amp;esrc=s&amp;source=images&amp;cd=&amp;cad=rja&amp;uact=8&amp;ved=0ahUKEwi5-6roh9rXAhWFPZoKHTBwAxsQjRwIBw&amp;url=http://www.nutriciacancercare.com.au/shop/forticreme-complete/&amp;psig=AOvVaw16gwEt8-OXbLFar0-x_wJn&amp;ust=1511710823169020" TargetMode="External"/><Relationship Id="rId39" Type="http://schemas.openxmlformats.org/officeDocument/2006/relationships/image" Target="../media/image37.jpeg"/><Relationship Id="rId3" Type="http://schemas.openxmlformats.org/officeDocument/2006/relationships/hyperlink" Target="http://www.google.co.uk/url?sa=i&amp;rct=j&amp;q=&amp;esrc=s&amp;source=images&amp;cd=&amp;ved=0ahUKEwiL3fD5gdrXAhXJ1hQKHQNTC3QQjRwIBw&amp;url=http://www.nutriciamedical.com.au/adult/oral-supplements&amp;psig=AOvVaw1iih0_8VbfnBUYzew7NlKK&amp;ust=1511709244027237" TargetMode="External"/><Relationship Id="rId21" Type="http://schemas.openxmlformats.org/officeDocument/2006/relationships/hyperlink" Target="https://www.google.co.uk/url?sa=i&amp;rct=j&amp;q=&amp;esrc=s&amp;source=images&amp;cd=&amp;cad=rja&amp;uact=8&amp;ved=0ahUKEwiWhZf1g9rXAhVJkRQKHbLqD-sQjRwIBw&amp;url=https://www.simplymedical.com/SimplyMedical-Products/Product-Categories/Nutritionals/Oral-Nutritional-Supplements/Scandishake-Weight-Gain-Nutritional-Supplement/p/725407_CT&amp;psig=AOvVaw1iih0_8VbfnBUYzew7NlKK&amp;ust=1511709244027237" TargetMode="External"/><Relationship Id="rId34" Type="http://schemas.openxmlformats.org/officeDocument/2006/relationships/image" Target="../media/image35.jpeg"/><Relationship Id="rId42" Type="http://schemas.openxmlformats.org/officeDocument/2006/relationships/hyperlink" Target="http://www.google.co.uk/url?sa=i&amp;rct=j&amp;q=&amp;esrc=s&amp;source=images&amp;cd=&amp;cad=rja&amp;uact=8&amp;ved=0ahUKEwj5kMGmitrXAhXFDpoKHaSsBA8QjRwIBw&amp;url=http://www.nutriciamedical.com.au/adult/fortijuce&amp;psig=AOvVaw1giw-1XQfV51NvE9_pGJMw&amp;ust=1511711489985914" TargetMode="External"/><Relationship Id="rId7" Type="http://schemas.openxmlformats.org/officeDocument/2006/relationships/hyperlink" Target="https://www.google.co.uk/url?sa=i&amp;rct=j&amp;q=&amp;esrc=s&amp;source=images&amp;cd=&amp;cad=rja&amp;uact=8&amp;ved=0ahUKEwiG-9uag9rXAhUI1hQKHZekAKQQjRwIBw&amp;url=https://store.sweetcare.pt/nutricia-fortimel-energy-oral-nutritional-supplement-high-energy-p-002597ni&amp;psig=AOvVaw1iih0_8VbfnBUYzew7NlKK&amp;ust=1511709244027237" TargetMode="External"/><Relationship Id="rId12" Type="http://schemas.openxmlformats.org/officeDocument/2006/relationships/image" Target="../media/image23.jpeg"/><Relationship Id="rId17" Type="http://schemas.openxmlformats.org/officeDocument/2006/relationships/hyperlink" Target="http://www.google.co.uk/url?sa=i&amp;rct=j&amp;q=&amp;esrc=s&amp;source=images&amp;cd=&amp;cad=rja&amp;uact=8&amp;ved=0ahUKEwjdv43Vg9rXAhVEzRQKHQxAASgQjRwIBw&amp;url=http://www.nutriciamedical.com.au/adult/oral-supplements&amp;psig=AOvVaw1iih0_8VbfnBUYzew7NlKK&amp;ust=1511709244027237" TargetMode="External"/><Relationship Id="rId25" Type="http://schemas.openxmlformats.org/officeDocument/2006/relationships/image" Target="../media/image30.jpeg"/><Relationship Id="rId33" Type="http://schemas.openxmlformats.org/officeDocument/2006/relationships/hyperlink" Target="http://www.google.co.uk/url?sa=i&amp;rct=j&amp;q=&amp;esrc=s&amp;source=images&amp;cd=&amp;cad=rja&amp;uact=8&amp;ved=0ahUKEwi26eTOidrXAhWjC5oKHdOsDncQjRwIBw&amp;url=http://www.pricerunner.se/pl/566-3936954/Haelsokost-och-Kosttillskott/Nutricia-Fortimel-Compact-Protein-Peach-Mango-125ml-4-st-priser&amp;psig=AOvVaw38SEtxncHYjt5VU-kOxg2o&amp;ust=1511711308952602" TargetMode="External"/><Relationship Id="rId38" Type="http://schemas.openxmlformats.org/officeDocument/2006/relationships/hyperlink" Target="https://www.google.co.uk/url?sa=i&amp;rct=j&amp;q=&amp;esrc=s&amp;source=images&amp;cd=&amp;cad=rja&amp;uact=8&amp;ved=0ahUKEwi74YD9idrXAhXpa5oKHc1LCXoQjRwIBw&amp;url=https://optiphar.com/en/online-pharmacy/nutricia-fortimel-cream-mocha&amp;psig=AOvVaw31jk6BloPKnlOKadHeZQfN&amp;ust=1511711354024599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5.jpeg"/><Relationship Id="rId20" Type="http://schemas.openxmlformats.org/officeDocument/2006/relationships/image" Target="../media/image27.jpeg"/><Relationship Id="rId29" Type="http://schemas.openxmlformats.org/officeDocument/2006/relationships/image" Target="../media/image6.jpe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jpeg"/><Relationship Id="rId11" Type="http://schemas.openxmlformats.org/officeDocument/2006/relationships/hyperlink" Target="http://www.google.co.uk/url?sa=i&amp;rct=j&amp;q=&amp;esrc=s&amp;source=images&amp;cd=&amp;cad=rja&amp;uact=8&amp;ved=0ahUKEwjol-TngdrXAhXBwBQKHaHNBTEQjRwIBw&amp;url=http://nutriciamedical.com.au/&amp;psig=AOvVaw1LvuD_Taf9Hv6aIxgQS5ZB&amp;ust=1511709212569803" TargetMode="External"/><Relationship Id="rId24" Type="http://schemas.openxmlformats.org/officeDocument/2006/relationships/image" Target="../media/image29.jpeg"/><Relationship Id="rId32" Type="http://schemas.openxmlformats.org/officeDocument/2006/relationships/image" Target="../media/image34.png"/><Relationship Id="rId37" Type="http://schemas.openxmlformats.org/officeDocument/2006/relationships/image" Target="../media/image36.jpeg"/><Relationship Id="rId40" Type="http://schemas.openxmlformats.org/officeDocument/2006/relationships/hyperlink" Target="https://www.google.co.uk/url?sa=i&amp;rct=j&amp;q=&amp;esrc=s&amp;source=images&amp;cd=&amp;cad=rja&amp;uact=8&amp;ved=0ahUKEwjgvt2OitrXAhUlEpoKHUgNA70QjRwIBw&amp;url=https://www.idealo.de/preisvergleich/OffersOfProduct/2896128_-fortimel-compact-cappuccinogeschmack-8-x-4-x-125-ml-nutricia.html&amp;psig=AOvVaw2_AWVuvbW9VDXqDzuaae0F&amp;ust=1511711439723194" TargetMode="External"/><Relationship Id="rId45" Type="http://schemas.openxmlformats.org/officeDocument/2006/relationships/image" Target="../media/image40.jpeg"/><Relationship Id="rId5" Type="http://schemas.openxmlformats.org/officeDocument/2006/relationships/hyperlink" Target="http://www.google.co.uk/url?sa=i&amp;rct=j&amp;q=&amp;esrc=s&amp;source=images&amp;cd=&amp;cad=rja&amp;uact=8&amp;ved=0ahUKEwi28_6JgtrXAhXHPBQKHZaTBrYQjRwIBw&amp;url=http://www.nutriciamedical.com.au/adult/oral-supplements&amp;psig=AOvVaw1iih0_8VbfnBUYzew7NlKK&amp;ust=1511709244027237" TargetMode="External"/><Relationship Id="rId15" Type="http://schemas.openxmlformats.org/officeDocument/2006/relationships/hyperlink" Target="https://www.google.co.uk/url?sa=i&amp;rct=j&amp;q=&amp;esrc=s&amp;source=images&amp;cd=&amp;cad=rja&amp;uact=8&amp;ved=0ahUKEwiG5ofKg9rXAhVMbRQKHQQtDsMQjRwIBw&amp;url=https://www.nutriciahcp.com/adult/products/&amp;psig=AOvVaw1iih0_8VbfnBUYzew7NlKK&amp;ust=1511709244027237" TargetMode="External"/><Relationship Id="rId23" Type="http://schemas.openxmlformats.org/officeDocument/2006/relationships/hyperlink" Target="https://www.google.co.uk/url?sa=i&amp;rct=j&amp;q=&amp;esrc=s&amp;source=images&amp;cd=&amp;cad=rja&amp;uact=8&amp;ved=0ahUKEwid-5v9g9rXAhWLvhQKHVeYAIoQjRwIBw&amp;url=https://www.nutriciahcp.com/adult/products/Calogen/&amp;psig=AOvVaw1iih0_8VbfnBUYzew7NlKK&amp;ust=1511709244027237" TargetMode="External"/><Relationship Id="rId28" Type="http://schemas.openxmlformats.org/officeDocument/2006/relationships/hyperlink" Target="http://www.google.co.uk/url?sa=i&amp;rct=j&amp;q=&amp;esrc=s&amp;source=images&amp;cd=&amp;cad=rja&amp;uact=8&amp;ved=0ahUKEwjmxduUiNrXAhViIJoKHUwYDx8QjRwIBw&amp;url=http://www.nutriciacancercare.com.au/shop/forticreme-complete/&amp;psig=AOvVaw16gwEt8-OXbLFar0-x_wJn&amp;ust=1511710823169020" TargetMode="External"/><Relationship Id="rId36" Type="http://schemas.openxmlformats.org/officeDocument/2006/relationships/hyperlink" Target="http://www.google.co.uk/url?sa=i&amp;rct=j&amp;q=&amp;esrc=s&amp;source=images&amp;cd=&amp;ved=0ahUKEwjLnJzmidrXAhWrAJoKHUoIBpEQjRwIBw&amp;url=http://direct.ch2.net.au/direct_static/product_images/NUTRIC/large/&amp;psig=AOvVaw31jk6BloPKnlOKadHeZQfN&amp;ust=1511711354024599" TargetMode="External"/><Relationship Id="rId10" Type="http://schemas.openxmlformats.org/officeDocument/2006/relationships/image" Target="../media/image22.jpeg"/><Relationship Id="rId19" Type="http://schemas.openxmlformats.org/officeDocument/2006/relationships/hyperlink" Target="http://www.google.co.uk/url?sa=i&amp;rct=j&amp;q=&amp;esrc=s&amp;source=images&amp;cd=&amp;cad=rja&amp;uact=8&amp;ved=0ahUKEwjNl5Log9rXAhUEPBQKHSI4CVkQjRwIBw&amp;url=http://www.nutriciamedical.co.nz/adult/modules&amp;psig=AOvVaw1iih0_8VbfnBUYzew7NlKK&amp;ust=1511709244027237" TargetMode="External"/><Relationship Id="rId31" Type="http://schemas.openxmlformats.org/officeDocument/2006/relationships/image" Target="../media/image33.png"/><Relationship Id="rId44" Type="http://schemas.openxmlformats.org/officeDocument/2006/relationships/hyperlink" Target="https://www.google.co.uk/url?sa=i&amp;rct=j&amp;q=&amp;esrc=s&amp;source=images&amp;cd=&amp;cad=rja&amp;uact=8&amp;ved=0ahUKEwigu_KvitrXAhUnP5oKHVrQDmAQjRwIBw&amp;url=https://www.halfpriceperfumes.co.uk/en/all-pharmacy/39918-nutricia-fortijuice-200ml-apple.html&amp;psig=AOvVaw1giw-1XQfV51NvE9_pGJMw&amp;ust=1511711489985914" TargetMode="External"/><Relationship Id="rId4" Type="http://schemas.openxmlformats.org/officeDocument/2006/relationships/image" Target="../media/image19.jpeg"/><Relationship Id="rId9" Type="http://schemas.openxmlformats.org/officeDocument/2006/relationships/hyperlink" Target="https://www.google.co.uk/url?sa=i&amp;rct=j&amp;q=&amp;esrc=s&amp;source=images&amp;cd=&amp;cad=rja&amp;uact=8&amp;ved=0ahUKEwiK3bOtg9rXAhWJbxQKHbQsAn4QjRwIBw&amp;url=https://www.nutriciahcp.com/adult/samples/Fortisip_Compact_Sample_Pack/&amp;psig=AOvVaw1iih0_8VbfnBUYzew7NlKK&amp;ust=1511709244027237" TargetMode="External"/><Relationship Id="rId14" Type="http://schemas.openxmlformats.org/officeDocument/2006/relationships/image" Target="../media/image24.jpeg"/><Relationship Id="rId22" Type="http://schemas.openxmlformats.org/officeDocument/2006/relationships/image" Target="../media/image28.jpeg"/><Relationship Id="rId27" Type="http://schemas.openxmlformats.org/officeDocument/2006/relationships/image" Target="../media/image31.jpeg"/><Relationship Id="rId30" Type="http://schemas.openxmlformats.org/officeDocument/2006/relationships/image" Target="../media/image32.jpeg"/><Relationship Id="rId35" Type="http://schemas.openxmlformats.org/officeDocument/2006/relationships/hyperlink" Target="http://www.google.co.uk/url?sa=i&amp;rct=j&amp;q=&amp;esrc=s&amp;source=images&amp;cd=&amp;cad=rja&amp;uact=8&amp;ved=0ahUKEwjLnJzmidrXAhWrAJoKHUoIBpEQjRwIBw&amp;url=http://direct.ch2.net.au/direct_static/product_images/NUTRIC/large/&amp;psig=AOvVaw31jk6BloPKnlOKadHeZQfN&amp;ust=1511711354024599" TargetMode="External"/><Relationship Id="rId43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google.co.uk/url?url=https://www.nestlehealthscience.co.uk/brands/peptamen&amp;rct=j&amp;frm=1&amp;q=&amp;esrc=s&amp;sa=U&amp;ved=0ahUKEwjT9PDSuIPSAhVJ32MKHXGOBsIQwW4IPjAT&amp;usg=AFQjCNFtNnJ7aZmCRKVj4YOXsJZTCCLJvQ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568" y="2163087"/>
            <a:ext cx="783928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5C068C"/>
                </a:solidFill>
                <a:latin typeface="Arial Bold"/>
                <a:cs typeface="Arial Bold"/>
              </a:rPr>
              <a:t>Nutrition in the ICU Setting</a:t>
            </a:r>
          </a:p>
          <a:p>
            <a:endParaRPr lang="en-US" sz="3200" dirty="0" smtClean="0">
              <a:solidFill>
                <a:srgbClr val="5C068C"/>
              </a:solidFill>
              <a:latin typeface="Arial"/>
              <a:cs typeface="Arial"/>
            </a:endParaRPr>
          </a:p>
          <a:p>
            <a:r>
              <a:rPr lang="en-US" sz="2400" dirty="0" smtClean="0">
                <a:solidFill>
                  <a:srgbClr val="5C068C"/>
                </a:solidFill>
                <a:latin typeface="Arial"/>
                <a:cs typeface="Arial"/>
              </a:rPr>
              <a:t>Jen Wetherden</a:t>
            </a:r>
          </a:p>
          <a:p>
            <a:r>
              <a:rPr lang="en-US" sz="2400" dirty="0" smtClean="0">
                <a:solidFill>
                  <a:srgbClr val="5C068C"/>
                </a:solidFill>
                <a:latin typeface="Arial"/>
                <a:cs typeface="Arial"/>
              </a:rPr>
              <a:t>Specialist Dietitian – Major Trauma</a:t>
            </a:r>
          </a:p>
          <a:p>
            <a:endParaRPr lang="en-US" sz="2400" dirty="0" smtClean="0">
              <a:solidFill>
                <a:srgbClr val="5C068C"/>
              </a:solidFill>
              <a:latin typeface="Arial"/>
              <a:cs typeface="Arial"/>
            </a:endParaRPr>
          </a:p>
          <a:p>
            <a:endParaRPr lang="en-US" sz="2400" dirty="0" smtClean="0">
              <a:solidFill>
                <a:srgbClr val="5C068C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5C068C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5C068C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5C068C"/>
                </a:solidFill>
                <a:latin typeface="Arial"/>
                <a:cs typeface="Arial"/>
              </a:rPr>
              <a:t>Acknowledgements: Beth Viner Smith, Catherine Collins, Catherine Jones</a:t>
            </a:r>
          </a:p>
        </p:txBody>
      </p:sp>
    </p:spTree>
    <p:extLst>
      <p:ext uri="{BB962C8B-B14F-4D97-AF65-F5344CB8AC3E}">
        <p14:creationId xmlns:p14="http://schemas.microsoft.com/office/powerpoint/2010/main" val="28361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261" y="1809288"/>
            <a:ext cx="63995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Overview of Presentation: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Why is nutrition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i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mportant?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Nutrition requirements in critical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are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Oral nutrition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Types of feeds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Gastric residual volumes/fasting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Refeeding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syndrome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ERAS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270" y="4530457"/>
            <a:ext cx="214312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0051" y="2849077"/>
            <a:ext cx="5690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Malnutrition</a:t>
            </a:r>
            <a:endParaRPr lang="en-GB" sz="40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 smtClean="0"/>
              <a:t>‘Under’ Nutrition or ‘Over’ Nutrition</a:t>
            </a:r>
          </a:p>
          <a:p>
            <a:r>
              <a:rPr lang="en-AU" dirty="0" smtClean="0"/>
              <a:t>Macro or micro nutrient malnutrition</a:t>
            </a:r>
          </a:p>
          <a:p>
            <a:r>
              <a:rPr lang="en-AU" b="1" dirty="0" smtClean="0"/>
              <a:t>Up to 40% </a:t>
            </a:r>
            <a:r>
              <a:rPr lang="en-AU" dirty="0" smtClean="0"/>
              <a:t>of patients admitted to hospital are at risk of malnutrition</a:t>
            </a:r>
          </a:p>
          <a:p>
            <a:r>
              <a:rPr lang="en-AU" b="1" dirty="0" smtClean="0"/>
              <a:t>70%</a:t>
            </a:r>
            <a:r>
              <a:rPr lang="en-AU" dirty="0" smtClean="0"/>
              <a:t> of patients weigh less on hospital discharge</a:t>
            </a:r>
          </a:p>
          <a:p>
            <a:r>
              <a:rPr lang="en-AU" dirty="0" smtClean="0"/>
              <a:t>Malnutrition cost England along </a:t>
            </a:r>
            <a:r>
              <a:rPr lang="en-AU" b="1" dirty="0" smtClean="0"/>
              <a:t>£19.6 billion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dirty="0" smtClean="0"/>
              <a:t>annually</a:t>
            </a:r>
          </a:p>
          <a:p>
            <a:r>
              <a:rPr lang="en-AU" dirty="0" smtClean="0"/>
              <a:t>In many cases it is preventable</a:t>
            </a:r>
            <a:endParaRPr lang="en-AU" dirty="0"/>
          </a:p>
        </p:txBody>
      </p:sp>
      <p:pic>
        <p:nvPicPr>
          <p:cNvPr id="6" name="Picture 2" descr="Nutri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292" y="4514236"/>
            <a:ext cx="1821115" cy="182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36096" y="5825600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(BAPEN, 2016)</a:t>
            </a:r>
            <a:endParaRPr lang="en-GB" dirty="0"/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00" y="332656"/>
            <a:ext cx="3776464" cy="638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380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560" y="1399955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Nutrition support:</a:t>
            </a:r>
          </a:p>
          <a:p>
            <a:pPr lvl="1"/>
            <a:r>
              <a:rPr lang="en-AU" b="1" dirty="0"/>
              <a:t>Oral </a:t>
            </a:r>
          </a:p>
          <a:p>
            <a:pPr lvl="1"/>
            <a:r>
              <a:rPr lang="en-AU" b="1" dirty="0"/>
              <a:t>Enteral </a:t>
            </a:r>
            <a:endParaRPr lang="en-AU" b="1" dirty="0" smtClean="0"/>
          </a:p>
          <a:p>
            <a:pPr lvl="1"/>
            <a:r>
              <a:rPr lang="en-AU" dirty="0" smtClean="0"/>
              <a:t>Parenteral </a:t>
            </a:r>
          </a:p>
          <a:p>
            <a:r>
              <a:rPr lang="en-AU" dirty="0" smtClean="0"/>
              <a:t>Proven to reduce calorie deficits</a:t>
            </a:r>
          </a:p>
          <a:p>
            <a:r>
              <a:rPr lang="en-AU" dirty="0" smtClean="0"/>
              <a:t>Leading to:</a:t>
            </a:r>
          </a:p>
          <a:p>
            <a:pPr lvl="1"/>
            <a:r>
              <a:rPr lang="en-AU" dirty="0" smtClean="0"/>
              <a:t>reduced infection rates</a:t>
            </a:r>
          </a:p>
          <a:p>
            <a:pPr lvl="1"/>
            <a:r>
              <a:rPr lang="en-AU" dirty="0" smtClean="0"/>
              <a:t>improved functional outcomes </a:t>
            </a:r>
          </a:p>
          <a:p>
            <a:pPr lvl="1"/>
            <a:r>
              <a:rPr lang="en-AU" dirty="0" smtClean="0"/>
              <a:t>shorter LOS </a:t>
            </a:r>
          </a:p>
          <a:p>
            <a:pPr lvl="1"/>
            <a:r>
              <a:rPr lang="en-AU" dirty="0" smtClean="0"/>
              <a:t>reduced burden and cost for the NHS</a:t>
            </a:r>
          </a:p>
          <a:p>
            <a:r>
              <a:rPr lang="en-AU" dirty="0" smtClean="0"/>
              <a:t>For every $ spent on nutrition support $50 is saved</a:t>
            </a:r>
          </a:p>
        </p:txBody>
      </p:sp>
      <p:pic>
        <p:nvPicPr>
          <p:cNvPr id="5" name="Picture 34" descr="Image result for banana forticrem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47" y="1230675"/>
            <a:ext cx="3039511" cy="303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48064" y="592591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(BAPEN, 2016; </a:t>
            </a:r>
            <a:r>
              <a:rPr lang="en-GB" dirty="0" err="1" smtClean="0"/>
              <a:t>Wischmeyer</a:t>
            </a:r>
            <a:r>
              <a:rPr lang="en-GB" dirty="0" smtClean="0"/>
              <a:t>, 2017)</a:t>
            </a:r>
            <a:endParaRPr lang="en-GB" dirty="0"/>
          </a:p>
        </p:txBody>
      </p:sp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121" y="332656"/>
            <a:ext cx="4078351" cy="528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508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0051" y="2849077"/>
            <a:ext cx="5690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Nutritional Requirements</a:t>
            </a:r>
            <a:endParaRPr lang="en-GB" sz="40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6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046" y="1465398"/>
            <a:ext cx="790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Metabolic response to injury, trauma and sepsis </a:t>
            </a:r>
            <a:endParaRPr lang="en-GB" sz="2400" b="1" dirty="0">
              <a:solidFill>
                <a:srgbClr val="5C068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392267"/>
              </p:ext>
            </p:extLst>
          </p:nvPr>
        </p:nvGraphicFramePr>
        <p:xfrm>
          <a:off x="900113" y="2114751"/>
          <a:ext cx="7310835" cy="2609295"/>
        </p:xfrm>
        <a:graphic>
          <a:graphicData uri="http://schemas.openxmlformats.org/drawingml/2006/table">
            <a:tbl>
              <a:tblPr/>
              <a:tblGrid>
                <a:gridCol w="2436461"/>
                <a:gridCol w="2437913"/>
                <a:gridCol w="2436461"/>
              </a:tblGrid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Starvation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Injury / Disease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</a:tr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Metabolic rate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Body fuels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Conserved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Wasted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Body protein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Conserved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Wasted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Urinary nitrogen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30421"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Weight loss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Slow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1pPr>
                      <a:lvl2pPr marL="37931725" indent="-37474525" algn="l" defTabSz="4572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2pPr>
                      <a:lvl3pPr marL="914400" algn="l" defTabSz="4572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3pPr>
                      <a:lvl4pPr marL="13716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4pPr>
                      <a:lvl5pPr marL="1828800" algn="l" defTabSz="4572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5pPr>
                      <a:lvl6pPr marL="4572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6pPr>
                      <a:lvl7pPr marL="9144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7pPr>
                      <a:lvl8pPr marL="1371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8pPr>
                      <a:lvl9pPr marL="18288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Rapid</a:t>
                      </a:r>
                    </a:p>
                  </a:txBody>
                  <a:tcPr marL="91444" marR="91444" marT="45715" marB="45715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900113" y="5022867"/>
            <a:ext cx="6985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The body adapts to starvation, but not in the presence of critical injury or disease</a:t>
            </a: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4555482" y="6188495"/>
            <a:ext cx="4286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Popp MB, et al. In: Fischer JF, ed. </a:t>
            </a:r>
            <a:r>
              <a:rPr kumimoji="0" lang="en-GB" alt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Surgical Nutrition. 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1983</a:t>
            </a:r>
          </a:p>
        </p:txBody>
      </p:sp>
      <p:sp>
        <p:nvSpPr>
          <p:cNvPr id="6" name="Down Arrow 5"/>
          <p:cNvSpPr/>
          <p:nvPr/>
        </p:nvSpPr>
        <p:spPr>
          <a:xfrm>
            <a:off x="4291328" y="2675865"/>
            <a:ext cx="242888" cy="204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sp>
        <p:nvSpPr>
          <p:cNvPr id="7" name="Down Arrow 6"/>
          <p:cNvSpPr/>
          <p:nvPr/>
        </p:nvSpPr>
        <p:spPr>
          <a:xfrm>
            <a:off x="4312594" y="4051624"/>
            <a:ext cx="242888" cy="204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sp>
        <p:nvSpPr>
          <p:cNvPr id="8" name="Up Arrow 7"/>
          <p:cNvSpPr/>
          <p:nvPr/>
        </p:nvSpPr>
        <p:spPr>
          <a:xfrm>
            <a:off x="6642100" y="2693658"/>
            <a:ext cx="242888" cy="1444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sp>
        <p:nvSpPr>
          <p:cNvPr id="9" name="Up Arrow 8"/>
          <p:cNvSpPr/>
          <p:nvPr/>
        </p:nvSpPr>
        <p:spPr>
          <a:xfrm>
            <a:off x="7130449" y="2688698"/>
            <a:ext cx="242888" cy="1444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sp>
        <p:nvSpPr>
          <p:cNvPr id="10" name="Up Arrow 9"/>
          <p:cNvSpPr/>
          <p:nvPr/>
        </p:nvSpPr>
        <p:spPr>
          <a:xfrm>
            <a:off x="6673056" y="4090683"/>
            <a:ext cx="242888" cy="1444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  <p:sp>
        <p:nvSpPr>
          <p:cNvPr id="11" name="Up Arrow 10"/>
          <p:cNvSpPr/>
          <p:nvPr/>
        </p:nvSpPr>
        <p:spPr>
          <a:xfrm>
            <a:off x="7115745" y="4090683"/>
            <a:ext cx="242888" cy="1444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74824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smtClean="0"/>
              <a:t>Nutrition and Critical Illness</a:t>
            </a:r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400" dirty="0" smtClean="0"/>
              <a:t>Critical illness        stress on body </a:t>
            </a:r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sz="2400" dirty="0" smtClean="0"/>
          </a:p>
          <a:p>
            <a:r>
              <a:rPr lang="en-GB" altLang="en-US" dirty="0"/>
              <a:t>Critical illness              reduced/ABSENT intake </a:t>
            </a:r>
          </a:p>
          <a:p>
            <a:pPr eaLnBrk="1" hangingPunct="1"/>
            <a:endParaRPr lang="en-GB" altLang="en-US" sz="2400" dirty="0" smtClean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657201" y="4749745"/>
            <a:ext cx="377190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000" b="1" dirty="0">
                <a:solidFill>
                  <a:srgbClr val="FF0000"/>
                </a:solidFill>
              </a:rPr>
              <a:t>= MALNUTRITION</a:t>
            </a:r>
            <a:r>
              <a:rPr lang="en-GB" altLang="en-US" sz="3000" b="1" dirty="0"/>
              <a:t> 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917825" y="3206499"/>
            <a:ext cx="431800" cy="414337"/>
          </a:xfrm>
          <a:prstGeom prst="rightArrow">
            <a:avLst>
              <a:gd name="adj1" fmla="val 50000"/>
              <a:gd name="adj2" fmla="val 260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 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5400000">
            <a:off x="3483769" y="3255344"/>
            <a:ext cx="431800" cy="414338"/>
          </a:xfrm>
          <a:prstGeom prst="rightArrow">
            <a:avLst>
              <a:gd name="adj1" fmla="val 50000"/>
              <a:gd name="adj2" fmla="val 2605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917825" y="1887206"/>
            <a:ext cx="431800" cy="414337"/>
          </a:xfrm>
          <a:prstGeom prst="rightArrow">
            <a:avLst>
              <a:gd name="adj1" fmla="val 50000"/>
              <a:gd name="adj2" fmla="val 260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5484628" y="1895939"/>
            <a:ext cx="431800" cy="414337"/>
          </a:xfrm>
          <a:prstGeom prst="rightArrow">
            <a:avLst>
              <a:gd name="adj1" fmla="val 50000"/>
              <a:gd name="adj2" fmla="val 260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 rot="-5400000">
            <a:off x="6134694" y="1895938"/>
            <a:ext cx="431800" cy="414337"/>
          </a:xfrm>
          <a:prstGeom prst="rightArrow">
            <a:avLst>
              <a:gd name="adj1" fmla="val 50000"/>
              <a:gd name="adj2" fmla="val 2605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557763" y="1687975"/>
            <a:ext cx="238601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400" b="1" dirty="0">
                <a:solidFill>
                  <a:srgbClr val="FF0000"/>
                </a:solidFill>
              </a:rPr>
              <a:t>METABOLIC </a:t>
            </a:r>
          </a:p>
          <a:p>
            <a:pPr algn="ctr" eaLnBrk="1" hangingPunct="1"/>
            <a:r>
              <a:rPr lang="en-GB" altLang="en-US" sz="2400" b="1" dirty="0">
                <a:solidFill>
                  <a:srgbClr val="FF0000"/>
                </a:solidFill>
              </a:rPr>
              <a:t>RESPONSE </a:t>
            </a:r>
          </a:p>
        </p:txBody>
      </p:sp>
    </p:spTree>
    <p:extLst>
      <p:ext uri="{BB962C8B-B14F-4D97-AF65-F5344CB8AC3E}">
        <p14:creationId xmlns:p14="http://schemas.microsoft.com/office/powerpoint/2010/main" val="34177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046" y="1569973"/>
            <a:ext cx="790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Metabolic response to injury, trauma and sepsis </a:t>
            </a:r>
            <a:endParaRPr lang="en-GB" sz="2400" b="1" dirty="0">
              <a:solidFill>
                <a:srgbClr val="5C068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9750" y="2371060"/>
            <a:ext cx="7848600" cy="3794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Ebb phase – occurs 24-48hrs post injury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	 metabolic activity,  glycogen (liver), FFA (adipose tissue) mobilised – impaired utilisation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Flow phase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GB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Hypermetabolism</a:t>
            </a: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, catabolism, O</a:t>
            </a:r>
            <a:r>
              <a:rPr kumimoji="0" lang="en-GB" alt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2 </a:t>
            </a: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consumption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Driven by pro-inflammatory cytokines (IL-6, TNF</a:t>
            </a:r>
            <a:r>
              <a:rPr kumimoji="0" lang="el-G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α</a:t>
            </a: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), adrenalin, glucagon and cortisol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=&gt; Glucose intolerance, gluconeogenesis, net protein catabolism respectively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087654" y="2805764"/>
            <a:ext cx="484632" cy="33688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 rot="10800000">
            <a:off x="2406513" y="3455581"/>
            <a:ext cx="405867" cy="33199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219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39750" y="152400"/>
            <a:ext cx="77041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600" b="1" smtClean="0">
                <a:solidFill>
                  <a:srgbClr val="000000"/>
                </a:solidFill>
                <a:latin typeface="Calibri" pitchFamily="34" charset="0"/>
              </a:rPr>
              <a:t>Effects of Malnutrition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5651500" y="1773238"/>
            <a:ext cx="292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dirty="0">
                <a:solidFill>
                  <a:srgbClr val="7B7B7B"/>
                </a:solidFill>
                <a:ea typeface="ヒラギノ角ゴ Pro W3" pitchFamily="-100" charset="-128"/>
                <a:cs typeface="Arial" charset="0"/>
              </a:rPr>
              <a:t> </a:t>
            </a: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↓Immunity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↑ risk of infection 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4343400"/>
            <a:ext cx="3214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Impaired thermoregulation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57188" y="3786188"/>
            <a:ext cx="27146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Impaired gut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integrity : ↑ nutritional deficiencies</a:t>
            </a: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6500813" y="3429000"/>
            <a:ext cx="2387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b="1" smtClean="0">
                <a:solidFill>
                  <a:srgbClr val="000000"/>
                </a:solidFill>
              </a:rPr>
              <a:t> ↓ Renal function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6299200" y="2667000"/>
            <a:ext cx="2185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↓ Cardiac output 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142875" y="1643063"/>
            <a:ext cx="2984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↓Respiratory function</a:t>
            </a:r>
          </a:p>
        </p:txBody>
      </p:sp>
      <p:sp>
        <p:nvSpPr>
          <p:cNvPr id="24585" name="Freeform 15"/>
          <p:cNvSpPr>
            <a:spLocks/>
          </p:cNvSpPr>
          <p:nvPr/>
        </p:nvSpPr>
        <p:spPr bwMode="auto">
          <a:xfrm>
            <a:off x="4000500" y="2571750"/>
            <a:ext cx="1190625" cy="3157538"/>
          </a:xfrm>
          <a:custGeom>
            <a:avLst/>
            <a:gdLst>
              <a:gd name="T0" fmla="*/ 2147483647 w 2999"/>
              <a:gd name="T1" fmla="*/ 2147483647 h 5968"/>
              <a:gd name="T2" fmla="*/ 2147483647 w 2999"/>
              <a:gd name="T3" fmla="*/ 2147483647 h 5968"/>
              <a:gd name="T4" fmla="*/ 2147483647 w 2999"/>
              <a:gd name="T5" fmla="*/ 2147483647 h 5968"/>
              <a:gd name="T6" fmla="*/ 2147483647 w 2999"/>
              <a:gd name="T7" fmla="*/ 2147483647 h 5968"/>
              <a:gd name="T8" fmla="*/ 2147483647 w 2999"/>
              <a:gd name="T9" fmla="*/ 2147483647 h 5968"/>
              <a:gd name="T10" fmla="*/ 2147483647 w 2999"/>
              <a:gd name="T11" fmla="*/ 2147483647 h 5968"/>
              <a:gd name="T12" fmla="*/ 2147483647 w 2999"/>
              <a:gd name="T13" fmla="*/ 2147483647 h 5968"/>
              <a:gd name="T14" fmla="*/ 2147483647 w 2999"/>
              <a:gd name="T15" fmla="*/ 2147483647 h 5968"/>
              <a:gd name="T16" fmla="*/ 2147483647 w 2999"/>
              <a:gd name="T17" fmla="*/ 2147483647 h 5968"/>
              <a:gd name="T18" fmla="*/ 2147483647 w 2999"/>
              <a:gd name="T19" fmla="*/ 2147483647 h 5968"/>
              <a:gd name="T20" fmla="*/ 2147483647 w 2999"/>
              <a:gd name="T21" fmla="*/ 2147483647 h 5968"/>
              <a:gd name="T22" fmla="*/ 2147483647 w 2999"/>
              <a:gd name="T23" fmla="*/ 2147483647 h 5968"/>
              <a:gd name="T24" fmla="*/ 2147483647 w 2999"/>
              <a:gd name="T25" fmla="*/ 2147483647 h 5968"/>
              <a:gd name="T26" fmla="*/ 2147483647 w 2999"/>
              <a:gd name="T27" fmla="*/ 2147483647 h 5968"/>
              <a:gd name="T28" fmla="*/ 2147483647 w 2999"/>
              <a:gd name="T29" fmla="*/ 2147483647 h 5968"/>
              <a:gd name="T30" fmla="*/ 2147483647 w 2999"/>
              <a:gd name="T31" fmla="*/ 2147483647 h 5968"/>
              <a:gd name="T32" fmla="*/ 2147483647 w 2999"/>
              <a:gd name="T33" fmla="*/ 2147483647 h 5968"/>
              <a:gd name="T34" fmla="*/ 2147483647 w 2999"/>
              <a:gd name="T35" fmla="*/ 2147483647 h 5968"/>
              <a:gd name="T36" fmla="*/ 2147483647 w 2999"/>
              <a:gd name="T37" fmla="*/ 2147483647 h 5968"/>
              <a:gd name="T38" fmla="*/ 2147483647 w 2999"/>
              <a:gd name="T39" fmla="*/ 2147483647 h 5968"/>
              <a:gd name="T40" fmla="*/ 2147483647 w 2999"/>
              <a:gd name="T41" fmla="*/ 2147483647 h 5968"/>
              <a:gd name="T42" fmla="*/ 2147483647 w 2999"/>
              <a:gd name="T43" fmla="*/ 2147483647 h 5968"/>
              <a:gd name="T44" fmla="*/ 2147483647 w 2999"/>
              <a:gd name="T45" fmla="*/ 2147483647 h 5968"/>
              <a:gd name="T46" fmla="*/ 2147483647 w 2999"/>
              <a:gd name="T47" fmla="*/ 2147483647 h 5968"/>
              <a:gd name="T48" fmla="*/ 2147483647 w 2999"/>
              <a:gd name="T49" fmla="*/ 2147483647 h 5968"/>
              <a:gd name="T50" fmla="*/ 2147483647 w 2999"/>
              <a:gd name="T51" fmla="*/ 2147483647 h 5968"/>
              <a:gd name="T52" fmla="*/ 2147483647 w 2999"/>
              <a:gd name="T53" fmla="*/ 2147483647 h 5968"/>
              <a:gd name="T54" fmla="*/ 2147483647 w 2999"/>
              <a:gd name="T55" fmla="*/ 2147483647 h 5968"/>
              <a:gd name="T56" fmla="*/ 2147483647 w 2999"/>
              <a:gd name="T57" fmla="*/ 2147483647 h 5968"/>
              <a:gd name="T58" fmla="*/ 2147483647 w 2999"/>
              <a:gd name="T59" fmla="*/ 2147483647 h 5968"/>
              <a:gd name="T60" fmla="*/ 2147483647 w 2999"/>
              <a:gd name="T61" fmla="*/ 2147483647 h 5968"/>
              <a:gd name="T62" fmla="*/ 2147483647 w 2999"/>
              <a:gd name="T63" fmla="*/ 2147483647 h 5968"/>
              <a:gd name="T64" fmla="*/ 2147483647 w 2999"/>
              <a:gd name="T65" fmla="*/ 2147483647 h 5968"/>
              <a:gd name="T66" fmla="*/ 2147483647 w 2999"/>
              <a:gd name="T67" fmla="*/ 2147483647 h 5968"/>
              <a:gd name="T68" fmla="*/ 2147483647 w 2999"/>
              <a:gd name="T69" fmla="*/ 2147483647 h 5968"/>
              <a:gd name="T70" fmla="*/ 2147483647 w 2999"/>
              <a:gd name="T71" fmla="*/ 2147483647 h 5968"/>
              <a:gd name="T72" fmla="*/ 2147483647 w 2999"/>
              <a:gd name="T73" fmla="*/ 2147483647 h 5968"/>
              <a:gd name="T74" fmla="*/ 2147483647 w 2999"/>
              <a:gd name="T75" fmla="*/ 2147483647 h 5968"/>
              <a:gd name="T76" fmla="*/ 2147483647 w 2999"/>
              <a:gd name="T77" fmla="*/ 2147483647 h 5968"/>
              <a:gd name="T78" fmla="*/ 2147483647 w 2999"/>
              <a:gd name="T79" fmla="*/ 2147483647 h 5968"/>
              <a:gd name="T80" fmla="*/ 2147483647 w 2999"/>
              <a:gd name="T81" fmla="*/ 2147483647 h 5968"/>
              <a:gd name="T82" fmla="*/ 2147483647 w 2999"/>
              <a:gd name="T83" fmla="*/ 2147483647 h 5968"/>
              <a:gd name="T84" fmla="*/ 2147483647 w 2999"/>
              <a:gd name="T85" fmla="*/ 2147483647 h 5968"/>
              <a:gd name="T86" fmla="*/ 2147483647 w 2999"/>
              <a:gd name="T87" fmla="*/ 2147483647 h 5968"/>
              <a:gd name="T88" fmla="*/ 2147483647 w 2999"/>
              <a:gd name="T89" fmla="*/ 2147483647 h 5968"/>
              <a:gd name="T90" fmla="*/ 2147483647 w 2999"/>
              <a:gd name="T91" fmla="*/ 2147483647 h 5968"/>
              <a:gd name="T92" fmla="*/ 2147483647 w 2999"/>
              <a:gd name="T93" fmla="*/ 2147483647 h 5968"/>
              <a:gd name="T94" fmla="*/ 2147483647 w 2999"/>
              <a:gd name="T95" fmla="*/ 2147483647 h 5968"/>
              <a:gd name="T96" fmla="*/ 2147483647 w 2999"/>
              <a:gd name="T97" fmla="*/ 2147483647 h 5968"/>
              <a:gd name="T98" fmla="*/ 2147483647 w 2999"/>
              <a:gd name="T99" fmla="*/ 2147483647 h 5968"/>
              <a:gd name="T100" fmla="*/ 2147483647 w 2999"/>
              <a:gd name="T101" fmla="*/ 2147483647 h 5968"/>
              <a:gd name="T102" fmla="*/ 2147483647 w 2999"/>
              <a:gd name="T103" fmla="*/ 2147483647 h 5968"/>
              <a:gd name="T104" fmla="*/ 2147483647 w 2999"/>
              <a:gd name="T105" fmla="*/ 2147483647 h 5968"/>
              <a:gd name="T106" fmla="*/ 2147483647 w 2999"/>
              <a:gd name="T107" fmla="*/ 2147483647 h 5968"/>
              <a:gd name="T108" fmla="*/ 2147483647 w 2999"/>
              <a:gd name="T109" fmla="*/ 0 h 596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999"/>
              <a:gd name="T166" fmla="*/ 0 h 5968"/>
              <a:gd name="T167" fmla="*/ 2999 w 2999"/>
              <a:gd name="T168" fmla="*/ 5968 h 596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999" h="5968">
                <a:moveTo>
                  <a:pt x="2282" y="0"/>
                </a:moveTo>
                <a:lnTo>
                  <a:pt x="2339" y="14"/>
                </a:lnTo>
                <a:lnTo>
                  <a:pt x="2386" y="37"/>
                </a:lnTo>
                <a:lnTo>
                  <a:pt x="2419" y="64"/>
                </a:lnTo>
                <a:lnTo>
                  <a:pt x="2472" y="115"/>
                </a:lnTo>
                <a:lnTo>
                  <a:pt x="2495" y="146"/>
                </a:lnTo>
                <a:lnTo>
                  <a:pt x="2519" y="175"/>
                </a:lnTo>
                <a:lnTo>
                  <a:pt x="2527" y="192"/>
                </a:lnTo>
                <a:lnTo>
                  <a:pt x="2546" y="226"/>
                </a:lnTo>
                <a:lnTo>
                  <a:pt x="2568" y="283"/>
                </a:lnTo>
                <a:lnTo>
                  <a:pt x="2999" y="2466"/>
                </a:lnTo>
                <a:lnTo>
                  <a:pt x="2999" y="2479"/>
                </a:lnTo>
                <a:lnTo>
                  <a:pt x="2995" y="2503"/>
                </a:lnTo>
                <a:lnTo>
                  <a:pt x="2990" y="2521"/>
                </a:lnTo>
                <a:lnTo>
                  <a:pt x="2985" y="2538"/>
                </a:lnTo>
                <a:lnTo>
                  <a:pt x="2977" y="2555"/>
                </a:lnTo>
                <a:lnTo>
                  <a:pt x="2969" y="2573"/>
                </a:lnTo>
                <a:lnTo>
                  <a:pt x="2958" y="2590"/>
                </a:lnTo>
                <a:lnTo>
                  <a:pt x="2948" y="2605"/>
                </a:lnTo>
                <a:lnTo>
                  <a:pt x="2933" y="2621"/>
                </a:lnTo>
                <a:lnTo>
                  <a:pt x="2919" y="2632"/>
                </a:lnTo>
                <a:lnTo>
                  <a:pt x="2903" y="2643"/>
                </a:lnTo>
                <a:lnTo>
                  <a:pt x="2889" y="2653"/>
                </a:lnTo>
                <a:lnTo>
                  <a:pt x="2872" y="2662"/>
                </a:lnTo>
                <a:lnTo>
                  <a:pt x="2855" y="2670"/>
                </a:lnTo>
                <a:lnTo>
                  <a:pt x="2836" y="2674"/>
                </a:lnTo>
                <a:lnTo>
                  <a:pt x="2817" y="2681"/>
                </a:lnTo>
                <a:lnTo>
                  <a:pt x="2798" y="2682"/>
                </a:lnTo>
                <a:lnTo>
                  <a:pt x="2780" y="2684"/>
                </a:lnTo>
                <a:lnTo>
                  <a:pt x="2763" y="2682"/>
                </a:lnTo>
                <a:lnTo>
                  <a:pt x="2742" y="2681"/>
                </a:lnTo>
                <a:lnTo>
                  <a:pt x="2724" y="2674"/>
                </a:lnTo>
                <a:lnTo>
                  <a:pt x="2705" y="2670"/>
                </a:lnTo>
                <a:lnTo>
                  <a:pt x="2688" y="2662"/>
                </a:lnTo>
                <a:lnTo>
                  <a:pt x="2671" y="2653"/>
                </a:lnTo>
                <a:lnTo>
                  <a:pt x="2656" y="2643"/>
                </a:lnTo>
                <a:lnTo>
                  <a:pt x="2641" y="2632"/>
                </a:lnTo>
                <a:lnTo>
                  <a:pt x="2626" y="2621"/>
                </a:lnTo>
                <a:lnTo>
                  <a:pt x="2615" y="2605"/>
                </a:lnTo>
                <a:lnTo>
                  <a:pt x="2602" y="2590"/>
                </a:lnTo>
                <a:lnTo>
                  <a:pt x="2592" y="2573"/>
                </a:lnTo>
                <a:lnTo>
                  <a:pt x="2582" y="2555"/>
                </a:lnTo>
                <a:lnTo>
                  <a:pt x="2580" y="2535"/>
                </a:lnTo>
                <a:lnTo>
                  <a:pt x="2573" y="2521"/>
                </a:lnTo>
                <a:lnTo>
                  <a:pt x="2559" y="2465"/>
                </a:lnTo>
                <a:lnTo>
                  <a:pt x="2217" y="919"/>
                </a:lnTo>
                <a:lnTo>
                  <a:pt x="2217" y="5707"/>
                </a:lnTo>
                <a:lnTo>
                  <a:pt x="2216" y="5732"/>
                </a:lnTo>
                <a:lnTo>
                  <a:pt x="2210" y="5754"/>
                </a:lnTo>
                <a:lnTo>
                  <a:pt x="2200" y="5779"/>
                </a:lnTo>
                <a:lnTo>
                  <a:pt x="2188" y="5801"/>
                </a:lnTo>
                <a:lnTo>
                  <a:pt x="2175" y="5825"/>
                </a:lnTo>
                <a:lnTo>
                  <a:pt x="2161" y="5847"/>
                </a:lnTo>
                <a:lnTo>
                  <a:pt x="2145" y="5865"/>
                </a:lnTo>
                <a:lnTo>
                  <a:pt x="2129" y="5885"/>
                </a:lnTo>
                <a:lnTo>
                  <a:pt x="2112" y="5900"/>
                </a:lnTo>
                <a:lnTo>
                  <a:pt x="2091" y="5916"/>
                </a:lnTo>
                <a:lnTo>
                  <a:pt x="2071" y="5929"/>
                </a:lnTo>
                <a:lnTo>
                  <a:pt x="2050" y="5941"/>
                </a:lnTo>
                <a:lnTo>
                  <a:pt x="2026" y="5951"/>
                </a:lnTo>
                <a:lnTo>
                  <a:pt x="2003" y="5959"/>
                </a:lnTo>
                <a:lnTo>
                  <a:pt x="1980" y="5963"/>
                </a:lnTo>
                <a:lnTo>
                  <a:pt x="1954" y="5968"/>
                </a:lnTo>
                <a:lnTo>
                  <a:pt x="1930" y="5968"/>
                </a:lnTo>
                <a:lnTo>
                  <a:pt x="1905" y="5968"/>
                </a:lnTo>
                <a:lnTo>
                  <a:pt x="1881" y="5963"/>
                </a:lnTo>
                <a:lnTo>
                  <a:pt x="1855" y="5959"/>
                </a:lnTo>
                <a:lnTo>
                  <a:pt x="1832" y="5951"/>
                </a:lnTo>
                <a:lnTo>
                  <a:pt x="1809" y="5941"/>
                </a:lnTo>
                <a:lnTo>
                  <a:pt x="1788" y="5929"/>
                </a:lnTo>
                <a:lnTo>
                  <a:pt x="1768" y="5916"/>
                </a:lnTo>
                <a:lnTo>
                  <a:pt x="1748" y="5900"/>
                </a:lnTo>
                <a:lnTo>
                  <a:pt x="1730" y="5885"/>
                </a:lnTo>
                <a:lnTo>
                  <a:pt x="1712" y="5865"/>
                </a:lnTo>
                <a:lnTo>
                  <a:pt x="1698" y="5847"/>
                </a:lnTo>
                <a:lnTo>
                  <a:pt x="1686" y="5825"/>
                </a:lnTo>
                <a:lnTo>
                  <a:pt x="1674" y="5802"/>
                </a:lnTo>
                <a:lnTo>
                  <a:pt x="1668" y="5777"/>
                </a:lnTo>
                <a:lnTo>
                  <a:pt x="1664" y="5754"/>
                </a:lnTo>
                <a:lnTo>
                  <a:pt x="1659" y="5732"/>
                </a:lnTo>
                <a:lnTo>
                  <a:pt x="1659" y="5705"/>
                </a:lnTo>
                <a:lnTo>
                  <a:pt x="1655" y="5652"/>
                </a:lnTo>
                <a:lnTo>
                  <a:pt x="1498" y="3261"/>
                </a:lnTo>
                <a:lnTo>
                  <a:pt x="1499" y="3255"/>
                </a:lnTo>
                <a:lnTo>
                  <a:pt x="1352" y="5615"/>
                </a:lnTo>
                <a:lnTo>
                  <a:pt x="1348" y="5683"/>
                </a:lnTo>
                <a:lnTo>
                  <a:pt x="1344" y="5707"/>
                </a:lnTo>
                <a:lnTo>
                  <a:pt x="1339" y="5732"/>
                </a:lnTo>
                <a:lnTo>
                  <a:pt x="1330" y="5754"/>
                </a:lnTo>
                <a:lnTo>
                  <a:pt x="1322" y="5779"/>
                </a:lnTo>
                <a:lnTo>
                  <a:pt x="1310" y="5801"/>
                </a:lnTo>
                <a:lnTo>
                  <a:pt x="1299" y="5820"/>
                </a:lnTo>
                <a:lnTo>
                  <a:pt x="1283" y="5841"/>
                </a:lnTo>
                <a:lnTo>
                  <a:pt x="1267" y="5860"/>
                </a:lnTo>
                <a:lnTo>
                  <a:pt x="1247" y="5875"/>
                </a:lnTo>
                <a:lnTo>
                  <a:pt x="1228" y="5892"/>
                </a:lnTo>
                <a:lnTo>
                  <a:pt x="1208" y="5905"/>
                </a:lnTo>
                <a:lnTo>
                  <a:pt x="1188" y="5916"/>
                </a:lnTo>
                <a:lnTo>
                  <a:pt x="1164" y="5926"/>
                </a:lnTo>
                <a:lnTo>
                  <a:pt x="1140" y="5934"/>
                </a:lnTo>
                <a:lnTo>
                  <a:pt x="1116" y="5938"/>
                </a:lnTo>
                <a:lnTo>
                  <a:pt x="1092" y="5944"/>
                </a:lnTo>
                <a:lnTo>
                  <a:pt x="1067" y="5944"/>
                </a:lnTo>
                <a:lnTo>
                  <a:pt x="1043" y="5944"/>
                </a:lnTo>
                <a:lnTo>
                  <a:pt x="1018" y="5938"/>
                </a:lnTo>
                <a:lnTo>
                  <a:pt x="993" y="5934"/>
                </a:lnTo>
                <a:lnTo>
                  <a:pt x="971" y="5926"/>
                </a:lnTo>
                <a:lnTo>
                  <a:pt x="947" y="5916"/>
                </a:lnTo>
                <a:lnTo>
                  <a:pt x="925" y="5905"/>
                </a:lnTo>
                <a:lnTo>
                  <a:pt x="906" y="5892"/>
                </a:lnTo>
                <a:lnTo>
                  <a:pt x="887" y="5875"/>
                </a:lnTo>
                <a:lnTo>
                  <a:pt x="868" y="5860"/>
                </a:lnTo>
                <a:lnTo>
                  <a:pt x="852" y="5841"/>
                </a:lnTo>
                <a:lnTo>
                  <a:pt x="835" y="5820"/>
                </a:lnTo>
                <a:lnTo>
                  <a:pt x="823" y="5801"/>
                </a:lnTo>
                <a:lnTo>
                  <a:pt x="812" y="5779"/>
                </a:lnTo>
                <a:lnTo>
                  <a:pt x="801" y="5757"/>
                </a:lnTo>
                <a:lnTo>
                  <a:pt x="794" y="5729"/>
                </a:lnTo>
                <a:lnTo>
                  <a:pt x="793" y="5705"/>
                </a:lnTo>
                <a:lnTo>
                  <a:pt x="793" y="897"/>
                </a:lnTo>
                <a:lnTo>
                  <a:pt x="438" y="2440"/>
                </a:lnTo>
                <a:lnTo>
                  <a:pt x="426" y="2496"/>
                </a:lnTo>
                <a:lnTo>
                  <a:pt x="421" y="2515"/>
                </a:lnTo>
                <a:lnTo>
                  <a:pt x="414" y="2532"/>
                </a:lnTo>
                <a:lnTo>
                  <a:pt x="405" y="2548"/>
                </a:lnTo>
                <a:lnTo>
                  <a:pt x="393" y="2566"/>
                </a:lnTo>
                <a:lnTo>
                  <a:pt x="381" y="2580"/>
                </a:lnTo>
                <a:lnTo>
                  <a:pt x="371" y="2594"/>
                </a:lnTo>
                <a:lnTo>
                  <a:pt x="355" y="2608"/>
                </a:lnTo>
                <a:lnTo>
                  <a:pt x="338" y="2621"/>
                </a:lnTo>
                <a:lnTo>
                  <a:pt x="324" y="2629"/>
                </a:lnTo>
                <a:lnTo>
                  <a:pt x="308" y="2638"/>
                </a:lnTo>
                <a:lnTo>
                  <a:pt x="291" y="2645"/>
                </a:lnTo>
                <a:lnTo>
                  <a:pt x="273" y="2650"/>
                </a:lnTo>
                <a:lnTo>
                  <a:pt x="254" y="2656"/>
                </a:lnTo>
                <a:lnTo>
                  <a:pt x="235" y="2657"/>
                </a:lnTo>
                <a:lnTo>
                  <a:pt x="216" y="2659"/>
                </a:lnTo>
                <a:lnTo>
                  <a:pt x="198" y="2657"/>
                </a:lnTo>
                <a:lnTo>
                  <a:pt x="178" y="2656"/>
                </a:lnTo>
                <a:lnTo>
                  <a:pt x="159" y="2650"/>
                </a:lnTo>
                <a:lnTo>
                  <a:pt x="142" y="2645"/>
                </a:lnTo>
                <a:lnTo>
                  <a:pt x="125" y="2638"/>
                </a:lnTo>
                <a:lnTo>
                  <a:pt x="108" y="2629"/>
                </a:lnTo>
                <a:lnTo>
                  <a:pt x="91" y="2621"/>
                </a:lnTo>
                <a:lnTo>
                  <a:pt x="76" y="2608"/>
                </a:lnTo>
                <a:lnTo>
                  <a:pt x="62" y="2594"/>
                </a:lnTo>
                <a:lnTo>
                  <a:pt x="50" y="2580"/>
                </a:lnTo>
                <a:lnTo>
                  <a:pt x="40" y="2566"/>
                </a:lnTo>
                <a:lnTo>
                  <a:pt x="28" y="2548"/>
                </a:lnTo>
                <a:lnTo>
                  <a:pt x="19" y="2532"/>
                </a:lnTo>
                <a:lnTo>
                  <a:pt x="12" y="2515"/>
                </a:lnTo>
                <a:lnTo>
                  <a:pt x="8" y="2496"/>
                </a:lnTo>
                <a:lnTo>
                  <a:pt x="2" y="2478"/>
                </a:lnTo>
                <a:lnTo>
                  <a:pt x="0" y="2458"/>
                </a:lnTo>
                <a:lnTo>
                  <a:pt x="2" y="2440"/>
                </a:lnTo>
                <a:lnTo>
                  <a:pt x="430" y="258"/>
                </a:lnTo>
                <a:lnTo>
                  <a:pt x="451" y="202"/>
                </a:lnTo>
                <a:lnTo>
                  <a:pt x="469" y="167"/>
                </a:lnTo>
                <a:lnTo>
                  <a:pt x="480" y="154"/>
                </a:lnTo>
                <a:lnTo>
                  <a:pt x="499" y="120"/>
                </a:lnTo>
                <a:lnTo>
                  <a:pt x="526" y="94"/>
                </a:lnTo>
                <a:lnTo>
                  <a:pt x="582" y="46"/>
                </a:lnTo>
                <a:lnTo>
                  <a:pt x="620" y="22"/>
                </a:lnTo>
                <a:lnTo>
                  <a:pt x="668" y="7"/>
                </a:lnTo>
                <a:lnTo>
                  <a:pt x="710" y="0"/>
                </a:lnTo>
                <a:lnTo>
                  <a:pt x="2282" y="0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86" name="Freeform 16"/>
          <p:cNvSpPr>
            <a:spLocks/>
          </p:cNvSpPr>
          <p:nvPr/>
        </p:nvSpPr>
        <p:spPr bwMode="auto">
          <a:xfrm>
            <a:off x="4041775" y="2581275"/>
            <a:ext cx="1190625" cy="3157538"/>
          </a:xfrm>
          <a:custGeom>
            <a:avLst/>
            <a:gdLst>
              <a:gd name="T0" fmla="*/ 2147483647 w 2999"/>
              <a:gd name="T1" fmla="*/ 2147483647 h 5968"/>
              <a:gd name="T2" fmla="*/ 2147483647 w 2999"/>
              <a:gd name="T3" fmla="*/ 2147483647 h 5968"/>
              <a:gd name="T4" fmla="*/ 2147483647 w 2999"/>
              <a:gd name="T5" fmla="*/ 2147483647 h 5968"/>
              <a:gd name="T6" fmla="*/ 2147483647 w 2999"/>
              <a:gd name="T7" fmla="*/ 2147483647 h 5968"/>
              <a:gd name="T8" fmla="*/ 2147483647 w 2999"/>
              <a:gd name="T9" fmla="*/ 2147483647 h 5968"/>
              <a:gd name="T10" fmla="*/ 2147483647 w 2999"/>
              <a:gd name="T11" fmla="*/ 2147483647 h 5968"/>
              <a:gd name="T12" fmla="*/ 2147483647 w 2999"/>
              <a:gd name="T13" fmla="*/ 2147483647 h 5968"/>
              <a:gd name="T14" fmla="*/ 2147483647 w 2999"/>
              <a:gd name="T15" fmla="*/ 2147483647 h 5968"/>
              <a:gd name="T16" fmla="*/ 2147483647 w 2999"/>
              <a:gd name="T17" fmla="*/ 2147483647 h 5968"/>
              <a:gd name="T18" fmla="*/ 2147483647 w 2999"/>
              <a:gd name="T19" fmla="*/ 2147483647 h 5968"/>
              <a:gd name="T20" fmla="*/ 2147483647 w 2999"/>
              <a:gd name="T21" fmla="*/ 2147483647 h 5968"/>
              <a:gd name="T22" fmla="*/ 2147483647 w 2999"/>
              <a:gd name="T23" fmla="*/ 2147483647 h 5968"/>
              <a:gd name="T24" fmla="*/ 2147483647 w 2999"/>
              <a:gd name="T25" fmla="*/ 2147483647 h 5968"/>
              <a:gd name="T26" fmla="*/ 2147483647 w 2999"/>
              <a:gd name="T27" fmla="*/ 2147483647 h 5968"/>
              <a:gd name="T28" fmla="*/ 2147483647 w 2999"/>
              <a:gd name="T29" fmla="*/ 2147483647 h 5968"/>
              <a:gd name="T30" fmla="*/ 2147483647 w 2999"/>
              <a:gd name="T31" fmla="*/ 2147483647 h 5968"/>
              <a:gd name="T32" fmla="*/ 2147483647 w 2999"/>
              <a:gd name="T33" fmla="*/ 2147483647 h 5968"/>
              <a:gd name="T34" fmla="*/ 2147483647 w 2999"/>
              <a:gd name="T35" fmla="*/ 2147483647 h 5968"/>
              <a:gd name="T36" fmla="*/ 2147483647 w 2999"/>
              <a:gd name="T37" fmla="*/ 2147483647 h 5968"/>
              <a:gd name="T38" fmla="*/ 2147483647 w 2999"/>
              <a:gd name="T39" fmla="*/ 2147483647 h 5968"/>
              <a:gd name="T40" fmla="*/ 2147483647 w 2999"/>
              <a:gd name="T41" fmla="*/ 2147483647 h 5968"/>
              <a:gd name="T42" fmla="*/ 2147483647 w 2999"/>
              <a:gd name="T43" fmla="*/ 2147483647 h 5968"/>
              <a:gd name="T44" fmla="*/ 2147483647 w 2999"/>
              <a:gd name="T45" fmla="*/ 2147483647 h 5968"/>
              <a:gd name="T46" fmla="*/ 2147483647 w 2999"/>
              <a:gd name="T47" fmla="*/ 2147483647 h 5968"/>
              <a:gd name="T48" fmla="*/ 2147483647 w 2999"/>
              <a:gd name="T49" fmla="*/ 2147483647 h 5968"/>
              <a:gd name="T50" fmla="*/ 2147483647 w 2999"/>
              <a:gd name="T51" fmla="*/ 2147483647 h 5968"/>
              <a:gd name="T52" fmla="*/ 2147483647 w 2999"/>
              <a:gd name="T53" fmla="*/ 2147483647 h 5968"/>
              <a:gd name="T54" fmla="*/ 2147483647 w 2999"/>
              <a:gd name="T55" fmla="*/ 2147483647 h 5968"/>
              <a:gd name="T56" fmla="*/ 2147483647 w 2999"/>
              <a:gd name="T57" fmla="*/ 2147483647 h 5968"/>
              <a:gd name="T58" fmla="*/ 2147483647 w 2999"/>
              <a:gd name="T59" fmla="*/ 2147483647 h 5968"/>
              <a:gd name="T60" fmla="*/ 2147483647 w 2999"/>
              <a:gd name="T61" fmla="*/ 2147483647 h 5968"/>
              <a:gd name="T62" fmla="*/ 2147483647 w 2999"/>
              <a:gd name="T63" fmla="*/ 2147483647 h 5968"/>
              <a:gd name="T64" fmla="*/ 2147483647 w 2999"/>
              <a:gd name="T65" fmla="*/ 2147483647 h 5968"/>
              <a:gd name="T66" fmla="*/ 2147483647 w 2999"/>
              <a:gd name="T67" fmla="*/ 2147483647 h 5968"/>
              <a:gd name="T68" fmla="*/ 2147483647 w 2999"/>
              <a:gd name="T69" fmla="*/ 2147483647 h 5968"/>
              <a:gd name="T70" fmla="*/ 2147483647 w 2999"/>
              <a:gd name="T71" fmla="*/ 2147483647 h 5968"/>
              <a:gd name="T72" fmla="*/ 2147483647 w 2999"/>
              <a:gd name="T73" fmla="*/ 2147483647 h 5968"/>
              <a:gd name="T74" fmla="*/ 2147483647 w 2999"/>
              <a:gd name="T75" fmla="*/ 2147483647 h 5968"/>
              <a:gd name="T76" fmla="*/ 2147483647 w 2999"/>
              <a:gd name="T77" fmla="*/ 2147483647 h 5968"/>
              <a:gd name="T78" fmla="*/ 2147483647 w 2999"/>
              <a:gd name="T79" fmla="*/ 2147483647 h 5968"/>
              <a:gd name="T80" fmla="*/ 2147483647 w 2999"/>
              <a:gd name="T81" fmla="*/ 2147483647 h 5968"/>
              <a:gd name="T82" fmla="*/ 2147483647 w 2999"/>
              <a:gd name="T83" fmla="*/ 2147483647 h 5968"/>
              <a:gd name="T84" fmla="*/ 2147483647 w 2999"/>
              <a:gd name="T85" fmla="*/ 2147483647 h 5968"/>
              <a:gd name="T86" fmla="*/ 2147483647 w 2999"/>
              <a:gd name="T87" fmla="*/ 2147483647 h 5968"/>
              <a:gd name="T88" fmla="*/ 2147483647 w 2999"/>
              <a:gd name="T89" fmla="*/ 2147483647 h 5968"/>
              <a:gd name="T90" fmla="*/ 2147483647 w 2999"/>
              <a:gd name="T91" fmla="*/ 2147483647 h 5968"/>
              <a:gd name="T92" fmla="*/ 2147483647 w 2999"/>
              <a:gd name="T93" fmla="*/ 2147483647 h 5968"/>
              <a:gd name="T94" fmla="*/ 2147483647 w 2999"/>
              <a:gd name="T95" fmla="*/ 2147483647 h 5968"/>
              <a:gd name="T96" fmla="*/ 2147483647 w 2999"/>
              <a:gd name="T97" fmla="*/ 2147483647 h 5968"/>
              <a:gd name="T98" fmla="*/ 2147483647 w 2999"/>
              <a:gd name="T99" fmla="*/ 2147483647 h 5968"/>
              <a:gd name="T100" fmla="*/ 2147483647 w 2999"/>
              <a:gd name="T101" fmla="*/ 2147483647 h 5968"/>
              <a:gd name="T102" fmla="*/ 2147483647 w 2999"/>
              <a:gd name="T103" fmla="*/ 2147483647 h 5968"/>
              <a:gd name="T104" fmla="*/ 2147483647 w 2999"/>
              <a:gd name="T105" fmla="*/ 2147483647 h 5968"/>
              <a:gd name="T106" fmla="*/ 2147483647 w 2999"/>
              <a:gd name="T107" fmla="*/ 2147483647 h 5968"/>
              <a:gd name="T108" fmla="*/ 2147483647 w 2999"/>
              <a:gd name="T109" fmla="*/ 0 h 596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999"/>
              <a:gd name="T166" fmla="*/ 0 h 5968"/>
              <a:gd name="T167" fmla="*/ 2999 w 2999"/>
              <a:gd name="T168" fmla="*/ 5968 h 596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999" h="5968">
                <a:moveTo>
                  <a:pt x="2282" y="0"/>
                </a:moveTo>
                <a:lnTo>
                  <a:pt x="2339" y="14"/>
                </a:lnTo>
                <a:lnTo>
                  <a:pt x="2386" y="37"/>
                </a:lnTo>
                <a:lnTo>
                  <a:pt x="2419" y="64"/>
                </a:lnTo>
                <a:lnTo>
                  <a:pt x="2472" y="115"/>
                </a:lnTo>
                <a:lnTo>
                  <a:pt x="2495" y="146"/>
                </a:lnTo>
                <a:lnTo>
                  <a:pt x="2519" y="175"/>
                </a:lnTo>
                <a:lnTo>
                  <a:pt x="2527" y="192"/>
                </a:lnTo>
                <a:lnTo>
                  <a:pt x="2546" y="226"/>
                </a:lnTo>
                <a:lnTo>
                  <a:pt x="2568" y="283"/>
                </a:lnTo>
                <a:lnTo>
                  <a:pt x="2999" y="2466"/>
                </a:lnTo>
                <a:lnTo>
                  <a:pt x="2999" y="2479"/>
                </a:lnTo>
                <a:lnTo>
                  <a:pt x="2995" y="2503"/>
                </a:lnTo>
                <a:lnTo>
                  <a:pt x="2990" y="2521"/>
                </a:lnTo>
                <a:lnTo>
                  <a:pt x="2985" y="2538"/>
                </a:lnTo>
                <a:lnTo>
                  <a:pt x="2977" y="2555"/>
                </a:lnTo>
                <a:lnTo>
                  <a:pt x="2969" y="2573"/>
                </a:lnTo>
                <a:lnTo>
                  <a:pt x="2958" y="2590"/>
                </a:lnTo>
                <a:lnTo>
                  <a:pt x="2948" y="2605"/>
                </a:lnTo>
                <a:lnTo>
                  <a:pt x="2933" y="2621"/>
                </a:lnTo>
                <a:lnTo>
                  <a:pt x="2919" y="2632"/>
                </a:lnTo>
                <a:lnTo>
                  <a:pt x="2903" y="2643"/>
                </a:lnTo>
                <a:lnTo>
                  <a:pt x="2889" y="2653"/>
                </a:lnTo>
                <a:lnTo>
                  <a:pt x="2872" y="2662"/>
                </a:lnTo>
                <a:lnTo>
                  <a:pt x="2855" y="2670"/>
                </a:lnTo>
                <a:lnTo>
                  <a:pt x="2836" y="2674"/>
                </a:lnTo>
                <a:lnTo>
                  <a:pt x="2817" y="2681"/>
                </a:lnTo>
                <a:lnTo>
                  <a:pt x="2798" y="2682"/>
                </a:lnTo>
                <a:lnTo>
                  <a:pt x="2780" y="2684"/>
                </a:lnTo>
                <a:lnTo>
                  <a:pt x="2763" y="2682"/>
                </a:lnTo>
                <a:lnTo>
                  <a:pt x="2742" y="2681"/>
                </a:lnTo>
                <a:lnTo>
                  <a:pt x="2724" y="2674"/>
                </a:lnTo>
                <a:lnTo>
                  <a:pt x="2705" y="2670"/>
                </a:lnTo>
                <a:lnTo>
                  <a:pt x="2688" y="2662"/>
                </a:lnTo>
                <a:lnTo>
                  <a:pt x="2671" y="2653"/>
                </a:lnTo>
                <a:lnTo>
                  <a:pt x="2656" y="2643"/>
                </a:lnTo>
                <a:lnTo>
                  <a:pt x="2641" y="2632"/>
                </a:lnTo>
                <a:lnTo>
                  <a:pt x="2626" y="2621"/>
                </a:lnTo>
                <a:lnTo>
                  <a:pt x="2615" y="2605"/>
                </a:lnTo>
                <a:lnTo>
                  <a:pt x="2602" y="2590"/>
                </a:lnTo>
                <a:lnTo>
                  <a:pt x="2592" y="2573"/>
                </a:lnTo>
                <a:lnTo>
                  <a:pt x="2582" y="2555"/>
                </a:lnTo>
                <a:lnTo>
                  <a:pt x="2580" y="2535"/>
                </a:lnTo>
                <a:lnTo>
                  <a:pt x="2573" y="2521"/>
                </a:lnTo>
                <a:lnTo>
                  <a:pt x="2559" y="2465"/>
                </a:lnTo>
                <a:lnTo>
                  <a:pt x="2217" y="919"/>
                </a:lnTo>
                <a:lnTo>
                  <a:pt x="2217" y="5707"/>
                </a:lnTo>
                <a:lnTo>
                  <a:pt x="2216" y="5732"/>
                </a:lnTo>
                <a:lnTo>
                  <a:pt x="2210" y="5754"/>
                </a:lnTo>
                <a:lnTo>
                  <a:pt x="2200" y="5779"/>
                </a:lnTo>
                <a:lnTo>
                  <a:pt x="2188" y="5801"/>
                </a:lnTo>
                <a:lnTo>
                  <a:pt x="2175" y="5825"/>
                </a:lnTo>
                <a:lnTo>
                  <a:pt x="2161" y="5847"/>
                </a:lnTo>
                <a:lnTo>
                  <a:pt x="2145" y="5865"/>
                </a:lnTo>
                <a:lnTo>
                  <a:pt x="2129" y="5885"/>
                </a:lnTo>
                <a:lnTo>
                  <a:pt x="2112" y="5900"/>
                </a:lnTo>
                <a:lnTo>
                  <a:pt x="2091" y="5916"/>
                </a:lnTo>
                <a:lnTo>
                  <a:pt x="2071" y="5929"/>
                </a:lnTo>
                <a:lnTo>
                  <a:pt x="2050" y="5941"/>
                </a:lnTo>
                <a:lnTo>
                  <a:pt x="2026" y="5951"/>
                </a:lnTo>
                <a:lnTo>
                  <a:pt x="2003" y="5959"/>
                </a:lnTo>
                <a:lnTo>
                  <a:pt x="1980" y="5963"/>
                </a:lnTo>
                <a:lnTo>
                  <a:pt x="1954" y="5968"/>
                </a:lnTo>
                <a:lnTo>
                  <a:pt x="1930" y="5968"/>
                </a:lnTo>
                <a:lnTo>
                  <a:pt x="1905" y="5968"/>
                </a:lnTo>
                <a:lnTo>
                  <a:pt x="1881" y="5963"/>
                </a:lnTo>
                <a:lnTo>
                  <a:pt x="1855" y="5959"/>
                </a:lnTo>
                <a:lnTo>
                  <a:pt x="1832" y="5951"/>
                </a:lnTo>
                <a:lnTo>
                  <a:pt x="1809" y="5941"/>
                </a:lnTo>
                <a:lnTo>
                  <a:pt x="1788" y="5929"/>
                </a:lnTo>
                <a:lnTo>
                  <a:pt x="1768" y="5916"/>
                </a:lnTo>
                <a:lnTo>
                  <a:pt x="1748" y="5900"/>
                </a:lnTo>
                <a:lnTo>
                  <a:pt x="1730" y="5885"/>
                </a:lnTo>
                <a:lnTo>
                  <a:pt x="1712" y="5865"/>
                </a:lnTo>
                <a:lnTo>
                  <a:pt x="1698" y="5847"/>
                </a:lnTo>
                <a:lnTo>
                  <a:pt x="1686" y="5825"/>
                </a:lnTo>
                <a:lnTo>
                  <a:pt x="1674" y="5802"/>
                </a:lnTo>
                <a:lnTo>
                  <a:pt x="1668" y="5777"/>
                </a:lnTo>
                <a:lnTo>
                  <a:pt x="1664" y="5754"/>
                </a:lnTo>
                <a:lnTo>
                  <a:pt x="1659" y="5732"/>
                </a:lnTo>
                <a:lnTo>
                  <a:pt x="1659" y="5705"/>
                </a:lnTo>
                <a:lnTo>
                  <a:pt x="1655" y="5652"/>
                </a:lnTo>
                <a:lnTo>
                  <a:pt x="1498" y="3261"/>
                </a:lnTo>
                <a:lnTo>
                  <a:pt x="1499" y="3255"/>
                </a:lnTo>
                <a:lnTo>
                  <a:pt x="1352" y="5615"/>
                </a:lnTo>
                <a:lnTo>
                  <a:pt x="1348" y="5683"/>
                </a:lnTo>
                <a:lnTo>
                  <a:pt x="1344" y="5707"/>
                </a:lnTo>
                <a:lnTo>
                  <a:pt x="1339" y="5732"/>
                </a:lnTo>
                <a:lnTo>
                  <a:pt x="1330" y="5754"/>
                </a:lnTo>
                <a:lnTo>
                  <a:pt x="1322" y="5779"/>
                </a:lnTo>
                <a:lnTo>
                  <a:pt x="1310" y="5801"/>
                </a:lnTo>
                <a:lnTo>
                  <a:pt x="1299" y="5820"/>
                </a:lnTo>
                <a:lnTo>
                  <a:pt x="1283" y="5841"/>
                </a:lnTo>
                <a:lnTo>
                  <a:pt x="1267" y="5860"/>
                </a:lnTo>
                <a:lnTo>
                  <a:pt x="1247" y="5875"/>
                </a:lnTo>
                <a:lnTo>
                  <a:pt x="1228" y="5892"/>
                </a:lnTo>
                <a:lnTo>
                  <a:pt x="1208" y="5905"/>
                </a:lnTo>
                <a:lnTo>
                  <a:pt x="1188" y="5916"/>
                </a:lnTo>
                <a:lnTo>
                  <a:pt x="1164" y="5926"/>
                </a:lnTo>
                <a:lnTo>
                  <a:pt x="1140" y="5934"/>
                </a:lnTo>
                <a:lnTo>
                  <a:pt x="1116" y="5938"/>
                </a:lnTo>
                <a:lnTo>
                  <a:pt x="1092" y="5944"/>
                </a:lnTo>
                <a:lnTo>
                  <a:pt x="1067" y="5944"/>
                </a:lnTo>
                <a:lnTo>
                  <a:pt x="1043" y="5944"/>
                </a:lnTo>
                <a:lnTo>
                  <a:pt x="1018" y="5938"/>
                </a:lnTo>
                <a:lnTo>
                  <a:pt x="993" y="5934"/>
                </a:lnTo>
                <a:lnTo>
                  <a:pt x="971" y="5926"/>
                </a:lnTo>
                <a:lnTo>
                  <a:pt x="947" y="5916"/>
                </a:lnTo>
                <a:lnTo>
                  <a:pt x="925" y="5905"/>
                </a:lnTo>
                <a:lnTo>
                  <a:pt x="906" y="5892"/>
                </a:lnTo>
                <a:lnTo>
                  <a:pt x="887" y="5875"/>
                </a:lnTo>
                <a:lnTo>
                  <a:pt x="868" y="5860"/>
                </a:lnTo>
                <a:lnTo>
                  <a:pt x="852" y="5841"/>
                </a:lnTo>
                <a:lnTo>
                  <a:pt x="835" y="5820"/>
                </a:lnTo>
                <a:lnTo>
                  <a:pt x="823" y="5801"/>
                </a:lnTo>
                <a:lnTo>
                  <a:pt x="812" y="5779"/>
                </a:lnTo>
                <a:lnTo>
                  <a:pt x="801" y="5757"/>
                </a:lnTo>
                <a:lnTo>
                  <a:pt x="794" y="5729"/>
                </a:lnTo>
                <a:lnTo>
                  <a:pt x="793" y="5705"/>
                </a:lnTo>
                <a:lnTo>
                  <a:pt x="793" y="897"/>
                </a:lnTo>
                <a:lnTo>
                  <a:pt x="438" y="2440"/>
                </a:lnTo>
                <a:lnTo>
                  <a:pt x="426" y="2496"/>
                </a:lnTo>
                <a:lnTo>
                  <a:pt x="421" y="2515"/>
                </a:lnTo>
                <a:lnTo>
                  <a:pt x="414" y="2532"/>
                </a:lnTo>
                <a:lnTo>
                  <a:pt x="405" y="2548"/>
                </a:lnTo>
                <a:lnTo>
                  <a:pt x="393" y="2566"/>
                </a:lnTo>
                <a:lnTo>
                  <a:pt x="381" y="2580"/>
                </a:lnTo>
                <a:lnTo>
                  <a:pt x="371" y="2594"/>
                </a:lnTo>
                <a:lnTo>
                  <a:pt x="355" y="2608"/>
                </a:lnTo>
                <a:lnTo>
                  <a:pt x="338" y="2621"/>
                </a:lnTo>
                <a:lnTo>
                  <a:pt x="324" y="2629"/>
                </a:lnTo>
                <a:lnTo>
                  <a:pt x="308" y="2638"/>
                </a:lnTo>
                <a:lnTo>
                  <a:pt x="291" y="2645"/>
                </a:lnTo>
                <a:lnTo>
                  <a:pt x="273" y="2650"/>
                </a:lnTo>
                <a:lnTo>
                  <a:pt x="254" y="2656"/>
                </a:lnTo>
                <a:lnTo>
                  <a:pt x="235" y="2657"/>
                </a:lnTo>
                <a:lnTo>
                  <a:pt x="216" y="2659"/>
                </a:lnTo>
                <a:lnTo>
                  <a:pt x="198" y="2657"/>
                </a:lnTo>
                <a:lnTo>
                  <a:pt x="178" y="2656"/>
                </a:lnTo>
                <a:lnTo>
                  <a:pt x="159" y="2650"/>
                </a:lnTo>
                <a:lnTo>
                  <a:pt x="142" y="2645"/>
                </a:lnTo>
                <a:lnTo>
                  <a:pt x="125" y="2638"/>
                </a:lnTo>
                <a:lnTo>
                  <a:pt x="108" y="2629"/>
                </a:lnTo>
                <a:lnTo>
                  <a:pt x="91" y="2621"/>
                </a:lnTo>
                <a:lnTo>
                  <a:pt x="76" y="2608"/>
                </a:lnTo>
                <a:lnTo>
                  <a:pt x="62" y="2594"/>
                </a:lnTo>
                <a:lnTo>
                  <a:pt x="50" y="2580"/>
                </a:lnTo>
                <a:lnTo>
                  <a:pt x="40" y="2566"/>
                </a:lnTo>
                <a:lnTo>
                  <a:pt x="28" y="2548"/>
                </a:lnTo>
                <a:lnTo>
                  <a:pt x="19" y="2532"/>
                </a:lnTo>
                <a:lnTo>
                  <a:pt x="12" y="2515"/>
                </a:lnTo>
                <a:lnTo>
                  <a:pt x="8" y="2496"/>
                </a:lnTo>
                <a:lnTo>
                  <a:pt x="2" y="2478"/>
                </a:lnTo>
                <a:lnTo>
                  <a:pt x="0" y="2458"/>
                </a:lnTo>
                <a:lnTo>
                  <a:pt x="2" y="2440"/>
                </a:lnTo>
                <a:lnTo>
                  <a:pt x="430" y="258"/>
                </a:lnTo>
                <a:lnTo>
                  <a:pt x="451" y="202"/>
                </a:lnTo>
                <a:lnTo>
                  <a:pt x="469" y="167"/>
                </a:lnTo>
                <a:lnTo>
                  <a:pt x="480" y="154"/>
                </a:lnTo>
                <a:lnTo>
                  <a:pt x="499" y="120"/>
                </a:lnTo>
                <a:lnTo>
                  <a:pt x="526" y="94"/>
                </a:lnTo>
                <a:lnTo>
                  <a:pt x="582" y="46"/>
                </a:lnTo>
                <a:lnTo>
                  <a:pt x="620" y="22"/>
                </a:lnTo>
                <a:lnTo>
                  <a:pt x="668" y="7"/>
                </a:lnTo>
                <a:lnTo>
                  <a:pt x="710" y="0"/>
                </a:lnTo>
                <a:lnTo>
                  <a:pt x="2282" y="0"/>
                </a:lnTo>
              </a:path>
            </a:pathLst>
          </a:custGeom>
          <a:noFill/>
          <a:ln w="19050">
            <a:solidFill>
              <a:srgbClr val="FF8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87" name="Freeform 17"/>
          <p:cNvSpPr>
            <a:spLocks/>
          </p:cNvSpPr>
          <p:nvPr/>
        </p:nvSpPr>
        <p:spPr bwMode="auto">
          <a:xfrm>
            <a:off x="4384675" y="1863725"/>
            <a:ext cx="484188" cy="644525"/>
          </a:xfrm>
          <a:custGeom>
            <a:avLst/>
            <a:gdLst>
              <a:gd name="T0" fmla="*/ 2147483647 w 1220"/>
              <a:gd name="T1" fmla="*/ 2147483647 h 1218"/>
              <a:gd name="T2" fmla="*/ 2147483647 w 1220"/>
              <a:gd name="T3" fmla="*/ 2147483647 h 1218"/>
              <a:gd name="T4" fmla="*/ 2147483647 w 1220"/>
              <a:gd name="T5" fmla="*/ 2147483647 h 1218"/>
              <a:gd name="T6" fmla="*/ 2147483647 w 1220"/>
              <a:gd name="T7" fmla="*/ 2147483647 h 1218"/>
              <a:gd name="T8" fmla="*/ 2147483647 w 1220"/>
              <a:gd name="T9" fmla="*/ 2147483647 h 1218"/>
              <a:gd name="T10" fmla="*/ 2147483647 w 1220"/>
              <a:gd name="T11" fmla="*/ 2147483647 h 1218"/>
              <a:gd name="T12" fmla="*/ 2147483647 w 1220"/>
              <a:gd name="T13" fmla="*/ 2147483647 h 1218"/>
              <a:gd name="T14" fmla="*/ 2147483647 w 1220"/>
              <a:gd name="T15" fmla="*/ 2147483647 h 1218"/>
              <a:gd name="T16" fmla="*/ 2147483647 w 1220"/>
              <a:gd name="T17" fmla="*/ 0 h 1218"/>
              <a:gd name="T18" fmla="*/ 2147483647 w 1220"/>
              <a:gd name="T19" fmla="*/ 2147483647 h 1218"/>
              <a:gd name="T20" fmla="*/ 2147483647 w 1220"/>
              <a:gd name="T21" fmla="*/ 2147483647 h 1218"/>
              <a:gd name="T22" fmla="*/ 2147483647 w 1220"/>
              <a:gd name="T23" fmla="*/ 2147483647 h 1218"/>
              <a:gd name="T24" fmla="*/ 2147483647 w 1220"/>
              <a:gd name="T25" fmla="*/ 2147483647 h 1218"/>
              <a:gd name="T26" fmla="*/ 2147483647 w 1220"/>
              <a:gd name="T27" fmla="*/ 2147483647 h 1218"/>
              <a:gd name="T28" fmla="*/ 2147483647 w 1220"/>
              <a:gd name="T29" fmla="*/ 2147483647 h 1218"/>
              <a:gd name="T30" fmla="*/ 2147483647 w 1220"/>
              <a:gd name="T31" fmla="*/ 2147483647 h 1218"/>
              <a:gd name="T32" fmla="*/ 0 w 1220"/>
              <a:gd name="T33" fmla="*/ 2147483647 h 1218"/>
              <a:gd name="T34" fmla="*/ 2147483647 w 1220"/>
              <a:gd name="T35" fmla="*/ 2147483647 h 1218"/>
              <a:gd name="T36" fmla="*/ 2147483647 w 1220"/>
              <a:gd name="T37" fmla="*/ 2147483647 h 1218"/>
              <a:gd name="T38" fmla="*/ 2147483647 w 1220"/>
              <a:gd name="T39" fmla="*/ 2147483647 h 1218"/>
              <a:gd name="T40" fmla="*/ 2147483647 w 1220"/>
              <a:gd name="T41" fmla="*/ 2147483647 h 1218"/>
              <a:gd name="T42" fmla="*/ 2147483647 w 1220"/>
              <a:gd name="T43" fmla="*/ 2147483647 h 1218"/>
              <a:gd name="T44" fmla="*/ 2147483647 w 1220"/>
              <a:gd name="T45" fmla="*/ 2147483647 h 1218"/>
              <a:gd name="T46" fmla="*/ 2147483647 w 1220"/>
              <a:gd name="T47" fmla="*/ 2147483647 h 1218"/>
              <a:gd name="T48" fmla="*/ 2147483647 w 1220"/>
              <a:gd name="T49" fmla="*/ 2147483647 h 1218"/>
              <a:gd name="T50" fmla="*/ 2147483647 w 1220"/>
              <a:gd name="T51" fmla="*/ 2147483647 h 1218"/>
              <a:gd name="T52" fmla="*/ 2147483647 w 1220"/>
              <a:gd name="T53" fmla="*/ 2147483647 h 1218"/>
              <a:gd name="T54" fmla="*/ 2147483647 w 1220"/>
              <a:gd name="T55" fmla="*/ 2147483647 h 1218"/>
              <a:gd name="T56" fmla="*/ 2147483647 w 1220"/>
              <a:gd name="T57" fmla="*/ 2147483647 h 1218"/>
              <a:gd name="T58" fmla="*/ 2147483647 w 1220"/>
              <a:gd name="T59" fmla="*/ 2147483647 h 1218"/>
              <a:gd name="T60" fmla="*/ 2147483647 w 1220"/>
              <a:gd name="T61" fmla="*/ 2147483647 h 1218"/>
              <a:gd name="T62" fmla="*/ 2147483647 w 1220"/>
              <a:gd name="T63" fmla="*/ 2147483647 h 1218"/>
              <a:gd name="T64" fmla="*/ 2147483647 w 1220"/>
              <a:gd name="T65" fmla="*/ 2147483647 h 121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20"/>
              <a:gd name="T100" fmla="*/ 0 h 1218"/>
              <a:gd name="T101" fmla="*/ 1220 w 1220"/>
              <a:gd name="T102" fmla="*/ 1218 h 121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20" h="1218">
                <a:moveTo>
                  <a:pt x="1220" y="610"/>
                </a:moveTo>
                <a:lnTo>
                  <a:pt x="1206" y="487"/>
                </a:lnTo>
                <a:lnTo>
                  <a:pt x="1171" y="373"/>
                </a:lnTo>
                <a:lnTo>
                  <a:pt x="1115" y="269"/>
                </a:lnTo>
                <a:lnTo>
                  <a:pt x="1040" y="178"/>
                </a:lnTo>
                <a:lnTo>
                  <a:pt x="950" y="104"/>
                </a:lnTo>
                <a:lnTo>
                  <a:pt x="846" y="47"/>
                </a:lnTo>
                <a:lnTo>
                  <a:pt x="732" y="11"/>
                </a:lnTo>
                <a:lnTo>
                  <a:pt x="610" y="0"/>
                </a:lnTo>
                <a:lnTo>
                  <a:pt x="487" y="11"/>
                </a:lnTo>
                <a:lnTo>
                  <a:pt x="372" y="47"/>
                </a:lnTo>
                <a:lnTo>
                  <a:pt x="268" y="104"/>
                </a:lnTo>
                <a:lnTo>
                  <a:pt x="177" y="178"/>
                </a:lnTo>
                <a:lnTo>
                  <a:pt x="103" y="269"/>
                </a:lnTo>
                <a:lnTo>
                  <a:pt x="47" y="373"/>
                </a:lnTo>
                <a:lnTo>
                  <a:pt x="12" y="487"/>
                </a:lnTo>
                <a:lnTo>
                  <a:pt x="0" y="610"/>
                </a:lnTo>
                <a:lnTo>
                  <a:pt x="12" y="733"/>
                </a:lnTo>
                <a:lnTo>
                  <a:pt x="47" y="846"/>
                </a:lnTo>
                <a:lnTo>
                  <a:pt x="103" y="949"/>
                </a:lnTo>
                <a:lnTo>
                  <a:pt x="177" y="1039"/>
                </a:lnTo>
                <a:lnTo>
                  <a:pt x="268" y="1113"/>
                </a:lnTo>
                <a:lnTo>
                  <a:pt x="372" y="1169"/>
                </a:lnTo>
                <a:lnTo>
                  <a:pt x="487" y="1204"/>
                </a:lnTo>
                <a:lnTo>
                  <a:pt x="610" y="1218"/>
                </a:lnTo>
                <a:lnTo>
                  <a:pt x="732" y="1204"/>
                </a:lnTo>
                <a:lnTo>
                  <a:pt x="846" y="1169"/>
                </a:lnTo>
                <a:lnTo>
                  <a:pt x="950" y="1113"/>
                </a:lnTo>
                <a:lnTo>
                  <a:pt x="1040" y="1039"/>
                </a:lnTo>
                <a:lnTo>
                  <a:pt x="1115" y="949"/>
                </a:lnTo>
                <a:lnTo>
                  <a:pt x="1171" y="846"/>
                </a:lnTo>
                <a:lnTo>
                  <a:pt x="1206" y="733"/>
                </a:lnTo>
                <a:lnTo>
                  <a:pt x="1220" y="610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88" name="Freeform 18"/>
          <p:cNvSpPr>
            <a:spLocks/>
          </p:cNvSpPr>
          <p:nvPr/>
        </p:nvSpPr>
        <p:spPr bwMode="auto">
          <a:xfrm>
            <a:off x="4384675" y="1863725"/>
            <a:ext cx="484188" cy="644525"/>
          </a:xfrm>
          <a:custGeom>
            <a:avLst/>
            <a:gdLst>
              <a:gd name="T0" fmla="*/ 2147483647 w 1220"/>
              <a:gd name="T1" fmla="*/ 2147483647 h 1218"/>
              <a:gd name="T2" fmla="*/ 2147483647 w 1220"/>
              <a:gd name="T3" fmla="*/ 2147483647 h 1218"/>
              <a:gd name="T4" fmla="*/ 2147483647 w 1220"/>
              <a:gd name="T5" fmla="*/ 2147483647 h 1218"/>
              <a:gd name="T6" fmla="*/ 2147483647 w 1220"/>
              <a:gd name="T7" fmla="*/ 2147483647 h 1218"/>
              <a:gd name="T8" fmla="*/ 2147483647 w 1220"/>
              <a:gd name="T9" fmla="*/ 2147483647 h 1218"/>
              <a:gd name="T10" fmla="*/ 2147483647 w 1220"/>
              <a:gd name="T11" fmla="*/ 2147483647 h 1218"/>
              <a:gd name="T12" fmla="*/ 2147483647 w 1220"/>
              <a:gd name="T13" fmla="*/ 2147483647 h 1218"/>
              <a:gd name="T14" fmla="*/ 2147483647 w 1220"/>
              <a:gd name="T15" fmla="*/ 2147483647 h 1218"/>
              <a:gd name="T16" fmla="*/ 2147483647 w 1220"/>
              <a:gd name="T17" fmla="*/ 0 h 1218"/>
              <a:gd name="T18" fmla="*/ 2147483647 w 1220"/>
              <a:gd name="T19" fmla="*/ 2147483647 h 1218"/>
              <a:gd name="T20" fmla="*/ 2147483647 w 1220"/>
              <a:gd name="T21" fmla="*/ 2147483647 h 1218"/>
              <a:gd name="T22" fmla="*/ 2147483647 w 1220"/>
              <a:gd name="T23" fmla="*/ 2147483647 h 1218"/>
              <a:gd name="T24" fmla="*/ 2147483647 w 1220"/>
              <a:gd name="T25" fmla="*/ 2147483647 h 1218"/>
              <a:gd name="T26" fmla="*/ 2147483647 w 1220"/>
              <a:gd name="T27" fmla="*/ 2147483647 h 1218"/>
              <a:gd name="T28" fmla="*/ 2147483647 w 1220"/>
              <a:gd name="T29" fmla="*/ 2147483647 h 1218"/>
              <a:gd name="T30" fmla="*/ 2147483647 w 1220"/>
              <a:gd name="T31" fmla="*/ 2147483647 h 1218"/>
              <a:gd name="T32" fmla="*/ 0 w 1220"/>
              <a:gd name="T33" fmla="*/ 2147483647 h 1218"/>
              <a:gd name="T34" fmla="*/ 2147483647 w 1220"/>
              <a:gd name="T35" fmla="*/ 2147483647 h 1218"/>
              <a:gd name="T36" fmla="*/ 2147483647 w 1220"/>
              <a:gd name="T37" fmla="*/ 2147483647 h 1218"/>
              <a:gd name="T38" fmla="*/ 2147483647 w 1220"/>
              <a:gd name="T39" fmla="*/ 2147483647 h 1218"/>
              <a:gd name="T40" fmla="*/ 2147483647 w 1220"/>
              <a:gd name="T41" fmla="*/ 2147483647 h 1218"/>
              <a:gd name="T42" fmla="*/ 2147483647 w 1220"/>
              <a:gd name="T43" fmla="*/ 2147483647 h 1218"/>
              <a:gd name="T44" fmla="*/ 2147483647 w 1220"/>
              <a:gd name="T45" fmla="*/ 2147483647 h 1218"/>
              <a:gd name="T46" fmla="*/ 2147483647 w 1220"/>
              <a:gd name="T47" fmla="*/ 2147483647 h 1218"/>
              <a:gd name="T48" fmla="*/ 2147483647 w 1220"/>
              <a:gd name="T49" fmla="*/ 2147483647 h 1218"/>
              <a:gd name="T50" fmla="*/ 2147483647 w 1220"/>
              <a:gd name="T51" fmla="*/ 2147483647 h 1218"/>
              <a:gd name="T52" fmla="*/ 2147483647 w 1220"/>
              <a:gd name="T53" fmla="*/ 2147483647 h 1218"/>
              <a:gd name="T54" fmla="*/ 2147483647 w 1220"/>
              <a:gd name="T55" fmla="*/ 2147483647 h 1218"/>
              <a:gd name="T56" fmla="*/ 2147483647 w 1220"/>
              <a:gd name="T57" fmla="*/ 2147483647 h 1218"/>
              <a:gd name="T58" fmla="*/ 2147483647 w 1220"/>
              <a:gd name="T59" fmla="*/ 2147483647 h 1218"/>
              <a:gd name="T60" fmla="*/ 2147483647 w 1220"/>
              <a:gd name="T61" fmla="*/ 2147483647 h 1218"/>
              <a:gd name="T62" fmla="*/ 2147483647 w 1220"/>
              <a:gd name="T63" fmla="*/ 2147483647 h 1218"/>
              <a:gd name="T64" fmla="*/ 2147483647 w 1220"/>
              <a:gd name="T65" fmla="*/ 2147483647 h 1218"/>
              <a:gd name="T66" fmla="*/ 2147483647 w 1220"/>
              <a:gd name="T67" fmla="*/ 2147483647 h 121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20"/>
              <a:gd name="T103" fmla="*/ 0 h 1218"/>
              <a:gd name="T104" fmla="*/ 1220 w 1220"/>
              <a:gd name="T105" fmla="*/ 1218 h 121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20" h="1218">
                <a:moveTo>
                  <a:pt x="1220" y="610"/>
                </a:moveTo>
                <a:lnTo>
                  <a:pt x="1206" y="487"/>
                </a:lnTo>
                <a:lnTo>
                  <a:pt x="1171" y="373"/>
                </a:lnTo>
                <a:lnTo>
                  <a:pt x="1115" y="269"/>
                </a:lnTo>
                <a:lnTo>
                  <a:pt x="1040" y="178"/>
                </a:lnTo>
                <a:lnTo>
                  <a:pt x="950" y="104"/>
                </a:lnTo>
                <a:lnTo>
                  <a:pt x="846" y="47"/>
                </a:lnTo>
                <a:lnTo>
                  <a:pt x="732" y="11"/>
                </a:lnTo>
                <a:lnTo>
                  <a:pt x="610" y="0"/>
                </a:lnTo>
                <a:lnTo>
                  <a:pt x="487" y="11"/>
                </a:lnTo>
                <a:lnTo>
                  <a:pt x="372" y="47"/>
                </a:lnTo>
                <a:lnTo>
                  <a:pt x="268" y="104"/>
                </a:lnTo>
                <a:lnTo>
                  <a:pt x="177" y="178"/>
                </a:lnTo>
                <a:lnTo>
                  <a:pt x="103" y="269"/>
                </a:lnTo>
                <a:lnTo>
                  <a:pt x="47" y="373"/>
                </a:lnTo>
                <a:lnTo>
                  <a:pt x="12" y="487"/>
                </a:lnTo>
                <a:lnTo>
                  <a:pt x="0" y="610"/>
                </a:lnTo>
                <a:lnTo>
                  <a:pt x="12" y="733"/>
                </a:lnTo>
                <a:lnTo>
                  <a:pt x="47" y="846"/>
                </a:lnTo>
                <a:lnTo>
                  <a:pt x="103" y="949"/>
                </a:lnTo>
                <a:lnTo>
                  <a:pt x="177" y="1039"/>
                </a:lnTo>
                <a:lnTo>
                  <a:pt x="268" y="1113"/>
                </a:lnTo>
                <a:lnTo>
                  <a:pt x="372" y="1169"/>
                </a:lnTo>
                <a:lnTo>
                  <a:pt x="487" y="1204"/>
                </a:lnTo>
                <a:lnTo>
                  <a:pt x="610" y="1218"/>
                </a:lnTo>
                <a:lnTo>
                  <a:pt x="732" y="1204"/>
                </a:lnTo>
                <a:lnTo>
                  <a:pt x="846" y="1169"/>
                </a:lnTo>
                <a:lnTo>
                  <a:pt x="950" y="1113"/>
                </a:lnTo>
                <a:lnTo>
                  <a:pt x="1040" y="1039"/>
                </a:lnTo>
                <a:lnTo>
                  <a:pt x="1115" y="949"/>
                </a:lnTo>
                <a:lnTo>
                  <a:pt x="1171" y="846"/>
                </a:lnTo>
                <a:lnTo>
                  <a:pt x="1206" y="733"/>
                </a:lnTo>
                <a:lnTo>
                  <a:pt x="1220" y="610"/>
                </a:lnTo>
              </a:path>
            </a:pathLst>
          </a:custGeom>
          <a:noFill/>
          <a:ln w="19050">
            <a:solidFill>
              <a:srgbClr val="FF8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89" name="Freeform 19"/>
          <p:cNvSpPr>
            <a:spLocks/>
          </p:cNvSpPr>
          <p:nvPr/>
        </p:nvSpPr>
        <p:spPr bwMode="auto">
          <a:xfrm>
            <a:off x="4467225" y="3316288"/>
            <a:ext cx="441325" cy="479425"/>
          </a:xfrm>
          <a:custGeom>
            <a:avLst/>
            <a:gdLst>
              <a:gd name="T0" fmla="*/ 2147483647 w 1112"/>
              <a:gd name="T1" fmla="*/ 2147483647 h 907"/>
              <a:gd name="T2" fmla="*/ 2147483647 w 1112"/>
              <a:gd name="T3" fmla="*/ 2147483647 h 907"/>
              <a:gd name="T4" fmla="*/ 2147483647 w 1112"/>
              <a:gd name="T5" fmla="*/ 2147483647 h 907"/>
              <a:gd name="T6" fmla="*/ 2147483647 w 1112"/>
              <a:gd name="T7" fmla="*/ 2147483647 h 907"/>
              <a:gd name="T8" fmla="*/ 2147483647 w 1112"/>
              <a:gd name="T9" fmla="*/ 2147483647 h 907"/>
              <a:gd name="T10" fmla="*/ 2147483647 w 1112"/>
              <a:gd name="T11" fmla="*/ 2147483647 h 907"/>
              <a:gd name="T12" fmla="*/ 2147483647 w 1112"/>
              <a:gd name="T13" fmla="*/ 2147483647 h 907"/>
              <a:gd name="T14" fmla="*/ 0 w 1112"/>
              <a:gd name="T15" fmla="*/ 2147483647 h 907"/>
              <a:gd name="T16" fmla="*/ 2147483647 w 1112"/>
              <a:gd name="T17" fmla="*/ 2147483647 h 907"/>
              <a:gd name="T18" fmla="*/ 2147483647 w 1112"/>
              <a:gd name="T19" fmla="*/ 2147483647 h 907"/>
              <a:gd name="T20" fmla="*/ 2147483647 w 1112"/>
              <a:gd name="T21" fmla="*/ 2147483647 h 907"/>
              <a:gd name="T22" fmla="*/ 2147483647 w 1112"/>
              <a:gd name="T23" fmla="*/ 2147483647 h 907"/>
              <a:gd name="T24" fmla="*/ 2147483647 w 1112"/>
              <a:gd name="T25" fmla="*/ 2147483647 h 907"/>
              <a:gd name="T26" fmla="*/ 2147483647 w 1112"/>
              <a:gd name="T27" fmla="*/ 2147483647 h 907"/>
              <a:gd name="T28" fmla="*/ 2147483647 w 1112"/>
              <a:gd name="T29" fmla="*/ 0 h 907"/>
              <a:gd name="T30" fmla="*/ 2147483647 w 1112"/>
              <a:gd name="T31" fmla="*/ 2147483647 h 907"/>
              <a:gd name="T32" fmla="*/ 2147483647 w 1112"/>
              <a:gd name="T33" fmla="*/ 2147483647 h 907"/>
              <a:gd name="T34" fmla="*/ 2147483647 w 1112"/>
              <a:gd name="T35" fmla="*/ 2147483647 h 907"/>
              <a:gd name="T36" fmla="*/ 2147483647 w 1112"/>
              <a:gd name="T37" fmla="*/ 2147483647 h 907"/>
              <a:gd name="T38" fmla="*/ 2147483647 w 1112"/>
              <a:gd name="T39" fmla="*/ 2147483647 h 907"/>
              <a:gd name="T40" fmla="*/ 2147483647 w 1112"/>
              <a:gd name="T41" fmla="*/ 2147483647 h 907"/>
              <a:gd name="T42" fmla="*/ 2147483647 w 1112"/>
              <a:gd name="T43" fmla="*/ 2147483647 h 907"/>
              <a:gd name="T44" fmla="*/ 2147483647 w 1112"/>
              <a:gd name="T45" fmla="*/ 2147483647 h 907"/>
              <a:gd name="T46" fmla="*/ 2147483647 w 1112"/>
              <a:gd name="T47" fmla="*/ 2147483647 h 907"/>
              <a:gd name="T48" fmla="*/ 2147483647 w 1112"/>
              <a:gd name="T49" fmla="*/ 2147483647 h 90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12"/>
              <a:gd name="T76" fmla="*/ 0 h 907"/>
              <a:gd name="T77" fmla="*/ 1112 w 1112"/>
              <a:gd name="T78" fmla="*/ 907 h 90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12" h="907">
                <a:moveTo>
                  <a:pt x="658" y="851"/>
                </a:moveTo>
                <a:lnTo>
                  <a:pt x="513" y="894"/>
                </a:lnTo>
                <a:lnTo>
                  <a:pt x="398" y="907"/>
                </a:lnTo>
                <a:lnTo>
                  <a:pt x="289" y="884"/>
                </a:lnTo>
                <a:lnTo>
                  <a:pt x="168" y="827"/>
                </a:lnTo>
                <a:lnTo>
                  <a:pt x="67" y="756"/>
                </a:lnTo>
                <a:lnTo>
                  <a:pt x="14" y="685"/>
                </a:lnTo>
                <a:lnTo>
                  <a:pt x="0" y="601"/>
                </a:lnTo>
                <a:lnTo>
                  <a:pt x="16" y="493"/>
                </a:lnTo>
                <a:lnTo>
                  <a:pt x="63" y="343"/>
                </a:lnTo>
                <a:lnTo>
                  <a:pt x="136" y="244"/>
                </a:lnTo>
                <a:lnTo>
                  <a:pt x="255" y="169"/>
                </a:lnTo>
                <a:lnTo>
                  <a:pt x="443" y="90"/>
                </a:lnTo>
                <a:lnTo>
                  <a:pt x="610" y="30"/>
                </a:lnTo>
                <a:lnTo>
                  <a:pt x="748" y="0"/>
                </a:lnTo>
                <a:lnTo>
                  <a:pt x="871" y="10"/>
                </a:lnTo>
                <a:lnTo>
                  <a:pt x="994" y="67"/>
                </a:lnTo>
                <a:lnTo>
                  <a:pt x="1079" y="146"/>
                </a:lnTo>
                <a:lnTo>
                  <a:pt x="1112" y="234"/>
                </a:lnTo>
                <a:lnTo>
                  <a:pt x="1099" y="339"/>
                </a:lnTo>
                <a:lnTo>
                  <a:pt x="1054" y="470"/>
                </a:lnTo>
                <a:lnTo>
                  <a:pt x="994" y="617"/>
                </a:lnTo>
                <a:lnTo>
                  <a:pt x="927" y="713"/>
                </a:lnTo>
                <a:lnTo>
                  <a:pt x="825" y="783"/>
                </a:lnTo>
                <a:lnTo>
                  <a:pt x="658" y="851"/>
                </a:lnTo>
                <a:close/>
              </a:path>
            </a:pathLst>
          </a:custGeom>
          <a:solidFill>
            <a:srgbClr val="80F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0" name="Freeform 20"/>
          <p:cNvSpPr>
            <a:spLocks/>
          </p:cNvSpPr>
          <p:nvPr/>
        </p:nvSpPr>
        <p:spPr bwMode="auto">
          <a:xfrm>
            <a:off x="4467225" y="3316288"/>
            <a:ext cx="441325" cy="479425"/>
          </a:xfrm>
          <a:custGeom>
            <a:avLst/>
            <a:gdLst>
              <a:gd name="T0" fmla="*/ 2147483647 w 1112"/>
              <a:gd name="T1" fmla="*/ 2147483647 h 907"/>
              <a:gd name="T2" fmla="*/ 2147483647 w 1112"/>
              <a:gd name="T3" fmla="*/ 2147483647 h 907"/>
              <a:gd name="T4" fmla="*/ 2147483647 w 1112"/>
              <a:gd name="T5" fmla="*/ 2147483647 h 907"/>
              <a:gd name="T6" fmla="*/ 2147483647 w 1112"/>
              <a:gd name="T7" fmla="*/ 2147483647 h 907"/>
              <a:gd name="T8" fmla="*/ 2147483647 w 1112"/>
              <a:gd name="T9" fmla="*/ 2147483647 h 907"/>
              <a:gd name="T10" fmla="*/ 2147483647 w 1112"/>
              <a:gd name="T11" fmla="*/ 2147483647 h 907"/>
              <a:gd name="T12" fmla="*/ 2147483647 w 1112"/>
              <a:gd name="T13" fmla="*/ 2147483647 h 907"/>
              <a:gd name="T14" fmla="*/ 0 w 1112"/>
              <a:gd name="T15" fmla="*/ 2147483647 h 907"/>
              <a:gd name="T16" fmla="*/ 2147483647 w 1112"/>
              <a:gd name="T17" fmla="*/ 2147483647 h 907"/>
              <a:gd name="T18" fmla="*/ 2147483647 w 1112"/>
              <a:gd name="T19" fmla="*/ 2147483647 h 907"/>
              <a:gd name="T20" fmla="*/ 2147483647 w 1112"/>
              <a:gd name="T21" fmla="*/ 2147483647 h 907"/>
              <a:gd name="T22" fmla="*/ 2147483647 w 1112"/>
              <a:gd name="T23" fmla="*/ 2147483647 h 907"/>
              <a:gd name="T24" fmla="*/ 2147483647 w 1112"/>
              <a:gd name="T25" fmla="*/ 2147483647 h 907"/>
              <a:gd name="T26" fmla="*/ 2147483647 w 1112"/>
              <a:gd name="T27" fmla="*/ 2147483647 h 907"/>
              <a:gd name="T28" fmla="*/ 2147483647 w 1112"/>
              <a:gd name="T29" fmla="*/ 0 h 907"/>
              <a:gd name="T30" fmla="*/ 2147483647 w 1112"/>
              <a:gd name="T31" fmla="*/ 2147483647 h 907"/>
              <a:gd name="T32" fmla="*/ 2147483647 w 1112"/>
              <a:gd name="T33" fmla="*/ 2147483647 h 907"/>
              <a:gd name="T34" fmla="*/ 2147483647 w 1112"/>
              <a:gd name="T35" fmla="*/ 2147483647 h 907"/>
              <a:gd name="T36" fmla="*/ 2147483647 w 1112"/>
              <a:gd name="T37" fmla="*/ 2147483647 h 907"/>
              <a:gd name="T38" fmla="*/ 2147483647 w 1112"/>
              <a:gd name="T39" fmla="*/ 2147483647 h 907"/>
              <a:gd name="T40" fmla="*/ 2147483647 w 1112"/>
              <a:gd name="T41" fmla="*/ 2147483647 h 907"/>
              <a:gd name="T42" fmla="*/ 2147483647 w 1112"/>
              <a:gd name="T43" fmla="*/ 2147483647 h 907"/>
              <a:gd name="T44" fmla="*/ 2147483647 w 1112"/>
              <a:gd name="T45" fmla="*/ 2147483647 h 907"/>
              <a:gd name="T46" fmla="*/ 2147483647 w 1112"/>
              <a:gd name="T47" fmla="*/ 2147483647 h 907"/>
              <a:gd name="T48" fmla="*/ 2147483647 w 1112"/>
              <a:gd name="T49" fmla="*/ 2147483647 h 907"/>
              <a:gd name="T50" fmla="*/ 2147483647 w 1112"/>
              <a:gd name="T51" fmla="*/ 2147483647 h 90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12"/>
              <a:gd name="T79" fmla="*/ 0 h 907"/>
              <a:gd name="T80" fmla="*/ 1112 w 1112"/>
              <a:gd name="T81" fmla="*/ 907 h 90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12" h="907">
                <a:moveTo>
                  <a:pt x="658" y="851"/>
                </a:moveTo>
                <a:lnTo>
                  <a:pt x="513" y="894"/>
                </a:lnTo>
                <a:lnTo>
                  <a:pt x="398" y="907"/>
                </a:lnTo>
                <a:lnTo>
                  <a:pt x="289" y="884"/>
                </a:lnTo>
                <a:lnTo>
                  <a:pt x="168" y="827"/>
                </a:lnTo>
                <a:lnTo>
                  <a:pt x="67" y="756"/>
                </a:lnTo>
                <a:lnTo>
                  <a:pt x="14" y="685"/>
                </a:lnTo>
                <a:lnTo>
                  <a:pt x="0" y="601"/>
                </a:lnTo>
                <a:lnTo>
                  <a:pt x="16" y="493"/>
                </a:lnTo>
                <a:lnTo>
                  <a:pt x="63" y="343"/>
                </a:lnTo>
                <a:lnTo>
                  <a:pt x="136" y="244"/>
                </a:lnTo>
                <a:lnTo>
                  <a:pt x="255" y="169"/>
                </a:lnTo>
                <a:lnTo>
                  <a:pt x="443" y="90"/>
                </a:lnTo>
                <a:lnTo>
                  <a:pt x="610" y="30"/>
                </a:lnTo>
                <a:lnTo>
                  <a:pt x="748" y="0"/>
                </a:lnTo>
                <a:lnTo>
                  <a:pt x="871" y="10"/>
                </a:lnTo>
                <a:lnTo>
                  <a:pt x="994" y="67"/>
                </a:lnTo>
                <a:lnTo>
                  <a:pt x="1079" y="146"/>
                </a:lnTo>
                <a:lnTo>
                  <a:pt x="1112" y="234"/>
                </a:lnTo>
                <a:lnTo>
                  <a:pt x="1099" y="339"/>
                </a:lnTo>
                <a:lnTo>
                  <a:pt x="1054" y="470"/>
                </a:lnTo>
                <a:lnTo>
                  <a:pt x="994" y="617"/>
                </a:lnTo>
                <a:lnTo>
                  <a:pt x="927" y="713"/>
                </a:lnTo>
                <a:lnTo>
                  <a:pt x="825" y="783"/>
                </a:lnTo>
                <a:lnTo>
                  <a:pt x="658" y="851"/>
                </a:lnTo>
              </a:path>
            </a:pathLst>
          </a:custGeom>
          <a:noFill/>
          <a:ln w="39688">
            <a:solidFill>
              <a:srgbClr val="80FF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1" name="Freeform 21"/>
          <p:cNvSpPr>
            <a:spLocks/>
          </p:cNvSpPr>
          <p:nvPr/>
        </p:nvSpPr>
        <p:spPr bwMode="auto">
          <a:xfrm>
            <a:off x="4419600" y="4724400"/>
            <a:ext cx="111125" cy="639763"/>
          </a:xfrm>
          <a:custGeom>
            <a:avLst/>
            <a:gdLst>
              <a:gd name="T0" fmla="*/ 2147483647 w 283"/>
              <a:gd name="T1" fmla="*/ 2147483647 h 1209"/>
              <a:gd name="T2" fmla="*/ 2147483647 w 283"/>
              <a:gd name="T3" fmla="*/ 2147483647 h 1209"/>
              <a:gd name="T4" fmla="*/ 2147483647 w 283"/>
              <a:gd name="T5" fmla="*/ 2147483647 h 1209"/>
              <a:gd name="T6" fmla="*/ 2147483647 w 283"/>
              <a:gd name="T7" fmla="*/ 2147483647 h 1209"/>
              <a:gd name="T8" fmla="*/ 2147483647 w 283"/>
              <a:gd name="T9" fmla="*/ 0 h 1209"/>
              <a:gd name="T10" fmla="*/ 2147483647 w 283"/>
              <a:gd name="T11" fmla="*/ 2147483647 h 1209"/>
              <a:gd name="T12" fmla="*/ 2147483647 w 283"/>
              <a:gd name="T13" fmla="*/ 2147483647 h 1209"/>
              <a:gd name="T14" fmla="*/ 2147483647 w 283"/>
              <a:gd name="T15" fmla="*/ 2147483647 h 1209"/>
              <a:gd name="T16" fmla="*/ 0 w 283"/>
              <a:gd name="T17" fmla="*/ 2147483647 h 1209"/>
              <a:gd name="T18" fmla="*/ 2147483647 w 283"/>
              <a:gd name="T19" fmla="*/ 2147483647 h 1209"/>
              <a:gd name="T20" fmla="*/ 2147483647 w 283"/>
              <a:gd name="T21" fmla="*/ 2147483647 h 1209"/>
              <a:gd name="T22" fmla="*/ 2147483647 w 283"/>
              <a:gd name="T23" fmla="*/ 2147483647 h 1209"/>
              <a:gd name="T24" fmla="*/ 2147483647 w 283"/>
              <a:gd name="T25" fmla="*/ 2147483647 h 1209"/>
              <a:gd name="T26" fmla="*/ 2147483647 w 283"/>
              <a:gd name="T27" fmla="*/ 2147483647 h 1209"/>
              <a:gd name="T28" fmla="*/ 2147483647 w 283"/>
              <a:gd name="T29" fmla="*/ 2147483647 h 1209"/>
              <a:gd name="T30" fmla="*/ 2147483647 w 283"/>
              <a:gd name="T31" fmla="*/ 2147483647 h 1209"/>
              <a:gd name="T32" fmla="*/ 2147483647 w 283"/>
              <a:gd name="T33" fmla="*/ 2147483647 h 1209"/>
              <a:gd name="T34" fmla="*/ 2147483647 w 283"/>
              <a:gd name="T35" fmla="*/ 2147483647 h 12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3"/>
              <a:gd name="T55" fmla="*/ 0 h 1209"/>
              <a:gd name="T56" fmla="*/ 283 w 283"/>
              <a:gd name="T57" fmla="*/ 1209 h 120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3" h="1209">
                <a:moveTo>
                  <a:pt x="283" y="604"/>
                </a:moveTo>
                <a:lnTo>
                  <a:pt x="272" y="368"/>
                </a:lnTo>
                <a:lnTo>
                  <a:pt x="241" y="177"/>
                </a:lnTo>
                <a:lnTo>
                  <a:pt x="197" y="46"/>
                </a:lnTo>
                <a:lnTo>
                  <a:pt x="142" y="0"/>
                </a:lnTo>
                <a:lnTo>
                  <a:pt x="86" y="46"/>
                </a:lnTo>
                <a:lnTo>
                  <a:pt x="41" y="177"/>
                </a:lnTo>
                <a:lnTo>
                  <a:pt x="11" y="368"/>
                </a:lnTo>
                <a:lnTo>
                  <a:pt x="0" y="604"/>
                </a:lnTo>
                <a:lnTo>
                  <a:pt x="11" y="840"/>
                </a:lnTo>
                <a:lnTo>
                  <a:pt x="41" y="1032"/>
                </a:lnTo>
                <a:lnTo>
                  <a:pt x="86" y="1161"/>
                </a:lnTo>
                <a:lnTo>
                  <a:pt x="142" y="1209"/>
                </a:lnTo>
                <a:lnTo>
                  <a:pt x="197" y="1161"/>
                </a:lnTo>
                <a:lnTo>
                  <a:pt x="241" y="1032"/>
                </a:lnTo>
                <a:lnTo>
                  <a:pt x="272" y="840"/>
                </a:lnTo>
                <a:lnTo>
                  <a:pt x="283" y="604"/>
                </a:lnTo>
              </a:path>
            </a:pathLst>
          </a:custGeom>
          <a:solidFill>
            <a:srgbClr val="663300"/>
          </a:solidFill>
          <a:ln w="39688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2" name="Freeform 22"/>
          <p:cNvSpPr>
            <a:spLocks/>
          </p:cNvSpPr>
          <p:nvPr/>
        </p:nvSpPr>
        <p:spPr bwMode="auto">
          <a:xfrm>
            <a:off x="4473575" y="4381500"/>
            <a:ext cx="11113" cy="100013"/>
          </a:xfrm>
          <a:custGeom>
            <a:avLst/>
            <a:gdLst>
              <a:gd name="T0" fmla="*/ 2147483647 w 28"/>
              <a:gd name="T1" fmla="*/ 2147483647 h 190"/>
              <a:gd name="T2" fmla="*/ 2147483647 w 28"/>
              <a:gd name="T3" fmla="*/ 0 h 190"/>
              <a:gd name="T4" fmla="*/ 0 w 28"/>
              <a:gd name="T5" fmla="*/ 2147483647 h 190"/>
              <a:gd name="T6" fmla="*/ 2147483647 w 28"/>
              <a:gd name="T7" fmla="*/ 2147483647 h 190"/>
              <a:gd name="T8" fmla="*/ 2147483647 w 28"/>
              <a:gd name="T9" fmla="*/ 2147483647 h 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190"/>
              <a:gd name="T17" fmla="*/ 28 w 28"/>
              <a:gd name="T18" fmla="*/ 190 h 1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190">
                <a:moveTo>
                  <a:pt x="28" y="95"/>
                </a:moveTo>
                <a:lnTo>
                  <a:pt x="14" y="0"/>
                </a:lnTo>
                <a:lnTo>
                  <a:pt x="0" y="95"/>
                </a:lnTo>
                <a:lnTo>
                  <a:pt x="14" y="190"/>
                </a:lnTo>
                <a:lnTo>
                  <a:pt x="28" y="95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3" name="Freeform 23"/>
          <p:cNvSpPr>
            <a:spLocks/>
          </p:cNvSpPr>
          <p:nvPr/>
        </p:nvSpPr>
        <p:spPr bwMode="auto">
          <a:xfrm>
            <a:off x="4473575" y="4381500"/>
            <a:ext cx="11113" cy="100013"/>
          </a:xfrm>
          <a:custGeom>
            <a:avLst/>
            <a:gdLst>
              <a:gd name="T0" fmla="*/ 2147483647 w 28"/>
              <a:gd name="T1" fmla="*/ 2147483647 h 190"/>
              <a:gd name="T2" fmla="*/ 2147483647 w 28"/>
              <a:gd name="T3" fmla="*/ 0 h 190"/>
              <a:gd name="T4" fmla="*/ 0 w 28"/>
              <a:gd name="T5" fmla="*/ 2147483647 h 190"/>
              <a:gd name="T6" fmla="*/ 2147483647 w 28"/>
              <a:gd name="T7" fmla="*/ 2147483647 h 190"/>
              <a:gd name="T8" fmla="*/ 2147483647 w 28"/>
              <a:gd name="T9" fmla="*/ 2147483647 h 190"/>
              <a:gd name="T10" fmla="*/ 2147483647 w 28"/>
              <a:gd name="T11" fmla="*/ 2147483647 h 1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190"/>
              <a:gd name="T20" fmla="*/ 28 w 28"/>
              <a:gd name="T21" fmla="*/ 190 h 19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190">
                <a:moveTo>
                  <a:pt x="28" y="95"/>
                </a:moveTo>
                <a:lnTo>
                  <a:pt x="14" y="0"/>
                </a:lnTo>
                <a:lnTo>
                  <a:pt x="0" y="95"/>
                </a:lnTo>
                <a:lnTo>
                  <a:pt x="14" y="190"/>
                </a:lnTo>
                <a:lnTo>
                  <a:pt x="28" y="95"/>
                </a:lnTo>
              </a:path>
            </a:pathLst>
          </a:custGeom>
          <a:noFill/>
          <a:ln w="39688">
            <a:solidFill>
              <a:srgbClr val="80FF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4" name="Freeform 24"/>
          <p:cNvSpPr>
            <a:spLocks/>
          </p:cNvSpPr>
          <p:nvPr/>
        </p:nvSpPr>
        <p:spPr bwMode="auto">
          <a:xfrm>
            <a:off x="4448175" y="4003675"/>
            <a:ext cx="195263" cy="566738"/>
          </a:xfrm>
          <a:custGeom>
            <a:avLst/>
            <a:gdLst>
              <a:gd name="T0" fmla="*/ 2147483647 w 493"/>
              <a:gd name="T1" fmla="*/ 2147483647 h 1071"/>
              <a:gd name="T2" fmla="*/ 2147483647 w 493"/>
              <a:gd name="T3" fmla="*/ 2147483647 h 1071"/>
              <a:gd name="T4" fmla="*/ 2147483647 w 493"/>
              <a:gd name="T5" fmla="*/ 2147483647 h 1071"/>
              <a:gd name="T6" fmla="*/ 0 w 493"/>
              <a:gd name="T7" fmla="*/ 2147483647 h 1071"/>
              <a:gd name="T8" fmla="*/ 2147483647 w 493"/>
              <a:gd name="T9" fmla="*/ 2147483647 h 1071"/>
              <a:gd name="T10" fmla="*/ 2147483647 w 493"/>
              <a:gd name="T11" fmla="*/ 2147483647 h 1071"/>
              <a:gd name="T12" fmla="*/ 2147483647 w 493"/>
              <a:gd name="T13" fmla="*/ 2147483647 h 1071"/>
              <a:gd name="T14" fmla="*/ 2147483647 w 493"/>
              <a:gd name="T15" fmla="*/ 2147483647 h 1071"/>
              <a:gd name="T16" fmla="*/ 2147483647 w 493"/>
              <a:gd name="T17" fmla="*/ 2147483647 h 1071"/>
              <a:gd name="T18" fmla="*/ 2147483647 w 493"/>
              <a:gd name="T19" fmla="*/ 2147483647 h 1071"/>
              <a:gd name="T20" fmla="*/ 2147483647 w 493"/>
              <a:gd name="T21" fmla="*/ 0 h 1071"/>
              <a:gd name="T22" fmla="*/ 2147483647 w 493"/>
              <a:gd name="T23" fmla="*/ 2147483647 h 1071"/>
              <a:gd name="T24" fmla="*/ 2147483647 w 493"/>
              <a:gd name="T25" fmla="*/ 2147483647 h 1071"/>
              <a:gd name="T26" fmla="*/ 2147483647 w 493"/>
              <a:gd name="T27" fmla="*/ 2147483647 h 1071"/>
              <a:gd name="T28" fmla="*/ 2147483647 w 493"/>
              <a:gd name="T29" fmla="*/ 2147483647 h 1071"/>
              <a:gd name="T30" fmla="*/ 2147483647 w 493"/>
              <a:gd name="T31" fmla="*/ 2147483647 h 1071"/>
              <a:gd name="T32" fmla="*/ 2147483647 w 493"/>
              <a:gd name="T33" fmla="*/ 2147483647 h 1071"/>
              <a:gd name="T34" fmla="*/ 2147483647 w 493"/>
              <a:gd name="T35" fmla="*/ 2147483647 h 1071"/>
              <a:gd name="T36" fmla="*/ 2147483647 w 493"/>
              <a:gd name="T37" fmla="*/ 2147483647 h 1071"/>
              <a:gd name="T38" fmla="*/ 2147483647 w 493"/>
              <a:gd name="T39" fmla="*/ 2147483647 h 1071"/>
              <a:gd name="T40" fmla="*/ 2147483647 w 493"/>
              <a:gd name="T41" fmla="*/ 2147483647 h 107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93"/>
              <a:gd name="T64" fmla="*/ 0 h 1071"/>
              <a:gd name="T65" fmla="*/ 493 w 493"/>
              <a:gd name="T66" fmla="*/ 1071 h 1071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93" h="1071">
                <a:moveTo>
                  <a:pt x="155" y="1071"/>
                </a:moveTo>
                <a:lnTo>
                  <a:pt x="71" y="1026"/>
                </a:lnTo>
                <a:lnTo>
                  <a:pt x="33" y="927"/>
                </a:lnTo>
                <a:lnTo>
                  <a:pt x="0" y="756"/>
                </a:lnTo>
                <a:lnTo>
                  <a:pt x="17" y="645"/>
                </a:lnTo>
                <a:lnTo>
                  <a:pt x="71" y="531"/>
                </a:lnTo>
                <a:lnTo>
                  <a:pt x="155" y="357"/>
                </a:lnTo>
                <a:lnTo>
                  <a:pt x="220" y="202"/>
                </a:lnTo>
                <a:lnTo>
                  <a:pt x="340" y="72"/>
                </a:lnTo>
                <a:lnTo>
                  <a:pt x="401" y="14"/>
                </a:lnTo>
                <a:lnTo>
                  <a:pt x="462" y="0"/>
                </a:lnTo>
                <a:lnTo>
                  <a:pt x="486" y="31"/>
                </a:lnTo>
                <a:lnTo>
                  <a:pt x="492" y="95"/>
                </a:lnTo>
                <a:lnTo>
                  <a:pt x="493" y="250"/>
                </a:lnTo>
                <a:lnTo>
                  <a:pt x="462" y="405"/>
                </a:lnTo>
                <a:lnTo>
                  <a:pt x="422" y="595"/>
                </a:lnTo>
                <a:lnTo>
                  <a:pt x="370" y="786"/>
                </a:lnTo>
                <a:lnTo>
                  <a:pt x="308" y="975"/>
                </a:lnTo>
                <a:lnTo>
                  <a:pt x="243" y="1034"/>
                </a:lnTo>
                <a:lnTo>
                  <a:pt x="203" y="1062"/>
                </a:lnTo>
                <a:lnTo>
                  <a:pt x="155" y="1071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5" name="Freeform 25"/>
          <p:cNvSpPr>
            <a:spLocks/>
          </p:cNvSpPr>
          <p:nvPr/>
        </p:nvSpPr>
        <p:spPr bwMode="auto">
          <a:xfrm>
            <a:off x="4448175" y="4003675"/>
            <a:ext cx="195263" cy="566738"/>
          </a:xfrm>
          <a:custGeom>
            <a:avLst/>
            <a:gdLst>
              <a:gd name="T0" fmla="*/ 2147483647 w 493"/>
              <a:gd name="T1" fmla="*/ 2147483647 h 1071"/>
              <a:gd name="T2" fmla="*/ 2147483647 w 493"/>
              <a:gd name="T3" fmla="*/ 2147483647 h 1071"/>
              <a:gd name="T4" fmla="*/ 2147483647 w 493"/>
              <a:gd name="T5" fmla="*/ 2147483647 h 1071"/>
              <a:gd name="T6" fmla="*/ 0 w 493"/>
              <a:gd name="T7" fmla="*/ 2147483647 h 1071"/>
              <a:gd name="T8" fmla="*/ 2147483647 w 493"/>
              <a:gd name="T9" fmla="*/ 2147483647 h 1071"/>
              <a:gd name="T10" fmla="*/ 2147483647 w 493"/>
              <a:gd name="T11" fmla="*/ 2147483647 h 1071"/>
              <a:gd name="T12" fmla="*/ 2147483647 w 493"/>
              <a:gd name="T13" fmla="*/ 2147483647 h 1071"/>
              <a:gd name="T14" fmla="*/ 2147483647 w 493"/>
              <a:gd name="T15" fmla="*/ 2147483647 h 1071"/>
              <a:gd name="T16" fmla="*/ 2147483647 w 493"/>
              <a:gd name="T17" fmla="*/ 2147483647 h 1071"/>
              <a:gd name="T18" fmla="*/ 2147483647 w 493"/>
              <a:gd name="T19" fmla="*/ 2147483647 h 1071"/>
              <a:gd name="T20" fmla="*/ 2147483647 w 493"/>
              <a:gd name="T21" fmla="*/ 0 h 1071"/>
              <a:gd name="T22" fmla="*/ 2147483647 w 493"/>
              <a:gd name="T23" fmla="*/ 2147483647 h 1071"/>
              <a:gd name="T24" fmla="*/ 2147483647 w 493"/>
              <a:gd name="T25" fmla="*/ 2147483647 h 1071"/>
              <a:gd name="T26" fmla="*/ 2147483647 w 493"/>
              <a:gd name="T27" fmla="*/ 2147483647 h 1071"/>
              <a:gd name="T28" fmla="*/ 2147483647 w 493"/>
              <a:gd name="T29" fmla="*/ 2147483647 h 1071"/>
              <a:gd name="T30" fmla="*/ 2147483647 w 493"/>
              <a:gd name="T31" fmla="*/ 2147483647 h 1071"/>
              <a:gd name="T32" fmla="*/ 2147483647 w 493"/>
              <a:gd name="T33" fmla="*/ 2147483647 h 1071"/>
              <a:gd name="T34" fmla="*/ 2147483647 w 493"/>
              <a:gd name="T35" fmla="*/ 2147483647 h 1071"/>
              <a:gd name="T36" fmla="*/ 2147483647 w 493"/>
              <a:gd name="T37" fmla="*/ 2147483647 h 1071"/>
              <a:gd name="T38" fmla="*/ 2147483647 w 493"/>
              <a:gd name="T39" fmla="*/ 2147483647 h 1071"/>
              <a:gd name="T40" fmla="*/ 2147483647 w 493"/>
              <a:gd name="T41" fmla="*/ 2147483647 h 1071"/>
              <a:gd name="T42" fmla="*/ 2147483647 w 493"/>
              <a:gd name="T43" fmla="*/ 2147483647 h 107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93"/>
              <a:gd name="T67" fmla="*/ 0 h 1071"/>
              <a:gd name="T68" fmla="*/ 493 w 493"/>
              <a:gd name="T69" fmla="*/ 1071 h 107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93" h="1071">
                <a:moveTo>
                  <a:pt x="155" y="1071"/>
                </a:moveTo>
                <a:lnTo>
                  <a:pt x="71" y="1026"/>
                </a:lnTo>
                <a:lnTo>
                  <a:pt x="33" y="927"/>
                </a:lnTo>
                <a:lnTo>
                  <a:pt x="0" y="756"/>
                </a:lnTo>
                <a:lnTo>
                  <a:pt x="17" y="645"/>
                </a:lnTo>
                <a:lnTo>
                  <a:pt x="71" y="531"/>
                </a:lnTo>
                <a:lnTo>
                  <a:pt x="155" y="357"/>
                </a:lnTo>
                <a:lnTo>
                  <a:pt x="220" y="202"/>
                </a:lnTo>
                <a:lnTo>
                  <a:pt x="340" y="72"/>
                </a:lnTo>
                <a:lnTo>
                  <a:pt x="401" y="14"/>
                </a:lnTo>
                <a:lnTo>
                  <a:pt x="462" y="0"/>
                </a:lnTo>
                <a:lnTo>
                  <a:pt x="486" y="31"/>
                </a:lnTo>
                <a:lnTo>
                  <a:pt x="492" y="95"/>
                </a:lnTo>
                <a:lnTo>
                  <a:pt x="493" y="250"/>
                </a:lnTo>
                <a:lnTo>
                  <a:pt x="462" y="405"/>
                </a:lnTo>
                <a:lnTo>
                  <a:pt x="422" y="595"/>
                </a:lnTo>
                <a:lnTo>
                  <a:pt x="370" y="786"/>
                </a:lnTo>
                <a:lnTo>
                  <a:pt x="308" y="975"/>
                </a:lnTo>
                <a:lnTo>
                  <a:pt x="243" y="1034"/>
                </a:lnTo>
                <a:lnTo>
                  <a:pt x="203" y="1062"/>
                </a:lnTo>
                <a:lnTo>
                  <a:pt x="155" y="1071"/>
                </a:lnTo>
              </a:path>
            </a:pathLst>
          </a:custGeom>
          <a:noFill/>
          <a:ln w="39688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6" name="Freeform 26"/>
          <p:cNvSpPr>
            <a:spLocks/>
          </p:cNvSpPr>
          <p:nvPr/>
        </p:nvSpPr>
        <p:spPr bwMode="auto">
          <a:xfrm>
            <a:off x="4387850" y="3240088"/>
            <a:ext cx="431800" cy="474662"/>
          </a:xfrm>
          <a:custGeom>
            <a:avLst/>
            <a:gdLst>
              <a:gd name="T0" fmla="*/ 2147483647 w 1087"/>
              <a:gd name="T1" fmla="*/ 2147483647 h 826"/>
              <a:gd name="T2" fmla="*/ 2147483647 w 1087"/>
              <a:gd name="T3" fmla="*/ 2147483647 h 826"/>
              <a:gd name="T4" fmla="*/ 2147483647 w 1087"/>
              <a:gd name="T5" fmla="*/ 2147483647 h 826"/>
              <a:gd name="T6" fmla="*/ 2147483647 w 1087"/>
              <a:gd name="T7" fmla="*/ 0 h 826"/>
              <a:gd name="T8" fmla="*/ 2147483647 w 1087"/>
              <a:gd name="T9" fmla="*/ 2147483647 h 826"/>
              <a:gd name="T10" fmla="*/ 2147483647 w 1087"/>
              <a:gd name="T11" fmla="*/ 2147483647 h 826"/>
              <a:gd name="T12" fmla="*/ 2147483647 w 1087"/>
              <a:gd name="T13" fmla="*/ 2147483647 h 826"/>
              <a:gd name="T14" fmla="*/ 2147483647 w 1087"/>
              <a:gd name="T15" fmla="*/ 2147483647 h 826"/>
              <a:gd name="T16" fmla="*/ 2147483647 w 1087"/>
              <a:gd name="T17" fmla="*/ 2147483647 h 826"/>
              <a:gd name="T18" fmla="*/ 2147483647 w 1087"/>
              <a:gd name="T19" fmla="*/ 2147483647 h 826"/>
              <a:gd name="T20" fmla="*/ 2147483647 w 1087"/>
              <a:gd name="T21" fmla="*/ 2147483647 h 826"/>
              <a:gd name="T22" fmla="*/ 2147483647 w 1087"/>
              <a:gd name="T23" fmla="*/ 2147483647 h 826"/>
              <a:gd name="T24" fmla="*/ 2147483647 w 1087"/>
              <a:gd name="T25" fmla="*/ 2147483647 h 826"/>
              <a:gd name="T26" fmla="*/ 2147483647 w 1087"/>
              <a:gd name="T27" fmla="*/ 2147483647 h 826"/>
              <a:gd name="T28" fmla="*/ 2147483647 w 1087"/>
              <a:gd name="T29" fmla="*/ 2147483647 h 826"/>
              <a:gd name="T30" fmla="*/ 2147483647 w 1087"/>
              <a:gd name="T31" fmla="*/ 2147483647 h 826"/>
              <a:gd name="T32" fmla="*/ 2147483647 w 1087"/>
              <a:gd name="T33" fmla="*/ 2147483647 h 826"/>
              <a:gd name="T34" fmla="*/ 2147483647 w 1087"/>
              <a:gd name="T35" fmla="*/ 2147483647 h 826"/>
              <a:gd name="T36" fmla="*/ 2147483647 w 1087"/>
              <a:gd name="T37" fmla="*/ 2147483647 h 826"/>
              <a:gd name="T38" fmla="*/ 2147483647 w 1087"/>
              <a:gd name="T39" fmla="*/ 2147483647 h 826"/>
              <a:gd name="T40" fmla="*/ 2147483647 w 1087"/>
              <a:gd name="T41" fmla="*/ 2147483647 h 826"/>
              <a:gd name="T42" fmla="*/ 2147483647 w 1087"/>
              <a:gd name="T43" fmla="*/ 2147483647 h 826"/>
              <a:gd name="T44" fmla="*/ 2147483647 w 1087"/>
              <a:gd name="T45" fmla="*/ 2147483647 h 826"/>
              <a:gd name="T46" fmla="*/ 2147483647 w 1087"/>
              <a:gd name="T47" fmla="*/ 2147483647 h 826"/>
              <a:gd name="T48" fmla="*/ 2147483647 w 1087"/>
              <a:gd name="T49" fmla="*/ 2147483647 h 826"/>
              <a:gd name="T50" fmla="*/ 2147483647 w 1087"/>
              <a:gd name="T51" fmla="*/ 2147483647 h 826"/>
              <a:gd name="T52" fmla="*/ 2147483647 w 1087"/>
              <a:gd name="T53" fmla="*/ 2147483647 h 826"/>
              <a:gd name="T54" fmla="*/ 2147483647 w 1087"/>
              <a:gd name="T55" fmla="*/ 2147483647 h 826"/>
              <a:gd name="T56" fmla="*/ 2147483647 w 1087"/>
              <a:gd name="T57" fmla="*/ 2147483647 h 826"/>
              <a:gd name="T58" fmla="*/ 0 w 1087"/>
              <a:gd name="T59" fmla="*/ 2147483647 h 826"/>
              <a:gd name="T60" fmla="*/ 2147483647 w 1087"/>
              <a:gd name="T61" fmla="*/ 2147483647 h 826"/>
              <a:gd name="T62" fmla="*/ 2147483647 w 1087"/>
              <a:gd name="T63" fmla="*/ 2147483647 h 826"/>
              <a:gd name="T64" fmla="*/ 2147483647 w 1087"/>
              <a:gd name="T65" fmla="*/ 2147483647 h 826"/>
              <a:gd name="T66" fmla="*/ 2147483647 w 1087"/>
              <a:gd name="T67" fmla="*/ 2147483647 h 826"/>
              <a:gd name="T68" fmla="*/ 2147483647 w 1087"/>
              <a:gd name="T69" fmla="*/ 2147483647 h 826"/>
              <a:gd name="T70" fmla="*/ 2147483647 w 1087"/>
              <a:gd name="T71" fmla="*/ 2147483647 h 826"/>
              <a:gd name="T72" fmla="*/ 2147483647 w 1087"/>
              <a:gd name="T73" fmla="*/ 2147483647 h 826"/>
              <a:gd name="T74" fmla="*/ 2147483647 w 1087"/>
              <a:gd name="T75" fmla="*/ 2147483647 h 826"/>
              <a:gd name="T76" fmla="*/ 2147483647 w 1087"/>
              <a:gd name="T77" fmla="*/ 2147483647 h 826"/>
              <a:gd name="T78" fmla="*/ 2147483647 w 1087"/>
              <a:gd name="T79" fmla="*/ 2147483647 h 826"/>
              <a:gd name="T80" fmla="*/ 2147483647 w 1087"/>
              <a:gd name="T81" fmla="*/ 2147483647 h 826"/>
              <a:gd name="T82" fmla="*/ 2147483647 w 1087"/>
              <a:gd name="T83" fmla="*/ 2147483647 h 826"/>
              <a:gd name="T84" fmla="*/ 2147483647 w 1087"/>
              <a:gd name="T85" fmla="*/ 2147483647 h 826"/>
              <a:gd name="T86" fmla="*/ 2147483647 w 1087"/>
              <a:gd name="T87" fmla="*/ 2147483647 h 826"/>
              <a:gd name="T88" fmla="*/ 2147483647 w 1087"/>
              <a:gd name="T89" fmla="*/ 2147483647 h 826"/>
              <a:gd name="T90" fmla="*/ 2147483647 w 1087"/>
              <a:gd name="T91" fmla="*/ 2147483647 h 826"/>
              <a:gd name="T92" fmla="*/ 2147483647 w 1087"/>
              <a:gd name="T93" fmla="*/ 2147483647 h 826"/>
              <a:gd name="T94" fmla="*/ 2147483647 w 1087"/>
              <a:gd name="T95" fmla="*/ 2147483647 h 826"/>
              <a:gd name="T96" fmla="*/ 2147483647 w 1087"/>
              <a:gd name="T97" fmla="*/ 2147483647 h 826"/>
              <a:gd name="T98" fmla="*/ 2147483647 w 1087"/>
              <a:gd name="T99" fmla="*/ 2147483647 h 826"/>
              <a:gd name="T100" fmla="*/ 2147483647 w 1087"/>
              <a:gd name="T101" fmla="*/ 2147483647 h 826"/>
              <a:gd name="T102" fmla="*/ 2147483647 w 1087"/>
              <a:gd name="T103" fmla="*/ 2147483647 h 826"/>
              <a:gd name="T104" fmla="*/ 2147483647 w 1087"/>
              <a:gd name="T105" fmla="*/ 2147483647 h 826"/>
              <a:gd name="T106" fmla="*/ 2147483647 w 1087"/>
              <a:gd name="T107" fmla="*/ 2147483647 h 826"/>
              <a:gd name="T108" fmla="*/ 2147483647 w 1087"/>
              <a:gd name="T109" fmla="*/ 2147483647 h 826"/>
              <a:gd name="T110" fmla="*/ 2147483647 w 1087"/>
              <a:gd name="T111" fmla="*/ 2147483647 h 826"/>
              <a:gd name="T112" fmla="*/ 2147483647 w 1087"/>
              <a:gd name="T113" fmla="*/ 2147483647 h 8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087"/>
              <a:gd name="T172" fmla="*/ 0 h 826"/>
              <a:gd name="T173" fmla="*/ 1087 w 1087"/>
              <a:gd name="T174" fmla="*/ 826 h 82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087" h="826">
                <a:moveTo>
                  <a:pt x="873" y="51"/>
                </a:moveTo>
                <a:lnTo>
                  <a:pt x="770" y="32"/>
                </a:lnTo>
                <a:lnTo>
                  <a:pt x="534" y="5"/>
                </a:lnTo>
                <a:lnTo>
                  <a:pt x="400" y="0"/>
                </a:lnTo>
                <a:lnTo>
                  <a:pt x="276" y="6"/>
                </a:lnTo>
                <a:lnTo>
                  <a:pt x="174" y="29"/>
                </a:lnTo>
                <a:lnTo>
                  <a:pt x="107" y="75"/>
                </a:lnTo>
                <a:lnTo>
                  <a:pt x="110" y="123"/>
                </a:lnTo>
                <a:lnTo>
                  <a:pt x="169" y="170"/>
                </a:lnTo>
                <a:lnTo>
                  <a:pt x="271" y="201"/>
                </a:lnTo>
                <a:lnTo>
                  <a:pt x="361" y="205"/>
                </a:lnTo>
                <a:lnTo>
                  <a:pt x="445" y="189"/>
                </a:lnTo>
                <a:lnTo>
                  <a:pt x="525" y="163"/>
                </a:lnTo>
                <a:lnTo>
                  <a:pt x="606" y="134"/>
                </a:lnTo>
                <a:lnTo>
                  <a:pt x="693" y="117"/>
                </a:lnTo>
                <a:lnTo>
                  <a:pt x="791" y="117"/>
                </a:lnTo>
                <a:lnTo>
                  <a:pt x="903" y="145"/>
                </a:lnTo>
                <a:lnTo>
                  <a:pt x="978" y="183"/>
                </a:lnTo>
                <a:lnTo>
                  <a:pt x="1033" y="227"/>
                </a:lnTo>
                <a:lnTo>
                  <a:pt x="1059" y="273"/>
                </a:lnTo>
                <a:lnTo>
                  <a:pt x="1055" y="312"/>
                </a:lnTo>
                <a:lnTo>
                  <a:pt x="993" y="357"/>
                </a:lnTo>
                <a:lnTo>
                  <a:pt x="894" y="362"/>
                </a:lnTo>
                <a:lnTo>
                  <a:pt x="772" y="342"/>
                </a:lnTo>
                <a:lnTo>
                  <a:pt x="632" y="310"/>
                </a:lnTo>
                <a:lnTo>
                  <a:pt x="480" y="281"/>
                </a:lnTo>
                <a:lnTo>
                  <a:pt x="327" y="266"/>
                </a:lnTo>
                <a:lnTo>
                  <a:pt x="180" y="280"/>
                </a:lnTo>
                <a:lnTo>
                  <a:pt x="47" y="336"/>
                </a:lnTo>
                <a:lnTo>
                  <a:pt x="0" y="395"/>
                </a:lnTo>
                <a:lnTo>
                  <a:pt x="17" y="455"/>
                </a:lnTo>
                <a:lnTo>
                  <a:pt x="106" y="505"/>
                </a:lnTo>
                <a:lnTo>
                  <a:pt x="213" y="512"/>
                </a:lnTo>
                <a:lnTo>
                  <a:pt x="332" y="490"/>
                </a:lnTo>
                <a:lnTo>
                  <a:pt x="461" y="455"/>
                </a:lnTo>
                <a:lnTo>
                  <a:pt x="594" y="418"/>
                </a:lnTo>
                <a:lnTo>
                  <a:pt x="729" y="397"/>
                </a:lnTo>
                <a:lnTo>
                  <a:pt x="866" y="404"/>
                </a:lnTo>
                <a:lnTo>
                  <a:pt x="995" y="455"/>
                </a:lnTo>
                <a:lnTo>
                  <a:pt x="1034" y="501"/>
                </a:lnTo>
                <a:lnTo>
                  <a:pt x="1025" y="551"/>
                </a:lnTo>
                <a:lnTo>
                  <a:pt x="932" y="607"/>
                </a:lnTo>
                <a:lnTo>
                  <a:pt x="810" y="627"/>
                </a:lnTo>
                <a:lnTo>
                  <a:pt x="669" y="622"/>
                </a:lnTo>
                <a:lnTo>
                  <a:pt x="521" y="603"/>
                </a:lnTo>
                <a:lnTo>
                  <a:pt x="379" y="583"/>
                </a:lnTo>
                <a:lnTo>
                  <a:pt x="255" y="572"/>
                </a:lnTo>
                <a:lnTo>
                  <a:pt x="159" y="580"/>
                </a:lnTo>
                <a:lnTo>
                  <a:pt x="107" y="621"/>
                </a:lnTo>
                <a:lnTo>
                  <a:pt x="140" y="682"/>
                </a:lnTo>
                <a:lnTo>
                  <a:pt x="262" y="741"/>
                </a:lnTo>
                <a:lnTo>
                  <a:pt x="480" y="805"/>
                </a:lnTo>
                <a:lnTo>
                  <a:pt x="643" y="826"/>
                </a:lnTo>
                <a:lnTo>
                  <a:pt x="803" y="805"/>
                </a:lnTo>
                <a:lnTo>
                  <a:pt x="1025" y="741"/>
                </a:lnTo>
                <a:lnTo>
                  <a:pt x="1071" y="710"/>
                </a:lnTo>
                <a:lnTo>
                  <a:pt x="1087" y="692"/>
                </a:lnTo>
              </a:path>
            </a:pathLst>
          </a:custGeom>
          <a:noFill/>
          <a:ln w="39688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7" name="Line 27"/>
          <p:cNvSpPr>
            <a:spLocks noChangeShapeType="1"/>
          </p:cNvSpPr>
          <p:nvPr/>
        </p:nvSpPr>
        <p:spPr bwMode="auto">
          <a:xfrm flipH="1" flipV="1">
            <a:off x="4800600" y="4343400"/>
            <a:ext cx="838200" cy="76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8" name="Line 28"/>
          <p:cNvSpPr>
            <a:spLocks noChangeShapeType="1"/>
          </p:cNvSpPr>
          <p:nvPr/>
        </p:nvSpPr>
        <p:spPr bwMode="auto">
          <a:xfrm>
            <a:off x="4724400" y="5105400"/>
            <a:ext cx="609600" cy="76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599" name="Line 29"/>
          <p:cNvSpPr>
            <a:spLocks noChangeShapeType="1"/>
          </p:cNvSpPr>
          <p:nvPr/>
        </p:nvSpPr>
        <p:spPr bwMode="auto">
          <a:xfrm flipH="1">
            <a:off x="3581400" y="3581400"/>
            <a:ext cx="1001713" cy="990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0" name="Freeform 30"/>
          <p:cNvSpPr>
            <a:spLocks/>
          </p:cNvSpPr>
          <p:nvPr/>
        </p:nvSpPr>
        <p:spPr bwMode="auto">
          <a:xfrm>
            <a:off x="4357688" y="1857375"/>
            <a:ext cx="414337" cy="300038"/>
          </a:xfrm>
          <a:custGeom>
            <a:avLst/>
            <a:gdLst>
              <a:gd name="T0" fmla="*/ 2147483647 w 1045"/>
              <a:gd name="T1" fmla="*/ 2147483647 h 566"/>
              <a:gd name="T2" fmla="*/ 2147483647 w 1045"/>
              <a:gd name="T3" fmla="*/ 2147483647 h 566"/>
              <a:gd name="T4" fmla="*/ 2147483647 w 1045"/>
              <a:gd name="T5" fmla="*/ 2147483647 h 566"/>
              <a:gd name="T6" fmla="*/ 2147483647 w 1045"/>
              <a:gd name="T7" fmla="*/ 2147483647 h 566"/>
              <a:gd name="T8" fmla="*/ 2147483647 w 1045"/>
              <a:gd name="T9" fmla="*/ 2147483647 h 566"/>
              <a:gd name="T10" fmla="*/ 2147483647 w 1045"/>
              <a:gd name="T11" fmla="*/ 2147483647 h 566"/>
              <a:gd name="T12" fmla="*/ 2147483647 w 1045"/>
              <a:gd name="T13" fmla="*/ 2147483647 h 566"/>
              <a:gd name="T14" fmla="*/ 2147483647 w 1045"/>
              <a:gd name="T15" fmla="*/ 2147483647 h 566"/>
              <a:gd name="T16" fmla="*/ 2147483647 w 1045"/>
              <a:gd name="T17" fmla="*/ 2147483647 h 566"/>
              <a:gd name="T18" fmla="*/ 2147483647 w 1045"/>
              <a:gd name="T19" fmla="*/ 2147483647 h 566"/>
              <a:gd name="T20" fmla="*/ 2147483647 w 1045"/>
              <a:gd name="T21" fmla="*/ 2147483647 h 566"/>
              <a:gd name="T22" fmla="*/ 2147483647 w 1045"/>
              <a:gd name="T23" fmla="*/ 2147483647 h 566"/>
              <a:gd name="T24" fmla="*/ 2147483647 w 1045"/>
              <a:gd name="T25" fmla="*/ 2147483647 h 566"/>
              <a:gd name="T26" fmla="*/ 2147483647 w 1045"/>
              <a:gd name="T27" fmla="*/ 2147483647 h 566"/>
              <a:gd name="T28" fmla="*/ 2147483647 w 1045"/>
              <a:gd name="T29" fmla="*/ 0 h 566"/>
              <a:gd name="T30" fmla="*/ 2147483647 w 1045"/>
              <a:gd name="T31" fmla="*/ 2147483647 h 566"/>
              <a:gd name="T32" fmla="*/ 2147483647 w 1045"/>
              <a:gd name="T33" fmla="*/ 2147483647 h 566"/>
              <a:gd name="T34" fmla="*/ 2147483647 w 1045"/>
              <a:gd name="T35" fmla="*/ 2147483647 h 566"/>
              <a:gd name="T36" fmla="*/ 2147483647 w 1045"/>
              <a:gd name="T37" fmla="*/ 2147483647 h 566"/>
              <a:gd name="T38" fmla="*/ 2147483647 w 1045"/>
              <a:gd name="T39" fmla="*/ 2147483647 h 566"/>
              <a:gd name="T40" fmla="*/ 2147483647 w 1045"/>
              <a:gd name="T41" fmla="*/ 2147483647 h 566"/>
              <a:gd name="T42" fmla="*/ 0 w 1045"/>
              <a:gd name="T43" fmla="*/ 2147483647 h 566"/>
              <a:gd name="T44" fmla="*/ 0 w 1045"/>
              <a:gd name="T45" fmla="*/ 2147483647 h 566"/>
              <a:gd name="T46" fmla="*/ 2147483647 w 1045"/>
              <a:gd name="T47" fmla="*/ 2147483647 h 566"/>
              <a:gd name="T48" fmla="*/ 2147483647 w 1045"/>
              <a:gd name="T49" fmla="*/ 2147483647 h 566"/>
              <a:gd name="T50" fmla="*/ 2147483647 w 1045"/>
              <a:gd name="T51" fmla="*/ 2147483647 h 566"/>
              <a:gd name="T52" fmla="*/ 2147483647 w 1045"/>
              <a:gd name="T53" fmla="*/ 2147483647 h 566"/>
              <a:gd name="T54" fmla="*/ 2147483647 w 1045"/>
              <a:gd name="T55" fmla="*/ 2147483647 h 56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045"/>
              <a:gd name="T85" fmla="*/ 0 h 566"/>
              <a:gd name="T86" fmla="*/ 1045 w 1045"/>
              <a:gd name="T87" fmla="*/ 566 h 56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045" h="566">
                <a:moveTo>
                  <a:pt x="244" y="518"/>
                </a:moveTo>
                <a:lnTo>
                  <a:pt x="375" y="508"/>
                </a:lnTo>
                <a:lnTo>
                  <a:pt x="455" y="480"/>
                </a:lnTo>
                <a:lnTo>
                  <a:pt x="536" y="445"/>
                </a:lnTo>
                <a:lnTo>
                  <a:pt x="672" y="423"/>
                </a:lnTo>
                <a:lnTo>
                  <a:pt x="793" y="429"/>
                </a:lnTo>
                <a:lnTo>
                  <a:pt x="886" y="451"/>
                </a:lnTo>
                <a:lnTo>
                  <a:pt x="956" y="467"/>
                </a:lnTo>
                <a:lnTo>
                  <a:pt x="1009" y="446"/>
                </a:lnTo>
                <a:lnTo>
                  <a:pt x="1045" y="361"/>
                </a:lnTo>
                <a:lnTo>
                  <a:pt x="1023" y="259"/>
                </a:lnTo>
                <a:lnTo>
                  <a:pt x="948" y="156"/>
                </a:lnTo>
                <a:lnTo>
                  <a:pt x="825" y="67"/>
                </a:lnTo>
                <a:lnTo>
                  <a:pt x="707" y="16"/>
                </a:lnTo>
                <a:lnTo>
                  <a:pt x="601" y="0"/>
                </a:lnTo>
                <a:lnTo>
                  <a:pt x="493" y="18"/>
                </a:lnTo>
                <a:lnTo>
                  <a:pt x="367" y="67"/>
                </a:lnTo>
                <a:lnTo>
                  <a:pt x="262" y="127"/>
                </a:lnTo>
                <a:lnTo>
                  <a:pt x="176" y="200"/>
                </a:lnTo>
                <a:lnTo>
                  <a:pt x="107" y="280"/>
                </a:lnTo>
                <a:lnTo>
                  <a:pt x="55" y="361"/>
                </a:lnTo>
                <a:lnTo>
                  <a:pt x="0" y="499"/>
                </a:lnTo>
                <a:lnTo>
                  <a:pt x="0" y="566"/>
                </a:lnTo>
                <a:lnTo>
                  <a:pt x="24" y="524"/>
                </a:lnTo>
                <a:lnTo>
                  <a:pt x="50" y="491"/>
                </a:lnTo>
                <a:lnTo>
                  <a:pt x="92" y="471"/>
                </a:lnTo>
                <a:lnTo>
                  <a:pt x="161" y="486"/>
                </a:lnTo>
                <a:lnTo>
                  <a:pt x="244" y="518"/>
                </a:lnTo>
                <a:close/>
              </a:path>
            </a:pathLst>
          </a:custGeom>
          <a:solidFill>
            <a:srgbClr val="FF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1" name="Freeform 31"/>
          <p:cNvSpPr>
            <a:spLocks/>
          </p:cNvSpPr>
          <p:nvPr/>
        </p:nvSpPr>
        <p:spPr bwMode="auto">
          <a:xfrm>
            <a:off x="4449763" y="1819275"/>
            <a:ext cx="414337" cy="300038"/>
          </a:xfrm>
          <a:custGeom>
            <a:avLst/>
            <a:gdLst>
              <a:gd name="T0" fmla="*/ 2147483647 w 1045"/>
              <a:gd name="T1" fmla="*/ 2147483647 h 566"/>
              <a:gd name="T2" fmla="*/ 2147483647 w 1045"/>
              <a:gd name="T3" fmla="*/ 2147483647 h 566"/>
              <a:gd name="T4" fmla="*/ 2147483647 w 1045"/>
              <a:gd name="T5" fmla="*/ 2147483647 h 566"/>
              <a:gd name="T6" fmla="*/ 2147483647 w 1045"/>
              <a:gd name="T7" fmla="*/ 2147483647 h 566"/>
              <a:gd name="T8" fmla="*/ 2147483647 w 1045"/>
              <a:gd name="T9" fmla="*/ 2147483647 h 566"/>
              <a:gd name="T10" fmla="*/ 2147483647 w 1045"/>
              <a:gd name="T11" fmla="*/ 2147483647 h 566"/>
              <a:gd name="T12" fmla="*/ 2147483647 w 1045"/>
              <a:gd name="T13" fmla="*/ 2147483647 h 566"/>
              <a:gd name="T14" fmla="*/ 2147483647 w 1045"/>
              <a:gd name="T15" fmla="*/ 2147483647 h 566"/>
              <a:gd name="T16" fmla="*/ 2147483647 w 1045"/>
              <a:gd name="T17" fmla="*/ 2147483647 h 566"/>
              <a:gd name="T18" fmla="*/ 2147483647 w 1045"/>
              <a:gd name="T19" fmla="*/ 2147483647 h 566"/>
              <a:gd name="T20" fmla="*/ 2147483647 w 1045"/>
              <a:gd name="T21" fmla="*/ 2147483647 h 566"/>
              <a:gd name="T22" fmla="*/ 2147483647 w 1045"/>
              <a:gd name="T23" fmla="*/ 2147483647 h 566"/>
              <a:gd name="T24" fmla="*/ 2147483647 w 1045"/>
              <a:gd name="T25" fmla="*/ 2147483647 h 566"/>
              <a:gd name="T26" fmla="*/ 2147483647 w 1045"/>
              <a:gd name="T27" fmla="*/ 2147483647 h 566"/>
              <a:gd name="T28" fmla="*/ 2147483647 w 1045"/>
              <a:gd name="T29" fmla="*/ 0 h 566"/>
              <a:gd name="T30" fmla="*/ 2147483647 w 1045"/>
              <a:gd name="T31" fmla="*/ 2147483647 h 566"/>
              <a:gd name="T32" fmla="*/ 2147483647 w 1045"/>
              <a:gd name="T33" fmla="*/ 2147483647 h 566"/>
              <a:gd name="T34" fmla="*/ 2147483647 w 1045"/>
              <a:gd name="T35" fmla="*/ 2147483647 h 566"/>
              <a:gd name="T36" fmla="*/ 2147483647 w 1045"/>
              <a:gd name="T37" fmla="*/ 2147483647 h 566"/>
              <a:gd name="T38" fmla="*/ 2147483647 w 1045"/>
              <a:gd name="T39" fmla="*/ 2147483647 h 566"/>
              <a:gd name="T40" fmla="*/ 2147483647 w 1045"/>
              <a:gd name="T41" fmla="*/ 2147483647 h 566"/>
              <a:gd name="T42" fmla="*/ 0 w 1045"/>
              <a:gd name="T43" fmla="*/ 2147483647 h 566"/>
              <a:gd name="T44" fmla="*/ 0 w 1045"/>
              <a:gd name="T45" fmla="*/ 2147483647 h 566"/>
              <a:gd name="T46" fmla="*/ 2147483647 w 1045"/>
              <a:gd name="T47" fmla="*/ 2147483647 h 566"/>
              <a:gd name="T48" fmla="*/ 2147483647 w 1045"/>
              <a:gd name="T49" fmla="*/ 2147483647 h 566"/>
              <a:gd name="T50" fmla="*/ 2147483647 w 1045"/>
              <a:gd name="T51" fmla="*/ 2147483647 h 566"/>
              <a:gd name="T52" fmla="*/ 2147483647 w 1045"/>
              <a:gd name="T53" fmla="*/ 2147483647 h 566"/>
              <a:gd name="T54" fmla="*/ 2147483647 w 1045"/>
              <a:gd name="T55" fmla="*/ 2147483647 h 566"/>
              <a:gd name="T56" fmla="*/ 2147483647 w 1045"/>
              <a:gd name="T57" fmla="*/ 2147483647 h 56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45"/>
              <a:gd name="T88" fmla="*/ 0 h 566"/>
              <a:gd name="T89" fmla="*/ 1045 w 1045"/>
              <a:gd name="T90" fmla="*/ 566 h 56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45" h="566">
                <a:moveTo>
                  <a:pt x="244" y="518"/>
                </a:moveTo>
                <a:lnTo>
                  <a:pt x="375" y="508"/>
                </a:lnTo>
                <a:lnTo>
                  <a:pt x="455" y="480"/>
                </a:lnTo>
                <a:lnTo>
                  <a:pt x="536" y="445"/>
                </a:lnTo>
                <a:lnTo>
                  <a:pt x="672" y="423"/>
                </a:lnTo>
                <a:lnTo>
                  <a:pt x="793" y="429"/>
                </a:lnTo>
                <a:lnTo>
                  <a:pt x="886" y="451"/>
                </a:lnTo>
                <a:lnTo>
                  <a:pt x="956" y="467"/>
                </a:lnTo>
                <a:lnTo>
                  <a:pt x="1009" y="446"/>
                </a:lnTo>
                <a:lnTo>
                  <a:pt x="1045" y="361"/>
                </a:lnTo>
                <a:lnTo>
                  <a:pt x="1023" y="259"/>
                </a:lnTo>
                <a:lnTo>
                  <a:pt x="948" y="156"/>
                </a:lnTo>
                <a:lnTo>
                  <a:pt x="825" y="67"/>
                </a:lnTo>
                <a:lnTo>
                  <a:pt x="707" y="16"/>
                </a:lnTo>
                <a:lnTo>
                  <a:pt x="601" y="0"/>
                </a:lnTo>
                <a:lnTo>
                  <a:pt x="493" y="18"/>
                </a:lnTo>
                <a:lnTo>
                  <a:pt x="367" y="67"/>
                </a:lnTo>
                <a:lnTo>
                  <a:pt x="262" y="127"/>
                </a:lnTo>
                <a:lnTo>
                  <a:pt x="176" y="200"/>
                </a:lnTo>
                <a:lnTo>
                  <a:pt x="107" y="280"/>
                </a:lnTo>
                <a:lnTo>
                  <a:pt x="55" y="361"/>
                </a:lnTo>
                <a:lnTo>
                  <a:pt x="0" y="499"/>
                </a:lnTo>
                <a:lnTo>
                  <a:pt x="0" y="566"/>
                </a:lnTo>
                <a:lnTo>
                  <a:pt x="24" y="524"/>
                </a:lnTo>
                <a:lnTo>
                  <a:pt x="50" y="491"/>
                </a:lnTo>
                <a:lnTo>
                  <a:pt x="92" y="471"/>
                </a:lnTo>
                <a:lnTo>
                  <a:pt x="161" y="486"/>
                </a:lnTo>
                <a:lnTo>
                  <a:pt x="244" y="518"/>
                </a:lnTo>
              </a:path>
            </a:pathLst>
          </a:custGeom>
          <a:noFill/>
          <a:ln w="19050">
            <a:solidFill>
              <a:srgbClr val="FF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2" name="Freeform 32"/>
          <p:cNvSpPr>
            <a:spLocks/>
          </p:cNvSpPr>
          <p:nvPr/>
        </p:nvSpPr>
        <p:spPr bwMode="auto">
          <a:xfrm>
            <a:off x="4424363" y="3275013"/>
            <a:ext cx="328612" cy="327025"/>
          </a:xfrm>
          <a:custGeom>
            <a:avLst/>
            <a:gdLst>
              <a:gd name="T0" fmla="*/ 2147483647 w 826"/>
              <a:gd name="T1" fmla="*/ 2147483647 h 618"/>
              <a:gd name="T2" fmla="*/ 2147483647 w 826"/>
              <a:gd name="T3" fmla="*/ 2147483647 h 618"/>
              <a:gd name="T4" fmla="*/ 2147483647 w 826"/>
              <a:gd name="T5" fmla="*/ 0 h 618"/>
              <a:gd name="T6" fmla="*/ 0 w 826"/>
              <a:gd name="T7" fmla="*/ 2147483647 h 618"/>
              <a:gd name="T8" fmla="*/ 2147483647 w 826"/>
              <a:gd name="T9" fmla="*/ 2147483647 h 6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"/>
              <a:gd name="T16" fmla="*/ 0 h 618"/>
              <a:gd name="T17" fmla="*/ 826 w 826"/>
              <a:gd name="T18" fmla="*/ 618 h 6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" h="618">
                <a:moveTo>
                  <a:pt x="31" y="618"/>
                </a:moveTo>
                <a:lnTo>
                  <a:pt x="826" y="24"/>
                </a:lnTo>
                <a:lnTo>
                  <a:pt x="31" y="0"/>
                </a:lnTo>
                <a:lnTo>
                  <a:pt x="0" y="332"/>
                </a:lnTo>
                <a:lnTo>
                  <a:pt x="31" y="618"/>
                </a:lnTo>
                <a:close/>
              </a:path>
            </a:pathLst>
          </a:custGeom>
          <a:solidFill>
            <a:srgbClr val="4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3" name="Freeform 33"/>
          <p:cNvSpPr>
            <a:spLocks/>
          </p:cNvSpPr>
          <p:nvPr/>
        </p:nvSpPr>
        <p:spPr bwMode="auto">
          <a:xfrm>
            <a:off x="4424363" y="3275013"/>
            <a:ext cx="328612" cy="327025"/>
          </a:xfrm>
          <a:custGeom>
            <a:avLst/>
            <a:gdLst>
              <a:gd name="T0" fmla="*/ 2147483647 w 826"/>
              <a:gd name="T1" fmla="*/ 2147483647 h 618"/>
              <a:gd name="T2" fmla="*/ 2147483647 w 826"/>
              <a:gd name="T3" fmla="*/ 2147483647 h 618"/>
              <a:gd name="T4" fmla="*/ 2147483647 w 826"/>
              <a:gd name="T5" fmla="*/ 0 h 618"/>
              <a:gd name="T6" fmla="*/ 0 w 826"/>
              <a:gd name="T7" fmla="*/ 2147483647 h 618"/>
              <a:gd name="T8" fmla="*/ 2147483647 w 826"/>
              <a:gd name="T9" fmla="*/ 2147483647 h 6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"/>
              <a:gd name="T16" fmla="*/ 0 h 618"/>
              <a:gd name="T17" fmla="*/ 826 w 826"/>
              <a:gd name="T18" fmla="*/ 618 h 6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" h="618">
                <a:moveTo>
                  <a:pt x="31" y="618"/>
                </a:moveTo>
                <a:lnTo>
                  <a:pt x="826" y="24"/>
                </a:lnTo>
                <a:lnTo>
                  <a:pt x="31" y="0"/>
                </a:lnTo>
                <a:lnTo>
                  <a:pt x="0" y="332"/>
                </a:lnTo>
                <a:lnTo>
                  <a:pt x="31" y="618"/>
                </a:lnTo>
              </a:path>
            </a:pathLst>
          </a:custGeom>
          <a:noFill/>
          <a:ln w="190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4" name="Line 35"/>
          <p:cNvSpPr>
            <a:spLocks noChangeShapeType="1"/>
          </p:cNvSpPr>
          <p:nvPr/>
        </p:nvSpPr>
        <p:spPr bwMode="auto">
          <a:xfrm flipH="1">
            <a:off x="4876800" y="3509963"/>
            <a:ext cx="1331913" cy="714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5" name="Line 36"/>
          <p:cNvSpPr>
            <a:spLocks noChangeShapeType="1"/>
          </p:cNvSpPr>
          <p:nvPr/>
        </p:nvSpPr>
        <p:spPr bwMode="auto">
          <a:xfrm>
            <a:off x="2819400" y="1981200"/>
            <a:ext cx="1670050" cy="9159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23269" name="Rectangle 37"/>
          <p:cNvSpPr>
            <a:spLocks noChangeArrowheads="1"/>
          </p:cNvSpPr>
          <p:nvPr/>
        </p:nvSpPr>
        <p:spPr bwMode="auto">
          <a:xfrm>
            <a:off x="2990850" y="785813"/>
            <a:ext cx="31956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Depression/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low mood</a:t>
            </a:r>
          </a:p>
        </p:txBody>
      </p:sp>
      <p:sp>
        <p:nvSpPr>
          <p:cNvPr id="24607" name="Freeform 39"/>
          <p:cNvSpPr>
            <a:spLocks/>
          </p:cNvSpPr>
          <p:nvPr/>
        </p:nvSpPr>
        <p:spPr bwMode="auto">
          <a:xfrm>
            <a:off x="4511675" y="2816225"/>
            <a:ext cx="263525" cy="344488"/>
          </a:xfrm>
          <a:custGeom>
            <a:avLst/>
            <a:gdLst>
              <a:gd name="T0" fmla="*/ 2147483647 w 662"/>
              <a:gd name="T1" fmla="*/ 2147483647 h 651"/>
              <a:gd name="T2" fmla="*/ 2147483647 w 662"/>
              <a:gd name="T3" fmla="*/ 2147483647 h 651"/>
              <a:gd name="T4" fmla="*/ 2147483647 w 662"/>
              <a:gd name="T5" fmla="*/ 2147483647 h 651"/>
              <a:gd name="T6" fmla="*/ 2147483647 w 662"/>
              <a:gd name="T7" fmla="*/ 2147483647 h 651"/>
              <a:gd name="T8" fmla="*/ 2147483647 w 662"/>
              <a:gd name="T9" fmla="*/ 2147483647 h 651"/>
              <a:gd name="T10" fmla="*/ 0 w 662"/>
              <a:gd name="T11" fmla="*/ 2147483647 h 651"/>
              <a:gd name="T12" fmla="*/ 2147483647 w 662"/>
              <a:gd name="T13" fmla="*/ 2147483647 h 651"/>
              <a:gd name="T14" fmla="*/ 2147483647 w 662"/>
              <a:gd name="T15" fmla="*/ 2147483647 h 651"/>
              <a:gd name="T16" fmla="*/ 2147483647 w 662"/>
              <a:gd name="T17" fmla="*/ 2147483647 h 651"/>
              <a:gd name="T18" fmla="*/ 2147483647 w 662"/>
              <a:gd name="T19" fmla="*/ 2147483647 h 651"/>
              <a:gd name="T20" fmla="*/ 2147483647 w 662"/>
              <a:gd name="T21" fmla="*/ 2147483647 h 651"/>
              <a:gd name="T22" fmla="*/ 2147483647 w 662"/>
              <a:gd name="T23" fmla="*/ 2147483647 h 651"/>
              <a:gd name="T24" fmla="*/ 2147483647 w 662"/>
              <a:gd name="T25" fmla="*/ 0 h 651"/>
              <a:gd name="T26" fmla="*/ 2147483647 w 662"/>
              <a:gd name="T27" fmla="*/ 2147483647 h 651"/>
              <a:gd name="T28" fmla="*/ 2147483647 w 662"/>
              <a:gd name="T29" fmla="*/ 2147483647 h 651"/>
              <a:gd name="T30" fmla="*/ 2147483647 w 662"/>
              <a:gd name="T31" fmla="*/ 2147483647 h 651"/>
              <a:gd name="T32" fmla="*/ 2147483647 w 662"/>
              <a:gd name="T33" fmla="*/ 2147483647 h 651"/>
              <a:gd name="T34" fmla="*/ 2147483647 w 662"/>
              <a:gd name="T35" fmla="*/ 2147483647 h 651"/>
              <a:gd name="T36" fmla="*/ 2147483647 w 662"/>
              <a:gd name="T37" fmla="*/ 2147483647 h 651"/>
              <a:gd name="T38" fmla="*/ 2147483647 w 662"/>
              <a:gd name="T39" fmla="*/ 2147483647 h 651"/>
              <a:gd name="T40" fmla="*/ 2147483647 w 662"/>
              <a:gd name="T41" fmla="*/ 2147483647 h 651"/>
              <a:gd name="T42" fmla="*/ 2147483647 w 662"/>
              <a:gd name="T43" fmla="*/ 2147483647 h 651"/>
              <a:gd name="T44" fmla="*/ 2147483647 w 662"/>
              <a:gd name="T45" fmla="*/ 2147483647 h 65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662"/>
              <a:gd name="T70" fmla="*/ 0 h 651"/>
              <a:gd name="T71" fmla="*/ 662 w 662"/>
              <a:gd name="T72" fmla="*/ 651 h 65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662" h="651">
                <a:moveTo>
                  <a:pt x="499" y="612"/>
                </a:moveTo>
                <a:lnTo>
                  <a:pt x="334" y="625"/>
                </a:lnTo>
                <a:lnTo>
                  <a:pt x="212" y="647"/>
                </a:lnTo>
                <a:lnTo>
                  <a:pt x="117" y="651"/>
                </a:lnTo>
                <a:lnTo>
                  <a:pt x="39" y="612"/>
                </a:lnTo>
                <a:lnTo>
                  <a:pt x="0" y="540"/>
                </a:lnTo>
                <a:lnTo>
                  <a:pt x="21" y="467"/>
                </a:lnTo>
                <a:lnTo>
                  <a:pt x="76" y="377"/>
                </a:lnTo>
                <a:lnTo>
                  <a:pt x="137" y="254"/>
                </a:lnTo>
                <a:lnTo>
                  <a:pt x="169" y="155"/>
                </a:lnTo>
                <a:lnTo>
                  <a:pt x="191" y="75"/>
                </a:lnTo>
                <a:lnTo>
                  <a:pt x="220" y="22"/>
                </a:lnTo>
                <a:lnTo>
                  <a:pt x="269" y="0"/>
                </a:lnTo>
                <a:lnTo>
                  <a:pt x="336" y="17"/>
                </a:lnTo>
                <a:lnTo>
                  <a:pt x="387" y="75"/>
                </a:lnTo>
                <a:lnTo>
                  <a:pt x="436" y="166"/>
                </a:lnTo>
                <a:lnTo>
                  <a:pt x="499" y="280"/>
                </a:lnTo>
                <a:lnTo>
                  <a:pt x="539" y="391"/>
                </a:lnTo>
                <a:lnTo>
                  <a:pt x="542" y="475"/>
                </a:lnTo>
                <a:lnTo>
                  <a:pt x="555" y="545"/>
                </a:lnTo>
                <a:lnTo>
                  <a:pt x="630" y="612"/>
                </a:lnTo>
                <a:lnTo>
                  <a:pt x="662" y="612"/>
                </a:lnTo>
                <a:lnTo>
                  <a:pt x="499" y="612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8" name="Freeform 40"/>
          <p:cNvSpPr>
            <a:spLocks/>
          </p:cNvSpPr>
          <p:nvPr/>
        </p:nvSpPr>
        <p:spPr bwMode="auto">
          <a:xfrm>
            <a:off x="4511675" y="2816225"/>
            <a:ext cx="263525" cy="344488"/>
          </a:xfrm>
          <a:custGeom>
            <a:avLst/>
            <a:gdLst>
              <a:gd name="T0" fmla="*/ 2147483647 w 662"/>
              <a:gd name="T1" fmla="*/ 2147483647 h 651"/>
              <a:gd name="T2" fmla="*/ 2147483647 w 662"/>
              <a:gd name="T3" fmla="*/ 2147483647 h 651"/>
              <a:gd name="T4" fmla="*/ 2147483647 w 662"/>
              <a:gd name="T5" fmla="*/ 2147483647 h 651"/>
              <a:gd name="T6" fmla="*/ 2147483647 w 662"/>
              <a:gd name="T7" fmla="*/ 2147483647 h 651"/>
              <a:gd name="T8" fmla="*/ 2147483647 w 662"/>
              <a:gd name="T9" fmla="*/ 2147483647 h 651"/>
              <a:gd name="T10" fmla="*/ 0 w 662"/>
              <a:gd name="T11" fmla="*/ 2147483647 h 651"/>
              <a:gd name="T12" fmla="*/ 2147483647 w 662"/>
              <a:gd name="T13" fmla="*/ 2147483647 h 651"/>
              <a:gd name="T14" fmla="*/ 2147483647 w 662"/>
              <a:gd name="T15" fmla="*/ 2147483647 h 651"/>
              <a:gd name="T16" fmla="*/ 2147483647 w 662"/>
              <a:gd name="T17" fmla="*/ 2147483647 h 651"/>
              <a:gd name="T18" fmla="*/ 2147483647 w 662"/>
              <a:gd name="T19" fmla="*/ 2147483647 h 651"/>
              <a:gd name="T20" fmla="*/ 2147483647 w 662"/>
              <a:gd name="T21" fmla="*/ 2147483647 h 651"/>
              <a:gd name="T22" fmla="*/ 2147483647 w 662"/>
              <a:gd name="T23" fmla="*/ 2147483647 h 651"/>
              <a:gd name="T24" fmla="*/ 2147483647 w 662"/>
              <a:gd name="T25" fmla="*/ 0 h 651"/>
              <a:gd name="T26" fmla="*/ 2147483647 w 662"/>
              <a:gd name="T27" fmla="*/ 2147483647 h 651"/>
              <a:gd name="T28" fmla="*/ 2147483647 w 662"/>
              <a:gd name="T29" fmla="*/ 2147483647 h 651"/>
              <a:gd name="T30" fmla="*/ 2147483647 w 662"/>
              <a:gd name="T31" fmla="*/ 2147483647 h 651"/>
              <a:gd name="T32" fmla="*/ 2147483647 w 662"/>
              <a:gd name="T33" fmla="*/ 2147483647 h 651"/>
              <a:gd name="T34" fmla="*/ 2147483647 w 662"/>
              <a:gd name="T35" fmla="*/ 2147483647 h 651"/>
              <a:gd name="T36" fmla="*/ 2147483647 w 662"/>
              <a:gd name="T37" fmla="*/ 2147483647 h 651"/>
              <a:gd name="T38" fmla="*/ 2147483647 w 662"/>
              <a:gd name="T39" fmla="*/ 2147483647 h 651"/>
              <a:gd name="T40" fmla="*/ 2147483647 w 662"/>
              <a:gd name="T41" fmla="*/ 2147483647 h 651"/>
              <a:gd name="T42" fmla="*/ 2147483647 w 662"/>
              <a:gd name="T43" fmla="*/ 2147483647 h 651"/>
              <a:gd name="T44" fmla="*/ 2147483647 w 662"/>
              <a:gd name="T45" fmla="*/ 2147483647 h 651"/>
              <a:gd name="T46" fmla="*/ 2147483647 w 662"/>
              <a:gd name="T47" fmla="*/ 2147483647 h 65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662"/>
              <a:gd name="T73" fmla="*/ 0 h 651"/>
              <a:gd name="T74" fmla="*/ 662 w 662"/>
              <a:gd name="T75" fmla="*/ 651 h 65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662" h="651">
                <a:moveTo>
                  <a:pt x="499" y="612"/>
                </a:moveTo>
                <a:lnTo>
                  <a:pt x="334" y="625"/>
                </a:lnTo>
                <a:lnTo>
                  <a:pt x="212" y="647"/>
                </a:lnTo>
                <a:lnTo>
                  <a:pt x="117" y="651"/>
                </a:lnTo>
                <a:lnTo>
                  <a:pt x="39" y="612"/>
                </a:lnTo>
                <a:lnTo>
                  <a:pt x="0" y="540"/>
                </a:lnTo>
                <a:lnTo>
                  <a:pt x="21" y="467"/>
                </a:lnTo>
                <a:lnTo>
                  <a:pt x="76" y="377"/>
                </a:lnTo>
                <a:lnTo>
                  <a:pt x="137" y="254"/>
                </a:lnTo>
                <a:lnTo>
                  <a:pt x="169" y="155"/>
                </a:lnTo>
                <a:lnTo>
                  <a:pt x="191" y="75"/>
                </a:lnTo>
                <a:lnTo>
                  <a:pt x="220" y="22"/>
                </a:lnTo>
                <a:lnTo>
                  <a:pt x="269" y="0"/>
                </a:lnTo>
                <a:lnTo>
                  <a:pt x="336" y="17"/>
                </a:lnTo>
                <a:lnTo>
                  <a:pt x="387" y="75"/>
                </a:lnTo>
                <a:lnTo>
                  <a:pt x="436" y="166"/>
                </a:lnTo>
                <a:lnTo>
                  <a:pt x="499" y="280"/>
                </a:lnTo>
                <a:lnTo>
                  <a:pt x="539" y="391"/>
                </a:lnTo>
                <a:lnTo>
                  <a:pt x="542" y="475"/>
                </a:lnTo>
                <a:lnTo>
                  <a:pt x="555" y="545"/>
                </a:lnTo>
                <a:lnTo>
                  <a:pt x="630" y="612"/>
                </a:lnTo>
                <a:lnTo>
                  <a:pt x="662" y="612"/>
                </a:lnTo>
                <a:lnTo>
                  <a:pt x="499" y="612"/>
                </a:lnTo>
              </a:path>
            </a:pathLst>
          </a:custGeom>
          <a:noFill/>
          <a:ln w="9525">
            <a:solidFill>
              <a:srgbClr val="8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09" name="Freeform 41"/>
          <p:cNvSpPr>
            <a:spLocks/>
          </p:cNvSpPr>
          <p:nvPr/>
        </p:nvSpPr>
        <p:spPr bwMode="auto">
          <a:xfrm>
            <a:off x="4637088" y="2632075"/>
            <a:ext cx="290512" cy="552450"/>
          </a:xfrm>
          <a:custGeom>
            <a:avLst/>
            <a:gdLst>
              <a:gd name="T0" fmla="*/ 2147483647 w 730"/>
              <a:gd name="T1" fmla="*/ 2147483647 h 1045"/>
              <a:gd name="T2" fmla="*/ 2147483647 w 730"/>
              <a:gd name="T3" fmla="*/ 2147483647 h 1045"/>
              <a:gd name="T4" fmla="*/ 2147483647 w 730"/>
              <a:gd name="T5" fmla="*/ 2147483647 h 1045"/>
              <a:gd name="T6" fmla="*/ 2147483647 w 730"/>
              <a:gd name="T7" fmla="*/ 2147483647 h 1045"/>
              <a:gd name="T8" fmla="*/ 2147483647 w 730"/>
              <a:gd name="T9" fmla="*/ 2147483647 h 1045"/>
              <a:gd name="T10" fmla="*/ 2147483647 w 730"/>
              <a:gd name="T11" fmla="*/ 2147483647 h 1045"/>
              <a:gd name="T12" fmla="*/ 2147483647 w 730"/>
              <a:gd name="T13" fmla="*/ 2147483647 h 1045"/>
              <a:gd name="T14" fmla="*/ 0 w 730"/>
              <a:gd name="T15" fmla="*/ 2147483647 h 1045"/>
              <a:gd name="T16" fmla="*/ 2147483647 w 730"/>
              <a:gd name="T17" fmla="*/ 2147483647 h 1045"/>
              <a:gd name="T18" fmla="*/ 2147483647 w 730"/>
              <a:gd name="T19" fmla="*/ 2147483647 h 1045"/>
              <a:gd name="T20" fmla="*/ 2147483647 w 730"/>
              <a:gd name="T21" fmla="*/ 2147483647 h 1045"/>
              <a:gd name="T22" fmla="*/ 2147483647 w 730"/>
              <a:gd name="T23" fmla="*/ 0 h 1045"/>
              <a:gd name="T24" fmla="*/ 2147483647 w 730"/>
              <a:gd name="T25" fmla="*/ 2147483647 h 1045"/>
              <a:gd name="T26" fmla="*/ 2147483647 w 730"/>
              <a:gd name="T27" fmla="*/ 2147483647 h 1045"/>
              <a:gd name="T28" fmla="*/ 2147483647 w 730"/>
              <a:gd name="T29" fmla="*/ 2147483647 h 1045"/>
              <a:gd name="T30" fmla="*/ 2147483647 w 730"/>
              <a:gd name="T31" fmla="*/ 2147483647 h 1045"/>
              <a:gd name="T32" fmla="*/ 2147483647 w 730"/>
              <a:gd name="T33" fmla="*/ 2147483647 h 1045"/>
              <a:gd name="T34" fmla="*/ 2147483647 w 730"/>
              <a:gd name="T35" fmla="*/ 2147483647 h 1045"/>
              <a:gd name="T36" fmla="*/ 2147483647 w 730"/>
              <a:gd name="T37" fmla="*/ 2147483647 h 1045"/>
              <a:gd name="T38" fmla="*/ 2147483647 w 730"/>
              <a:gd name="T39" fmla="*/ 2147483647 h 1045"/>
              <a:gd name="T40" fmla="*/ 2147483647 w 730"/>
              <a:gd name="T41" fmla="*/ 2147483647 h 1045"/>
              <a:gd name="T42" fmla="*/ 2147483647 w 730"/>
              <a:gd name="T43" fmla="*/ 2147483647 h 1045"/>
              <a:gd name="T44" fmla="*/ 2147483647 w 730"/>
              <a:gd name="T45" fmla="*/ 2147483647 h 1045"/>
              <a:gd name="T46" fmla="*/ 2147483647 w 730"/>
              <a:gd name="T47" fmla="*/ 2147483647 h 1045"/>
              <a:gd name="T48" fmla="*/ 2147483647 w 730"/>
              <a:gd name="T49" fmla="*/ 2147483647 h 1045"/>
              <a:gd name="T50" fmla="*/ 2147483647 w 730"/>
              <a:gd name="T51" fmla="*/ 2147483647 h 1045"/>
              <a:gd name="T52" fmla="*/ 2147483647 w 730"/>
              <a:gd name="T53" fmla="*/ 2147483647 h 1045"/>
              <a:gd name="T54" fmla="*/ 2147483647 w 730"/>
              <a:gd name="T55" fmla="*/ 2147483647 h 1045"/>
              <a:gd name="T56" fmla="*/ 2147483647 w 730"/>
              <a:gd name="T57" fmla="*/ 2147483647 h 1045"/>
              <a:gd name="T58" fmla="*/ 2147483647 w 730"/>
              <a:gd name="T59" fmla="*/ 2147483647 h 1045"/>
              <a:gd name="T60" fmla="*/ 2147483647 w 730"/>
              <a:gd name="T61" fmla="*/ 2147483647 h 1045"/>
              <a:gd name="T62" fmla="*/ 2147483647 w 730"/>
              <a:gd name="T63" fmla="*/ 2147483647 h 10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0"/>
              <a:gd name="T97" fmla="*/ 0 h 1045"/>
              <a:gd name="T98" fmla="*/ 730 w 730"/>
              <a:gd name="T99" fmla="*/ 1045 h 104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0" h="1045">
                <a:moveTo>
                  <a:pt x="413" y="833"/>
                </a:moveTo>
                <a:lnTo>
                  <a:pt x="363" y="814"/>
                </a:lnTo>
                <a:lnTo>
                  <a:pt x="282" y="783"/>
                </a:lnTo>
                <a:lnTo>
                  <a:pt x="182" y="667"/>
                </a:lnTo>
                <a:lnTo>
                  <a:pt x="104" y="551"/>
                </a:lnTo>
                <a:lnTo>
                  <a:pt x="46" y="441"/>
                </a:lnTo>
                <a:lnTo>
                  <a:pt x="12" y="335"/>
                </a:lnTo>
                <a:lnTo>
                  <a:pt x="0" y="237"/>
                </a:lnTo>
                <a:lnTo>
                  <a:pt x="13" y="149"/>
                </a:lnTo>
                <a:lnTo>
                  <a:pt x="53" y="76"/>
                </a:lnTo>
                <a:lnTo>
                  <a:pt x="118" y="18"/>
                </a:lnTo>
                <a:lnTo>
                  <a:pt x="184" y="0"/>
                </a:lnTo>
                <a:lnTo>
                  <a:pt x="266" y="14"/>
                </a:lnTo>
                <a:lnTo>
                  <a:pt x="355" y="55"/>
                </a:lnTo>
                <a:lnTo>
                  <a:pt x="446" y="120"/>
                </a:lnTo>
                <a:lnTo>
                  <a:pt x="626" y="293"/>
                </a:lnTo>
                <a:lnTo>
                  <a:pt x="713" y="436"/>
                </a:lnTo>
                <a:lnTo>
                  <a:pt x="730" y="599"/>
                </a:lnTo>
                <a:lnTo>
                  <a:pt x="709" y="833"/>
                </a:lnTo>
                <a:lnTo>
                  <a:pt x="679" y="966"/>
                </a:lnTo>
                <a:lnTo>
                  <a:pt x="642" y="1007"/>
                </a:lnTo>
                <a:lnTo>
                  <a:pt x="578" y="1037"/>
                </a:lnTo>
                <a:lnTo>
                  <a:pt x="511" y="1045"/>
                </a:lnTo>
                <a:lnTo>
                  <a:pt x="459" y="1029"/>
                </a:lnTo>
                <a:lnTo>
                  <a:pt x="400" y="997"/>
                </a:lnTo>
                <a:lnTo>
                  <a:pt x="315" y="961"/>
                </a:lnTo>
                <a:lnTo>
                  <a:pt x="222" y="935"/>
                </a:lnTo>
                <a:lnTo>
                  <a:pt x="184" y="910"/>
                </a:lnTo>
                <a:lnTo>
                  <a:pt x="220" y="884"/>
                </a:lnTo>
                <a:lnTo>
                  <a:pt x="298" y="871"/>
                </a:lnTo>
                <a:lnTo>
                  <a:pt x="376" y="857"/>
                </a:lnTo>
                <a:lnTo>
                  <a:pt x="413" y="833"/>
                </a:lnTo>
                <a:close/>
              </a:path>
            </a:pathLst>
          </a:custGeom>
          <a:solidFill>
            <a:srgbClr val="8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10" name="Freeform 42"/>
          <p:cNvSpPr>
            <a:spLocks/>
          </p:cNvSpPr>
          <p:nvPr/>
        </p:nvSpPr>
        <p:spPr bwMode="auto">
          <a:xfrm>
            <a:off x="4637088" y="2632075"/>
            <a:ext cx="290512" cy="552450"/>
          </a:xfrm>
          <a:custGeom>
            <a:avLst/>
            <a:gdLst>
              <a:gd name="T0" fmla="*/ 2147483647 w 730"/>
              <a:gd name="T1" fmla="*/ 2147483647 h 1045"/>
              <a:gd name="T2" fmla="*/ 2147483647 w 730"/>
              <a:gd name="T3" fmla="*/ 2147483647 h 1045"/>
              <a:gd name="T4" fmla="*/ 2147483647 w 730"/>
              <a:gd name="T5" fmla="*/ 2147483647 h 1045"/>
              <a:gd name="T6" fmla="*/ 2147483647 w 730"/>
              <a:gd name="T7" fmla="*/ 2147483647 h 1045"/>
              <a:gd name="T8" fmla="*/ 2147483647 w 730"/>
              <a:gd name="T9" fmla="*/ 2147483647 h 1045"/>
              <a:gd name="T10" fmla="*/ 2147483647 w 730"/>
              <a:gd name="T11" fmla="*/ 2147483647 h 1045"/>
              <a:gd name="T12" fmla="*/ 2147483647 w 730"/>
              <a:gd name="T13" fmla="*/ 2147483647 h 1045"/>
              <a:gd name="T14" fmla="*/ 0 w 730"/>
              <a:gd name="T15" fmla="*/ 2147483647 h 1045"/>
              <a:gd name="T16" fmla="*/ 2147483647 w 730"/>
              <a:gd name="T17" fmla="*/ 2147483647 h 1045"/>
              <a:gd name="T18" fmla="*/ 2147483647 w 730"/>
              <a:gd name="T19" fmla="*/ 2147483647 h 1045"/>
              <a:gd name="T20" fmla="*/ 2147483647 w 730"/>
              <a:gd name="T21" fmla="*/ 2147483647 h 1045"/>
              <a:gd name="T22" fmla="*/ 2147483647 w 730"/>
              <a:gd name="T23" fmla="*/ 0 h 1045"/>
              <a:gd name="T24" fmla="*/ 2147483647 w 730"/>
              <a:gd name="T25" fmla="*/ 2147483647 h 1045"/>
              <a:gd name="T26" fmla="*/ 2147483647 w 730"/>
              <a:gd name="T27" fmla="*/ 2147483647 h 1045"/>
              <a:gd name="T28" fmla="*/ 2147483647 w 730"/>
              <a:gd name="T29" fmla="*/ 2147483647 h 1045"/>
              <a:gd name="T30" fmla="*/ 2147483647 w 730"/>
              <a:gd name="T31" fmla="*/ 2147483647 h 1045"/>
              <a:gd name="T32" fmla="*/ 2147483647 w 730"/>
              <a:gd name="T33" fmla="*/ 2147483647 h 1045"/>
              <a:gd name="T34" fmla="*/ 2147483647 w 730"/>
              <a:gd name="T35" fmla="*/ 2147483647 h 1045"/>
              <a:gd name="T36" fmla="*/ 2147483647 w 730"/>
              <a:gd name="T37" fmla="*/ 2147483647 h 1045"/>
              <a:gd name="T38" fmla="*/ 2147483647 w 730"/>
              <a:gd name="T39" fmla="*/ 2147483647 h 1045"/>
              <a:gd name="T40" fmla="*/ 2147483647 w 730"/>
              <a:gd name="T41" fmla="*/ 2147483647 h 1045"/>
              <a:gd name="T42" fmla="*/ 2147483647 w 730"/>
              <a:gd name="T43" fmla="*/ 2147483647 h 1045"/>
              <a:gd name="T44" fmla="*/ 2147483647 w 730"/>
              <a:gd name="T45" fmla="*/ 2147483647 h 1045"/>
              <a:gd name="T46" fmla="*/ 2147483647 w 730"/>
              <a:gd name="T47" fmla="*/ 2147483647 h 1045"/>
              <a:gd name="T48" fmla="*/ 2147483647 w 730"/>
              <a:gd name="T49" fmla="*/ 2147483647 h 1045"/>
              <a:gd name="T50" fmla="*/ 2147483647 w 730"/>
              <a:gd name="T51" fmla="*/ 2147483647 h 1045"/>
              <a:gd name="T52" fmla="*/ 2147483647 w 730"/>
              <a:gd name="T53" fmla="*/ 2147483647 h 1045"/>
              <a:gd name="T54" fmla="*/ 2147483647 w 730"/>
              <a:gd name="T55" fmla="*/ 2147483647 h 1045"/>
              <a:gd name="T56" fmla="*/ 2147483647 w 730"/>
              <a:gd name="T57" fmla="*/ 2147483647 h 1045"/>
              <a:gd name="T58" fmla="*/ 2147483647 w 730"/>
              <a:gd name="T59" fmla="*/ 2147483647 h 1045"/>
              <a:gd name="T60" fmla="*/ 2147483647 w 730"/>
              <a:gd name="T61" fmla="*/ 2147483647 h 1045"/>
              <a:gd name="T62" fmla="*/ 2147483647 w 730"/>
              <a:gd name="T63" fmla="*/ 2147483647 h 1045"/>
              <a:gd name="T64" fmla="*/ 2147483647 w 730"/>
              <a:gd name="T65" fmla="*/ 2147483647 h 104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30"/>
              <a:gd name="T100" fmla="*/ 0 h 1045"/>
              <a:gd name="T101" fmla="*/ 730 w 730"/>
              <a:gd name="T102" fmla="*/ 1045 h 104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30" h="1045">
                <a:moveTo>
                  <a:pt x="413" y="833"/>
                </a:moveTo>
                <a:lnTo>
                  <a:pt x="363" y="814"/>
                </a:lnTo>
                <a:lnTo>
                  <a:pt x="282" y="783"/>
                </a:lnTo>
                <a:lnTo>
                  <a:pt x="182" y="667"/>
                </a:lnTo>
                <a:lnTo>
                  <a:pt x="104" y="551"/>
                </a:lnTo>
                <a:lnTo>
                  <a:pt x="46" y="441"/>
                </a:lnTo>
                <a:lnTo>
                  <a:pt x="12" y="335"/>
                </a:lnTo>
                <a:lnTo>
                  <a:pt x="0" y="237"/>
                </a:lnTo>
                <a:lnTo>
                  <a:pt x="13" y="149"/>
                </a:lnTo>
                <a:lnTo>
                  <a:pt x="53" y="76"/>
                </a:lnTo>
                <a:lnTo>
                  <a:pt x="118" y="18"/>
                </a:lnTo>
                <a:lnTo>
                  <a:pt x="184" y="0"/>
                </a:lnTo>
                <a:lnTo>
                  <a:pt x="266" y="14"/>
                </a:lnTo>
                <a:lnTo>
                  <a:pt x="355" y="55"/>
                </a:lnTo>
                <a:lnTo>
                  <a:pt x="446" y="120"/>
                </a:lnTo>
                <a:lnTo>
                  <a:pt x="626" y="293"/>
                </a:lnTo>
                <a:lnTo>
                  <a:pt x="713" y="436"/>
                </a:lnTo>
                <a:lnTo>
                  <a:pt x="730" y="599"/>
                </a:lnTo>
                <a:lnTo>
                  <a:pt x="709" y="833"/>
                </a:lnTo>
                <a:lnTo>
                  <a:pt x="679" y="966"/>
                </a:lnTo>
                <a:lnTo>
                  <a:pt x="642" y="1007"/>
                </a:lnTo>
                <a:lnTo>
                  <a:pt x="578" y="1037"/>
                </a:lnTo>
                <a:lnTo>
                  <a:pt x="511" y="1045"/>
                </a:lnTo>
                <a:lnTo>
                  <a:pt x="459" y="1029"/>
                </a:lnTo>
                <a:lnTo>
                  <a:pt x="400" y="997"/>
                </a:lnTo>
                <a:lnTo>
                  <a:pt x="315" y="961"/>
                </a:lnTo>
                <a:lnTo>
                  <a:pt x="222" y="935"/>
                </a:lnTo>
                <a:lnTo>
                  <a:pt x="184" y="910"/>
                </a:lnTo>
                <a:lnTo>
                  <a:pt x="220" y="884"/>
                </a:lnTo>
                <a:lnTo>
                  <a:pt x="298" y="871"/>
                </a:lnTo>
                <a:lnTo>
                  <a:pt x="376" y="857"/>
                </a:lnTo>
                <a:lnTo>
                  <a:pt x="413" y="833"/>
                </a:lnTo>
              </a:path>
            </a:pathLst>
          </a:custGeom>
          <a:noFill/>
          <a:ln w="9525">
            <a:solidFill>
              <a:srgbClr val="8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11" name="Freeform 43"/>
          <p:cNvSpPr>
            <a:spLocks/>
          </p:cNvSpPr>
          <p:nvPr/>
        </p:nvSpPr>
        <p:spPr bwMode="auto">
          <a:xfrm>
            <a:off x="4322763" y="2654300"/>
            <a:ext cx="296862" cy="519113"/>
          </a:xfrm>
          <a:custGeom>
            <a:avLst/>
            <a:gdLst>
              <a:gd name="T0" fmla="*/ 2147483647 w 748"/>
              <a:gd name="T1" fmla="*/ 2147483647 h 981"/>
              <a:gd name="T2" fmla="*/ 2147483647 w 748"/>
              <a:gd name="T3" fmla="*/ 2147483647 h 981"/>
              <a:gd name="T4" fmla="*/ 2147483647 w 748"/>
              <a:gd name="T5" fmla="*/ 2147483647 h 981"/>
              <a:gd name="T6" fmla="*/ 2147483647 w 748"/>
              <a:gd name="T7" fmla="*/ 2147483647 h 981"/>
              <a:gd name="T8" fmla="*/ 2147483647 w 748"/>
              <a:gd name="T9" fmla="*/ 2147483647 h 981"/>
              <a:gd name="T10" fmla="*/ 2147483647 w 748"/>
              <a:gd name="T11" fmla="*/ 2147483647 h 981"/>
              <a:gd name="T12" fmla="*/ 0 w 748"/>
              <a:gd name="T13" fmla="*/ 2147483647 h 981"/>
              <a:gd name="T14" fmla="*/ 2147483647 w 748"/>
              <a:gd name="T15" fmla="*/ 2147483647 h 981"/>
              <a:gd name="T16" fmla="*/ 2147483647 w 748"/>
              <a:gd name="T17" fmla="*/ 2147483647 h 981"/>
              <a:gd name="T18" fmla="*/ 2147483647 w 748"/>
              <a:gd name="T19" fmla="*/ 2147483647 h 981"/>
              <a:gd name="T20" fmla="*/ 2147483647 w 748"/>
              <a:gd name="T21" fmla="*/ 2147483647 h 981"/>
              <a:gd name="T22" fmla="*/ 2147483647 w 748"/>
              <a:gd name="T23" fmla="*/ 2147483647 h 981"/>
              <a:gd name="T24" fmla="*/ 2147483647 w 748"/>
              <a:gd name="T25" fmla="*/ 2147483647 h 981"/>
              <a:gd name="T26" fmla="*/ 2147483647 w 748"/>
              <a:gd name="T27" fmla="*/ 2147483647 h 981"/>
              <a:gd name="T28" fmla="*/ 2147483647 w 748"/>
              <a:gd name="T29" fmla="*/ 0 h 981"/>
              <a:gd name="T30" fmla="*/ 2147483647 w 748"/>
              <a:gd name="T31" fmla="*/ 2147483647 h 981"/>
              <a:gd name="T32" fmla="*/ 2147483647 w 748"/>
              <a:gd name="T33" fmla="*/ 2147483647 h 981"/>
              <a:gd name="T34" fmla="*/ 2147483647 w 748"/>
              <a:gd name="T35" fmla="*/ 2147483647 h 981"/>
              <a:gd name="T36" fmla="*/ 2147483647 w 748"/>
              <a:gd name="T37" fmla="*/ 2147483647 h 981"/>
              <a:gd name="T38" fmla="*/ 2147483647 w 748"/>
              <a:gd name="T39" fmla="*/ 2147483647 h 981"/>
              <a:gd name="T40" fmla="*/ 2147483647 w 748"/>
              <a:gd name="T41" fmla="*/ 2147483647 h 981"/>
              <a:gd name="T42" fmla="*/ 2147483647 w 748"/>
              <a:gd name="T43" fmla="*/ 2147483647 h 981"/>
              <a:gd name="T44" fmla="*/ 2147483647 w 748"/>
              <a:gd name="T45" fmla="*/ 2147483647 h 98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748"/>
              <a:gd name="T70" fmla="*/ 0 h 981"/>
              <a:gd name="T71" fmla="*/ 748 w 748"/>
              <a:gd name="T72" fmla="*/ 981 h 98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748" h="981">
                <a:moveTo>
                  <a:pt x="549" y="892"/>
                </a:moveTo>
                <a:lnTo>
                  <a:pt x="427" y="956"/>
                </a:lnTo>
                <a:lnTo>
                  <a:pt x="284" y="981"/>
                </a:lnTo>
                <a:lnTo>
                  <a:pt x="152" y="968"/>
                </a:lnTo>
                <a:lnTo>
                  <a:pt x="56" y="918"/>
                </a:lnTo>
                <a:lnTo>
                  <a:pt x="9" y="850"/>
                </a:lnTo>
                <a:lnTo>
                  <a:pt x="0" y="781"/>
                </a:lnTo>
                <a:lnTo>
                  <a:pt x="21" y="709"/>
                </a:lnTo>
                <a:lnTo>
                  <a:pt x="67" y="632"/>
                </a:lnTo>
                <a:lnTo>
                  <a:pt x="209" y="447"/>
                </a:lnTo>
                <a:lnTo>
                  <a:pt x="296" y="334"/>
                </a:lnTo>
                <a:lnTo>
                  <a:pt x="385" y="204"/>
                </a:lnTo>
                <a:lnTo>
                  <a:pt x="471" y="53"/>
                </a:lnTo>
                <a:lnTo>
                  <a:pt x="508" y="10"/>
                </a:lnTo>
                <a:lnTo>
                  <a:pt x="549" y="0"/>
                </a:lnTo>
                <a:lnTo>
                  <a:pt x="623" y="41"/>
                </a:lnTo>
                <a:lnTo>
                  <a:pt x="684" y="123"/>
                </a:lnTo>
                <a:lnTo>
                  <a:pt x="727" y="235"/>
                </a:lnTo>
                <a:lnTo>
                  <a:pt x="748" y="366"/>
                </a:lnTo>
                <a:lnTo>
                  <a:pt x="744" y="507"/>
                </a:lnTo>
                <a:lnTo>
                  <a:pt x="712" y="649"/>
                </a:lnTo>
                <a:lnTo>
                  <a:pt x="648" y="780"/>
                </a:lnTo>
                <a:lnTo>
                  <a:pt x="549" y="892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12" name="Freeform 44"/>
          <p:cNvSpPr>
            <a:spLocks/>
          </p:cNvSpPr>
          <p:nvPr/>
        </p:nvSpPr>
        <p:spPr bwMode="auto">
          <a:xfrm>
            <a:off x="4322763" y="2654300"/>
            <a:ext cx="296862" cy="519113"/>
          </a:xfrm>
          <a:custGeom>
            <a:avLst/>
            <a:gdLst>
              <a:gd name="T0" fmla="*/ 2147483647 w 748"/>
              <a:gd name="T1" fmla="*/ 2147483647 h 981"/>
              <a:gd name="T2" fmla="*/ 2147483647 w 748"/>
              <a:gd name="T3" fmla="*/ 2147483647 h 981"/>
              <a:gd name="T4" fmla="*/ 2147483647 w 748"/>
              <a:gd name="T5" fmla="*/ 2147483647 h 981"/>
              <a:gd name="T6" fmla="*/ 2147483647 w 748"/>
              <a:gd name="T7" fmla="*/ 2147483647 h 981"/>
              <a:gd name="T8" fmla="*/ 2147483647 w 748"/>
              <a:gd name="T9" fmla="*/ 2147483647 h 981"/>
              <a:gd name="T10" fmla="*/ 2147483647 w 748"/>
              <a:gd name="T11" fmla="*/ 2147483647 h 981"/>
              <a:gd name="T12" fmla="*/ 0 w 748"/>
              <a:gd name="T13" fmla="*/ 2147483647 h 981"/>
              <a:gd name="T14" fmla="*/ 2147483647 w 748"/>
              <a:gd name="T15" fmla="*/ 2147483647 h 981"/>
              <a:gd name="T16" fmla="*/ 2147483647 w 748"/>
              <a:gd name="T17" fmla="*/ 2147483647 h 981"/>
              <a:gd name="T18" fmla="*/ 2147483647 w 748"/>
              <a:gd name="T19" fmla="*/ 2147483647 h 981"/>
              <a:gd name="T20" fmla="*/ 2147483647 w 748"/>
              <a:gd name="T21" fmla="*/ 2147483647 h 981"/>
              <a:gd name="T22" fmla="*/ 2147483647 w 748"/>
              <a:gd name="T23" fmla="*/ 2147483647 h 981"/>
              <a:gd name="T24" fmla="*/ 2147483647 w 748"/>
              <a:gd name="T25" fmla="*/ 2147483647 h 981"/>
              <a:gd name="T26" fmla="*/ 2147483647 w 748"/>
              <a:gd name="T27" fmla="*/ 2147483647 h 981"/>
              <a:gd name="T28" fmla="*/ 2147483647 w 748"/>
              <a:gd name="T29" fmla="*/ 0 h 981"/>
              <a:gd name="T30" fmla="*/ 2147483647 w 748"/>
              <a:gd name="T31" fmla="*/ 2147483647 h 981"/>
              <a:gd name="T32" fmla="*/ 2147483647 w 748"/>
              <a:gd name="T33" fmla="*/ 2147483647 h 981"/>
              <a:gd name="T34" fmla="*/ 2147483647 w 748"/>
              <a:gd name="T35" fmla="*/ 2147483647 h 981"/>
              <a:gd name="T36" fmla="*/ 2147483647 w 748"/>
              <a:gd name="T37" fmla="*/ 2147483647 h 981"/>
              <a:gd name="T38" fmla="*/ 2147483647 w 748"/>
              <a:gd name="T39" fmla="*/ 2147483647 h 981"/>
              <a:gd name="T40" fmla="*/ 2147483647 w 748"/>
              <a:gd name="T41" fmla="*/ 2147483647 h 981"/>
              <a:gd name="T42" fmla="*/ 2147483647 w 748"/>
              <a:gd name="T43" fmla="*/ 2147483647 h 981"/>
              <a:gd name="T44" fmla="*/ 2147483647 w 748"/>
              <a:gd name="T45" fmla="*/ 2147483647 h 981"/>
              <a:gd name="T46" fmla="*/ 2147483647 w 748"/>
              <a:gd name="T47" fmla="*/ 2147483647 h 98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48"/>
              <a:gd name="T73" fmla="*/ 0 h 981"/>
              <a:gd name="T74" fmla="*/ 748 w 748"/>
              <a:gd name="T75" fmla="*/ 981 h 98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48" h="981">
                <a:moveTo>
                  <a:pt x="549" y="892"/>
                </a:moveTo>
                <a:lnTo>
                  <a:pt x="427" y="956"/>
                </a:lnTo>
                <a:lnTo>
                  <a:pt x="284" y="981"/>
                </a:lnTo>
                <a:lnTo>
                  <a:pt x="152" y="968"/>
                </a:lnTo>
                <a:lnTo>
                  <a:pt x="56" y="918"/>
                </a:lnTo>
                <a:lnTo>
                  <a:pt x="9" y="850"/>
                </a:lnTo>
                <a:lnTo>
                  <a:pt x="0" y="781"/>
                </a:lnTo>
                <a:lnTo>
                  <a:pt x="21" y="709"/>
                </a:lnTo>
                <a:lnTo>
                  <a:pt x="67" y="632"/>
                </a:lnTo>
                <a:lnTo>
                  <a:pt x="209" y="447"/>
                </a:lnTo>
                <a:lnTo>
                  <a:pt x="296" y="334"/>
                </a:lnTo>
                <a:lnTo>
                  <a:pt x="385" y="204"/>
                </a:lnTo>
                <a:lnTo>
                  <a:pt x="471" y="53"/>
                </a:lnTo>
                <a:lnTo>
                  <a:pt x="508" y="10"/>
                </a:lnTo>
                <a:lnTo>
                  <a:pt x="549" y="0"/>
                </a:lnTo>
                <a:lnTo>
                  <a:pt x="623" y="41"/>
                </a:lnTo>
                <a:lnTo>
                  <a:pt x="684" y="123"/>
                </a:lnTo>
                <a:lnTo>
                  <a:pt x="727" y="235"/>
                </a:lnTo>
                <a:lnTo>
                  <a:pt x="748" y="366"/>
                </a:lnTo>
                <a:lnTo>
                  <a:pt x="744" y="507"/>
                </a:lnTo>
                <a:lnTo>
                  <a:pt x="712" y="649"/>
                </a:lnTo>
                <a:lnTo>
                  <a:pt x="648" y="780"/>
                </a:lnTo>
                <a:lnTo>
                  <a:pt x="549" y="892"/>
                </a:lnTo>
              </a:path>
            </a:pathLst>
          </a:custGeom>
          <a:noFill/>
          <a:ln w="9525">
            <a:solidFill>
              <a:srgbClr val="8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1290638" y="2857500"/>
            <a:ext cx="11509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Anorexia</a:t>
            </a:r>
            <a:r>
              <a:rPr lang="en-GB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  <a:ea typeface="ヒラギノ角ゴ Pro W3" pitchFamily="-100" charset="-128"/>
              <a:cs typeface="Arial" charset="0"/>
            </a:endParaRP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5715000" y="5357813"/>
            <a:ext cx="27146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 </a:t>
            </a: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↓ muscle function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&amp; ↑ fatigue</a:t>
            </a:r>
          </a:p>
        </p:txBody>
      </p:sp>
      <p:sp>
        <p:nvSpPr>
          <p:cNvPr id="24615" name="Line 49"/>
          <p:cNvSpPr>
            <a:spLocks noChangeShapeType="1"/>
          </p:cNvSpPr>
          <p:nvPr/>
        </p:nvSpPr>
        <p:spPr bwMode="auto">
          <a:xfrm>
            <a:off x="4648200" y="1524000"/>
            <a:ext cx="36513" cy="31591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16" name="Line 51"/>
          <p:cNvSpPr>
            <a:spLocks noChangeShapeType="1"/>
          </p:cNvSpPr>
          <p:nvPr/>
        </p:nvSpPr>
        <p:spPr bwMode="auto">
          <a:xfrm>
            <a:off x="2895600" y="3048000"/>
            <a:ext cx="15240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23285" name="Text Box 53"/>
          <p:cNvSpPr txBox="1">
            <a:spLocks noChangeArrowheads="1"/>
          </p:cNvSpPr>
          <p:nvPr/>
        </p:nvSpPr>
        <p:spPr bwMode="auto">
          <a:xfrm>
            <a:off x="642938" y="5000625"/>
            <a:ext cx="25733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Impaired wound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000" b="1" dirty="0">
                <a:solidFill>
                  <a:srgbClr val="000000"/>
                </a:solidFill>
                <a:ea typeface="ヒラギノ角ゴ Pro W3" pitchFamily="-100" charset="-128"/>
                <a:cs typeface="Arial" charset="0"/>
              </a:rPr>
              <a:t>healing</a:t>
            </a:r>
          </a:p>
        </p:txBody>
      </p:sp>
      <p:sp>
        <p:nvSpPr>
          <p:cNvPr id="24618" name="Line 54"/>
          <p:cNvSpPr>
            <a:spLocks noChangeShapeType="1"/>
          </p:cNvSpPr>
          <p:nvPr/>
        </p:nvSpPr>
        <p:spPr bwMode="auto">
          <a:xfrm flipH="1">
            <a:off x="3048000" y="3581400"/>
            <a:ext cx="14478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19" name="Freeform 55"/>
          <p:cNvSpPr>
            <a:spLocks/>
          </p:cNvSpPr>
          <p:nvPr/>
        </p:nvSpPr>
        <p:spPr bwMode="auto">
          <a:xfrm rot="9894533">
            <a:off x="4724400" y="4038600"/>
            <a:ext cx="195263" cy="566738"/>
          </a:xfrm>
          <a:custGeom>
            <a:avLst/>
            <a:gdLst>
              <a:gd name="T0" fmla="*/ 2147483647 w 493"/>
              <a:gd name="T1" fmla="*/ 2147483647 h 1071"/>
              <a:gd name="T2" fmla="*/ 2147483647 w 493"/>
              <a:gd name="T3" fmla="*/ 2147483647 h 1071"/>
              <a:gd name="T4" fmla="*/ 2147483647 w 493"/>
              <a:gd name="T5" fmla="*/ 2147483647 h 1071"/>
              <a:gd name="T6" fmla="*/ 0 w 493"/>
              <a:gd name="T7" fmla="*/ 2147483647 h 1071"/>
              <a:gd name="T8" fmla="*/ 2147483647 w 493"/>
              <a:gd name="T9" fmla="*/ 2147483647 h 1071"/>
              <a:gd name="T10" fmla="*/ 2147483647 w 493"/>
              <a:gd name="T11" fmla="*/ 2147483647 h 1071"/>
              <a:gd name="T12" fmla="*/ 2147483647 w 493"/>
              <a:gd name="T13" fmla="*/ 2147483647 h 1071"/>
              <a:gd name="T14" fmla="*/ 2147483647 w 493"/>
              <a:gd name="T15" fmla="*/ 2147483647 h 1071"/>
              <a:gd name="T16" fmla="*/ 2147483647 w 493"/>
              <a:gd name="T17" fmla="*/ 2147483647 h 1071"/>
              <a:gd name="T18" fmla="*/ 2147483647 w 493"/>
              <a:gd name="T19" fmla="*/ 2147483647 h 1071"/>
              <a:gd name="T20" fmla="*/ 2147483647 w 493"/>
              <a:gd name="T21" fmla="*/ 0 h 1071"/>
              <a:gd name="T22" fmla="*/ 2147483647 w 493"/>
              <a:gd name="T23" fmla="*/ 2147483647 h 1071"/>
              <a:gd name="T24" fmla="*/ 2147483647 w 493"/>
              <a:gd name="T25" fmla="*/ 2147483647 h 1071"/>
              <a:gd name="T26" fmla="*/ 2147483647 w 493"/>
              <a:gd name="T27" fmla="*/ 2147483647 h 1071"/>
              <a:gd name="T28" fmla="*/ 2147483647 w 493"/>
              <a:gd name="T29" fmla="*/ 2147483647 h 1071"/>
              <a:gd name="T30" fmla="*/ 2147483647 w 493"/>
              <a:gd name="T31" fmla="*/ 2147483647 h 1071"/>
              <a:gd name="T32" fmla="*/ 2147483647 w 493"/>
              <a:gd name="T33" fmla="*/ 2147483647 h 1071"/>
              <a:gd name="T34" fmla="*/ 2147483647 w 493"/>
              <a:gd name="T35" fmla="*/ 2147483647 h 1071"/>
              <a:gd name="T36" fmla="*/ 2147483647 w 493"/>
              <a:gd name="T37" fmla="*/ 2147483647 h 1071"/>
              <a:gd name="T38" fmla="*/ 2147483647 w 493"/>
              <a:gd name="T39" fmla="*/ 2147483647 h 1071"/>
              <a:gd name="T40" fmla="*/ 2147483647 w 493"/>
              <a:gd name="T41" fmla="*/ 2147483647 h 1071"/>
              <a:gd name="T42" fmla="*/ 2147483647 w 493"/>
              <a:gd name="T43" fmla="*/ 2147483647 h 107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93"/>
              <a:gd name="T67" fmla="*/ 0 h 1071"/>
              <a:gd name="T68" fmla="*/ 493 w 493"/>
              <a:gd name="T69" fmla="*/ 1071 h 107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93" h="1071">
                <a:moveTo>
                  <a:pt x="155" y="1071"/>
                </a:moveTo>
                <a:lnTo>
                  <a:pt x="71" y="1026"/>
                </a:lnTo>
                <a:lnTo>
                  <a:pt x="33" y="927"/>
                </a:lnTo>
                <a:lnTo>
                  <a:pt x="0" y="756"/>
                </a:lnTo>
                <a:lnTo>
                  <a:pt x="17" y="645"/>
                </a:lnTo>
                <a:lnTo>
                  <a:pt x="71" y="531"/>
                </a:lnTo>
                <a:lnTo>
                  <a:pt x="155" y="357"/>
                </a:lnTo>
                <a:lnTo>
                  <a:pt x="220" y="202"/>
                </a:lnTo>
                <a:lnTo>
                  <a:pt x="340" y="72"/>
                </a:lnTo>
                <a:lnTo>
                  <a:pt x="401" y="14"/>
                </a:lnTo>
                <a:lnTo>
                  <a:pt x="462" y="0"/>
                </a:lnTo>
                <a:lnTo>
                  <a:pt x="486" y="31"/>
                </a:lnTo>
                <a:lnTo>
                  <a:pt x="492" y="95"/>
                </a:lnTo>
                <a:lnTo>
                  <a:pt x="493" y="250"/>
                </a:lnTo>
                <a:lnTo>
                  <a:pt x="462" y="405"/>
                </a:lnTo>
                <a:lnTo>
                  <a:pt x="422" y="595"/>
                </a:lnTo>
                <a:lnTo>
                  <a:pt x="370" y="786"/>
                </a:lnTo>
                <a:lnTo>
                  <a:pt x="308" y="975"/>
                </a:lnTo>
                <a:lnTo>
                  <a:pt x="243" y="1034"/>
                </a:lnTo>
                <a:lnTo>
                  <a:pt x="203" y="1062"/>
                </a:lnTo>
                <a:lnTo>
                  <a:pt x="155" y="1071"/>
                </a:lnTo>
              </a:path>
            </a:pathLst>
          </a:custGeom>
          <a:solidFill>
            <a:srgbClr val="663300"/>
          </a:solidFill>
          <a:ln w="39688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0" name="Freeform 56"/>
          <p:cNvSpPr>
            <a:spLocks/>
          </p:cNvSpPr>
          <p:nvPr/>
        </p:nvSpPr>
        <p:spPr bwMode="auto">
          <a:xfrm>
            <a:off x="4724400" y="4800600"/>
            <a:ext cx="111125" cy="639763"/>
          </a:xfrm>
          <a:custGeom>
            <a:avLst/>
            <a:gdLst>
              <a:gd name="T0" fmla="*/ 2147483647 w 283"/>
              <a:gd name="T1" fmla="*/ 2147483647 h 1209"/>
              <a:gd name="T2" fmla="*/ 2147483647 w 283"/>
              <a:gd name="T3" fmla="*/ 2147483647 h 1209"/>
              <a:gd name="T4" fmla="*/ 2147483647 w 283"/>
              <a:gd name="T5" fmla="*/ 2147483647 h 1209"/>
              <a:gd name="T6" fmla="*/ 2147483647 w 283"/>
              <a:gd name="T7" fmla="*/ 2147483647 h 1209"/>
              <a:gd name="T8" fmla="*/ 2147483647 w 283"/>
              <a:gd name="T9" fmla="*/ 0 h 1209"/>
              <a:gd name="T10" fmla="*/ 2147483647 w 283"/>
              <a:gd name="T11" fmla="*/ 2147483647 h 1209"/>
              <a:gd name="T12" fmla="*/ 2147483647 w 283"/>
              <a:gd name="T13" fmla="*/ 2147483647 h 1209"/>
              <a:gd name="T14" fmla="*/ 2147483647 w 283"/>
              <a:gd name="T15" fmla="*/ 2147483647 h 1209"/>
              <a:gd name="T16" fmla="*/ 0 w 283"/>
              <a:gd name="T17" fmla="*/ 2147483647 h 1209"/>
              <a:gd name="T18" fmla="*/ 2147483647 w 283"/>
              <a:gd name="T19" fmla="*/ 2147483647 h 1209"/>
              <a:gd name="T20" fmla="*/ 2147483647 w 283"/>
              <a:gd name="T21" fmla="*/ 2147483647 h 1209"/>
              <a:gd name="T22" fmla="*/ 2147483647 w 283"/>
              <a:gd name="T23" fmla="*/ 2147483647 h 1209"/>
              <a:gd name="T24" fmla="*/ 2147483647 w 283"/>
              <a:gd name="T25" fmla="*/ 2147483647 h 1209"/>
              <a:gd name="T26" fmla="*/ 2147483647 w 283"/>
              <a:gd name="T27" fmla="*/ 2147483647 h 1209"/>
              <a:gd name="T28" fmla="*/ 2147483647 w 283"/>
              <a:gd name="T29" fmla="*/ 2147483647 h 1209"/>
              <a:gd name="T30" fmla="*/ 2147483647 w 283"/>
              <a:gd name="T31" fmla="*/ 2147483647 h 1209"/>
              <a:gd name="T32" fmla="*/ 2147483647 w 283"/>
              <a:gd name="T33" fmla="*/ 2147483647 h 1209"/>
              <a:gd name="T34" fmla="*/ 2147483647 w 283"/>
              <a:gd name="T35" fmla="*/ 2147483647 h 12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3"/>
              <a:gd name="T55" fmla="*/ 0 h 1209"/>
              <a:gd name="T56" fmla="*/ 283 w 283"/>
              <a:gd name="T57" fmla="*/ 1209 h 120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3" h="1209">
                <a:moveTo>
                  <a:pt x="283" y="604"/>
                </a:moveTo>
                <a:lnTo>
                  <a:pt x="272" y="368"/>
                </a:lnTo>
                <a:lnTo>
                  <a:pt x="241" y="177"/>
                </a:lnTo>
                <a:lnTo>
                  <a:pt x="197" y="46"/>
                </a:lnTo>
                <a:lnTo>
                  <a:pt x="142" y="0"/>
                </a:lnTo>
                <a:lnTo>
                  <a:pt x="86" y="46"/>
                </a:lnTo>
                <a:lnTo>
                  <a:pt x="41" y="177"/>
                </a:lnTo>
                <a:lnTo>
                  <a:pt x="11" y="368"/>
                </a:lnTo>
                <a:lnTo>
                  <a:pt x="0" y="604"/>
                </a:lnTo>
                <a:lnTo>
                  <a:pt x="11" y="840"/>
                </a:lnTo>
                <a:lnTo>
                  <a:pt x="41" y="1032"/>
                </a:lnTo>
                <a:lnTo>
                  <a:pt x="86" y="1161"/>
                </a:lnTo>
                <a:lnTo>
                  <a:pt x="142" y="1209"/>
                </a:lnTo>
                <a:lnTo>
                  <a:pt x="197" y="1161"/>
                </a:lnTo>
                <a:lnTo>
                  <a:pt x="241" y="1032"/>
                </a:lnTo>
                <a:lnTo>
                  <a:pt x="272" y="840"/>
                </a:lnTo>
                <a:lnTo>
                  <a:pt x="283" y="604"/>
                </a:lnTo>
              </a:path>
            </a:pathLst>
          </a:custGeom>
          <a:solidFill>
            <a:srgbClr val="663300"/>
          </a:solidFill>
          <a:ln w="39688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1" name="Line 59"/>
          <p:cNvSpPr>
            <a:spLocks noChangeShapeType="1"/>
          </p:cNvSpPr>
          <p:nvPr/>
        </p:nvSpPr>
        <p:spPr bwMode="auto">
          <a:xfrm>
            <a:off x="2857500" y="1928813"/>
            <a:ext cx="1571625" cy="100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2" name="Line 60"/>
          <p:cNvSpPr>
            <a:spLocks noChangeShapeType="1"/>
          </p:cNvSpPr>
          <p:nvPr/>
        </p:nvSpPr>
        <p:spPr bwMode="auto">
          <a:xfrm>
            <a:off x="2428875" y="3143250"/>
            <a:ext cx="1500188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3" name="Line 62"/>
          <p:cNvSpPr>
            <a:spLocks noChangeShapeType="1"/>
          </p:cNvSpPr>
          <p:nvPr/>
        </p:nvSpPr>
        <p:spPr bwMode="auto">
          <a:xfrm flipV="1">
            <a:off x="3214688" y="3643313"/>
            <a:ext cx="1357312" cy="644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4" name="Line 63"/>
          <p:cNvSpPr>
            <a:spLocks noChangeShapeType="1"/>
          </p:cNvSpPr>
          <p:nvPr/>
        </p:nvSpPr>
        <p:spPr bwMode="auto">
          <a:xfrm flipH="1">
            <a:off x="5076825" y="1989138"/>
            <a:ext cx="35877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5" name="Line 65"/>
          <p:cNvSpPr>
            <a:spLocks noChangeShapeType="1"/>
          </p:cNvSpPr>
          <p:nvPr/>
        </p:nvSpPr>
        <p:spPr bwMode="auto">
          <a:xfrm flipH="1">
            <a:off x="5292725" y="2781300"/>
            <a:ext cx="7191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6" name="Line 66"/>
          <p:cNvSpPr>
            <a:spLocks noChangeShapeType="1"/>
          </p:cNvSpPr>
          <p:nvPr/>
        </p:nvSpPr>
        <p:spPr bwMode="auto">
          <a:xfrm flipH="1">
            <a:off x="5357813" y="3643313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7" name="Line 67"/>
          <p:cNvSpPr>
            <a:spLocks noChangeShapeType="1"/>
          </p:cNvSpPr>
          <p:nvPr/>
        </p:nvSpPr>
        <p:spPr bwMode="auto">
          <a:xfrm flipH="1" flipV="1">
            <a:off x="5286375" y="4000500"/>
            <a:ext cx="85725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8" name="Line 68"/>
          <p:cNvSpPr>
            <a:spLocks noChangeShapeType="1"/>
          </p:cNvSpPr>
          <p:nvPr/>
        </p:nvSpPr>
        <p:spPr bwMode="auto">
          <a:xfrm flipH="1" flipV="1">
            <a:off x="5072063" y="4572000"/>
            <a:ext cx="857250" cy="785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29" name="Line 69"/>
          <p:cNvSpPr>
            <a:spLocks noChangeShapeType="1"/>
          </p:cNvSpPr>
          <p:nvPr/>
        </p:nvSpPr>
        <p:spPr bwMode="auto">
          <a:xfrm flipV="1">
            <a:off x="3000375" y="4857750"/>
            <a:ext cx="1143000" cy="500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30" name="Line 61"/>
          <p:cNvSpPr>
            <a:spLocks noChangeShapeType="1"/>
          </p:cNvSpPr>
          <p:nvPr/>
        </p:nvSpPr>
        <p:spPr bwMode="auto">
          <a:xfrm>
            <a:off x="4643438" y="1428750"/>
            <a:ext cx="0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24631" name="Rectangle 67"/>
          <p:cNvSpPr>
            <a:spLocks noChangeArrowheads="1"/>
          </p:cNvSpPr>
          <p:nvPr/>
        </p:nvSpPr>
        <p:spPr bwMode="auto">
          <a:xfrm>
            <a:off x="3500438" y="6143625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b="1" smtClean="0">
                <a:solidFill>
                  <a:srgbClr val="000000"/>
                </a:solidFill>
              </a:rPr>
              <a:t>↓Recovery</a:t>
            </a:r>
            <a:endParaRPr lang="en-AU" altLang="en-US" smtClean="0">
              <a:solidFill>
                <a:srgbClr val="000000"/>
              </a:solidFill>
            </a:endParaRPr>
          </a:p>
        </p:txBody>
      </p:sp>
      <p:sp>
        <p:nvSpPr>
          <p:cNvPr id="24632" name="Line 69"/>
          <p:cNvSpPr>
            <a:spLocks noChangeShapeType="1"/>
          </p:cNvSpPr>
          <p:nvPr/>
        </p:nvSpPr>
        <p:spPr bwMode="auto">
          <a:xfrm flipV="1">
            <a:off x="4429125" y="5786438"/>
            <a:ext cx="71438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83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603" y="1624475"/>
            <a:ext cx="8434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Complications Relative to loss of Lean Body Mass (LBM)</a:t>
            </a:r>
            <a:endParaRPr lang="en-GB" sz="2400" b="1" dirty="0">
              <a:solidFill>
                <a:srgbClr val="5C068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9750" y="1844675"/>
            <a:ext cx="78486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58" y="2354741"/>
            <a:ext cx="6450716" cy="381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430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smtClean="0"/>
              <a:t>Body protein turnover</a:t>
            </a:r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2" descr="Protein Turnov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432" y="1281743"/>
            <a:ext cx="4678926" cy="496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2933" y="2973905"/>
            <a:ext cx="20875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dirty="0" smtClean="0">
                <a:solidFill>
                  <a:prstClr val="black"/>
                </a:solidFill>
                <a:cs typeface="Arial" charset="0"/>
              </a:rPr>
              <a:t>ALL protein is </a:t>
            </a:r>
            <a:r>
              <a:rPr lang="en-GB" altLang="en-US" b="1" dirty="0" smtClean="0">
                <a:solidFill>
                  <a:prstClr val="black"/>
                </a:solidFill>
                <a:cs typeface="Arial" charset="0"/>
              </a:rPr>
              <a:t>‘functional’</a:t>
            </a:r>
          </a:p>
        </p:txBody>
      </p:sp>
    </p:spTree>
    <p:extLst>
      <p:ext uri="{BB962C8B-B14F-4D97-AF65-F5344CB8AC3E}">
        <p14:creationId xmlns:p14="http://schemas.microsoft.com/office/powerpoint/2010/main" val="271506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046" y="1645919"/>
            <a:ext cx="790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Rapid Loss of LBM</a:t>
            </a:r>
            <a:endParaRPr lang="en-GB" sz="2400" b="1" dirty="0">
              <a:solidFill>
                <a:srgbClr val="5C068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94636" y="2703073"/>
            <a:ext cx="836435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Major elective surgery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            ~ 43g protein/day in 1</a:t>
            </a:r>
            <a:r>
              <a:rPr kumimoji="0" lang="en-GB" altLang="en-US" sz="2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st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2 weeks post-op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(Hill,</a:t>
            </a:r>
            <a:r>
              <a:rPr lang="en-GB" altLang="en-US" sz="1200" kern="0" dirty="0">
                <a:solidFill>
                  <a:srgbClr val="000000"/>
                </a:solidFill>
              </a:rPr>
              <a:t>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1992)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Trauma and brain injury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            ~ 110g protein/day in 1</a:t>
            </a:r>
            <a:r>
              <a:rPr kumimoji="0" lang="en-GB" altLang="en-US" sz="2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st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10 days post</a:t>
            </a:r>
            <a:r>
              <a:rPr kumimoji="0" lang="en-GB" altLang="en-US" sz="2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trauma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(Monk, </a:t>
            </a:r>
            <a:r>
              <a:rPr kumimoji="0" lang="en-GB" alt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et al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, 1996)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Serious sepsis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            ~ 150g protein/day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(</a:t>
            </a:r>
            <a:r>
              <a:rPr kumimoji="0" lang="en-GB" alt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Streat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, </a:t>
            </a:r>
            <a:r>
              <a:rPr kumimoji="0" lang="en-GB" alt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et al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, 1987)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	     1-2% LBM/day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(</a:t>
            </a:r>
            <a:r>
              <a:rPr kumimoji="0" lang="en-GB" alt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Gamrin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</a:t>
            </a:r>
            <a:r>
              <a:rPr kumimoji="0" lang="en-GB" alt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et al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, 1997, Plank and Hill,</a:t>
            </a:r>
            <a:r>
              <a:rPr kumimoji="0" lang="en-GB" altLang="en-US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</a:t>
            </a:r>
            <a:r>
              <a:rPr kumimoji="0" lang="en-GB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2000)</a:t>
            </a:r>
          </a:p>
        </p:txBody>
      </p:sp>
    </p:spTree>
    <p:extLst>
      <p:ext uri="{BB962C8B-B14F-4D97-AF65-F5344CB8AC3E}">
        <p14:creationId xmlns:p14="http://schemas.microsoft.com/office/powerpoint/2010/main" val="1147693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634" y="1645919"/>
            <a:ext cx="8364353" cy="461665"/>
          </a:xfrm>
          <a:prstGeom prst="rect">
            <a:avLst/>
          </a:prstGeom>
          <a:noFill/>
          <a:ln w="2222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88840" y="1695998"/>
            <a:ext cx="5466433" cy="36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300" dirty="0">
                <a:solidFill>
                  <a:srgbClr val="000000"/>
                </a:solidFill>
                <a:cs typeface="Arial" pitchFamily="34" charset="0"/>
              </a:rPr>
              <a:t>From: </a:t>
            </a:r>
            <a:r>
              <a:rPr lang="en-US" altLang="en-US" sz="1300" b="1" dirty="0">
                <a:solidFill>
                  <a:srgbClr val="000000"/>
                </a:solidFill>
                <a:cs typeface="Arial" pitchFamily="34" charset="0"/>
              </a:rPr>
              <a:t>Acute Skeletal Muscle Wasting in Critical Illness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394634" y="2124496"/>
            <a:ext cx="620829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cs typeface="Arial" pitchFamily="34" charset="0"/>
              </a:rPr>
              <a:t>JAMA. 2013;310(15):1591-1600. doi:10.1001/jama.2013.278481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598" y="2392227"/>
            <a:ext cx="8175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Study Aim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A comprehensive prospective characterization of skeletal muscle wasting, defining the pathogenic roles of altered protein synthesis and breakdown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4634" y="3315557"/>
            <a:ext cx="8090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Criteria: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63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critically ill patients (59% male; mean age: 54.7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years) 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APACHE II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score of 23.5 </a:t>
            </a:r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Prospectively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recruited within 24 hours following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ICU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admission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(England)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&gt;18 years, anticipated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to be intubated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&gt; 48 hours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&amp; LOS &gt;7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days in critical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care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736" y="4775353"/>
            <a:ext cx="82701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Method: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Muscle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loss was determined through serial ultrasound measurement of the rectus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femoris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cross-sectional area (CSA) on days 1, 3, 7, and 10. In a subset of patients, the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fibre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CSA area was quantified along with the ratio of protein to DNA on days 1 and 7. </a:t>
            </a:r>
          </a:p>
        </p:txBody>
      </p:sp>
    </p:spTree>
    <p:extLst>
      <p:ext uri="{BB962C8B-B14F-4D97-AF65-F5344CB8AC3E}">
        <p14:creationId xmlns:p14="http://schemas.microsoft.com/office/powerpoint/2010/main" val="4005601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>
            <a:spLocks noChangeArrowheads="1"/>
          </p:cNvSpPr>
          <p:nvPr/>
        </p:nvSpPr>
        <p:spPr bwMode="auto">
          <a:xfrm>
            <a:off x="0" y="687388"/>
            <a:ext cx="9144000" cy="914400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341" name="Text Placeholder 2"/>
          <p:cNvSpPr txBox="1">
            <a:spLocks/>
          </p:cNvSpPr>
          <p:nvPr/>
        </p:nvSpPr>
        <p:spPr bwMode="auto">
          <a:xfrm>
            <a:off x="0" y="692150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300">
                <a:solidFill>
                  <a:srgbClr val="000000"/>
                </a:solidFill>
                <a:latin typeface="Helvetica" charset="0"/>
              </a:rPr>
              <a:t>From: </a:t>
            </a:r>
            <a:r>
              <a:rPr lang="en-US" altLang="en-US" sz="1300" b="1">
                <a:solidFill>
                  <a:srgbClr val="000000"/>
                </a:solidFill>
                <a:latin typeface="Helvetica" charset="0"/>
              </a:rPr>
              <a:t>Acute Skeletal Muscle Wasting in Critical Illness</a:t>
            </a:r>
          </a:p>
        </p:txBody>
      </p:sp>
      <p:cxnSp>
        <p:nvCxnSpPr>
          <p:cNvPr id="14342" name="Straight Connector 8"/>
          <p:cNvCxnSpPr>
            <a:cxnSpLocks noChangeShapeType="1"/>
          </p:cNvCxnSpPr>
          <p:nvPr/>
        </p:nvCxnSpPr>
        <p:spPr bwMode="auto">
          <a:xfrm flipV="1">
            <a:off x="0" y="6215063"/>
            <a:ext cx="9144000" cy="7937"/>
          </a:xfrm>
          <a:prstGeom prst="line">
            <a:avLst/>
          </a:prstGeom>
          <a:noFill/>
          <a:ln w="127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Text Placeholder 2"/>
          <p:cNvSpPr txBox="1">
            <a:spLocks/>
          </p:cNvSpPr>
          <p:nvPr/>
        </p:nvSpPr>
        <p:spPr bwMode="auto">
          <a:xfrm>
            <a:off x="0" y="1282700"/>
            <a:ext cx="914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Helvetica" charset="0"/>
              </a:rPr>
              <a:t>JAMA. 2013;310(15):1591-1600. doi:10.1001/jama.2013.278481</a:t>
            </a:r>
          </a:p>
        </p:txBody>
      </p:sp>
      <p:cxnSp>
        <p:nvCxnSpPr>
          <p:cNvPr id="14346" name="Straight Connector 5"/>
          <p:cNvCxnSpPr>
            <a:cxnSpLocks noChangeShapeType="1"/>
          </p:cNvCxnSpPr>
          <p:nvPr/>
        </p:nvCxnSpPr>
        <p:spPr bwMode="auto">
          <a:xfrm>
            <a:off x="0" y="666750"/>
            <a:ext cx="9144000" cy="0"/>
          </a:xfrm>
          <a:prstGeom prst="line">
            <a:avLst/>
          </a:prstGeom>
          <a:noFill/>
          <a:ln w="381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347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2641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81" y="2335813"/>
            <a:ext cx="8437438" cy="329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64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>
            <a:spLocks noChangeArrowheads="1"/>
          </p:cNvSpPr>
          <p:nvPr/>
        </p:nvSpPr>
        <p:spPr bwMode="auto">
          <a:xfrm>
            <a:off x="0" y="687388"/>
            <a:ext cx="9144000" cy="914400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4341" name="Text Placeholder 2"/>
          <p:cNvSpPr txBox="1">
            <a:spLocks/>
          </p:cNvSpPr>
          <p:nvPr/>
        </p:nvSpPr>
        <p:spPr bwMode="auto">
          <a:xfrm>
            <a:off x="0" y="692150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300">
                <a:solidFill>
                  <a:srgbClr val="000000"/>
                </a:solidFill>
                <a:latin typeface="Helvetica" charset="0"/>
              </a:rPr>
              <a:t>From: </a:t>
            </a:r>
            <a:r>
              <a:rPr lang="en-US" altLang="en-US" sz="1300" b="1">
                <a:solidFill>
                  <a:srgbClr val="000000"/>
                </a:solidFill>
                <a:latin typeface="Helvetica" charset="0"/>
              </a:rPr>
              <a:t>Acute Skeletal Muscle Wasting in Critical Illness</a:t>
            </a:r>
          </a:p>
        </p:txBody>
      </p:sp>
      <p:cxnSp>
        <p:nvCxnSpPr>
          <p:cNvPr id="14342" name="Straight Connector 8"/>
          <p:cNvCxnSpPr>
            <a:cxnSpLocks noChangeShapeType="1"/>
          </p:cNvCxnSpPr>
          <p:nvPr/>
        </p:nvCxnSpPr>
        <p:spPr bwMode="auto">
          <a:xfrm flipV="1">
            <a:off x="0" y="6215063"/>
            <a:ext cx="9144000" cy="7937"/>
          </a:xfrm>
          <a:prstGeom prst="line">
            <a:avLst/>
          </a:prstGeom>
          <a:noFill/>
          <a:ln w="127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Text Placeholder 2"/>
          <p:cNvSpPr txBox="1">
            <a:spLocks/>
          </p:cNvSpPr>
          <p:nvPr/>
        </p:nvSpPr>
        <p:spPr bwMode="auto">
          <a:xfrm>
            <a:off x="0" y="1282700"/>
            <a:ext cx="914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Helvetica" charset="0"/>
              </a:rPr>
              <a:t>JAMA. 2013;310(15):1591-1600. doi:10.1001/jama.2013.278481</a:t>
            </a:r>
          </a:p>
        </p:txBody>
      </p:sp>
      <p:cxnSp>
        <p:nvCxnSpPr>
          <p:cNvPr id="14346" name="Straight Connector 5"/>
          <p:cNvCxnSpPr>
            <a:cxnSpLocks noChangeShapeType="1"/>
          </p:cNvCxnSpPr>
          <p:nvPr/>
        </p:nvCxnSpPr>
        <p:spPr bwMode="auto">
          <a:xfrm>
            <a:off x="0" y="666750"/>
            <a:ext cx="9144000" cy="0"/>
          </a:xfrm>
          <a:prstGeom prst="line">
            <a:avLst/>
          </a:prstGeom>
          <a:noFill/>
          <a:ln w="381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347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27000"/>
            <a:ext cx="2641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978925"/>
            <a:ext cx="8616733" cy="377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5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323" y="1701827"/>
            <a:ext cx="3927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Energy Requirements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8312" y="2606722"/>
            <a:ext cx="7886415" cy="358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Indirect </a:t>
            </a:r>
            <a:r>
              <a:rPr kumimoji="0" lang="en-GB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calorimetry</a:t>
            </a: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gold standard for measured energy expenditure</a:t>
            </a:r>
          </a:p>
          <a:p>
            <a:pPr lvl="1" indent="-342900" defTabSz="914400" eaLnBrk="1" hangingPunct="1"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1600" kern="0" dirty="0" smtClean="0">
                <a:solidFill>
                  <a:srgbClr val="000000"/>
                </a:solidFill>
                <a:latin typeface="Arial"/>
              </a:rPr>
              <a:t>Metabolic cart </a:t>
            </a:r>
            <a:r>
              <a:rPr lang="en-GB" altLang="en-US" sz="1600" kern="0" dirty="0" err="1" smtClean="0">
                <a:solidFill>
                  <a:srgbClr val="000000"/>
                </a:solidFill>
                <a:latin typeface="Arial"/>
              </a:rPr>
              <a:t>vs</a:t>
            </a:r>
            <a:r>
              <a:rPr lang="en-GB" altLang="en-US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GB" altLang="en-US" sz="1600" kern="0" dirty="0" err="1" smtClean="0">
                <a:solidFill>
                  <a:srgbClr val="000000"/>
                </a:solidFill>
                <a:latin typeface="Arial"/>
              </a:rPr>
              <a:t>FitMate</a:t>
            </a:r>
            <a:endParaRPr kumimoji="0" lang="en-GB" alt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Weight (</a:t>
            </a:r>
            <a:r>
              <a:rPr lang="en-GB" altLang="en-US" sz="1800" u="sng" kern="0" dirty="0" smtClean="0">
                <a:solidFill>
                  <a:srgbClr val="000000"/>
                </a:solidFill>
                <a:latin typeface="Arial"/>
              </a:rPr>
              <a:t>ideal</a:t>
            </a:r>
            <a:r>
              <a:rPr lang="en-GB" altLang="en-US" sz="1800" kern="0" dirty="0" smtClean="0">
                <a:solidFill>
                  <a:srgbClr val="000000"/>
                </a:solidFill>
                <a:latin typeface="Arial"/>
              </a:rPr>
              <a:t>) </a:t>
            </a: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based equation: 25-30kcal/kg (SCCM/ASPEN 2016)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Predictive equations (tested in hospital patients): Penn State, Ireton-Jones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Predictive equations (tested in healthy volunteers): Harris-Benedict, Mifflin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lang="en-GB" altLang="en-US" sz="1800" kern="0" dirty="0">
              <a:solidFill>
                <a:srgbClr val="000000"/>
              </a:solidFill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Accuracy with obese and underweight patients?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Sedation, mode of ventilation, clinical illness</a:t>
            </a:r>
          </a:p>
        </p:txBody>
      </p:sp>
    </p:spTree>
    <p:extLst>
      <p:ext uri="{BB962C8B-B14F-4D97-AF65-F5344CB8AC3E}">
        <p14:creationId xmlns:p14="http://schemas.microsoft.com/office/powerpoint/2010/main" val="185875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acqui\Dietetics Aus 2012 onwards\Respiratory Cluster\Body Composition\Michael Shel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269" y="2244249"/>
            <a:ext cx="2205269" cy="3050347"/>
          </a:xfrm>
          <a:prstGeom prst="rect">
            <a:avLst/>
          </a:prstGeom>
        </p:spPr>
      </p:pic>
      <p:pic>
        <p:nvPicPr>
          <p:cNvPr id="6" name="Picture 3" descr="C:\Users\Jacqui\joel selwood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120" y="2457212"/>
            <a:ext cx="3759503" cy="2621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Image result for maria sharapova tenni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085" y="2244249"/>
            <a:ext cx="2049130" cy="30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067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098" y="1512178"/>
            <a:ext cx="5048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5C06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 Requirements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8312" y="2416945"/>
            <a:ext cx="7886415" cy="341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Protein requirements are proportionally higher than energy requirements in critically ill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b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Weight based equations: 1.2 –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2.0g/kg/d</a:t>
            </a:r>
            <a:b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Patient groups: renal replacement therapy, burns, decompensated liver disease,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obese.</a:t>
            </a:r>
            <a:b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Serum protein markers (albumin, </a:t>
            </a: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prealbumin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do not reflect adequacy of protein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provision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42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141" y="1488227"/>
            <a:ext cx="776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Protein Prevision – adequacy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8311" y="2204068"/>
            <a:ext cx="7886415" cy="341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35000"/>
              </a:spcBef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Nicolo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M, et al, 2016, Clinical outcomes related to protein delivery in a critically ill population: a multicentre, multinational observation study, </a:t>
            </a:r>
            <a:r>
              <a:rPr lang="en-GB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JPEN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40 </a:t>
            </a: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Retrospective analysis from International Nutrition Survey 2013</a:t>
            </a: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 = 2824 patients with LOS ≥ 4 days, n = 1584 patients with LOS ≥ 12 days</a:t>
            </a: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Achieving ≥ 80% of prescribed protein was associated with reduced mortality</a:t>
            </a: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Achieving ≥ 80% of prescribed energy was not associated with reduced mortality</a:t>
            </a:r>
          </a:p>
          <a:p>
            <a:pPr eaLnBrk="1" hangingPunct="1"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573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141" y="1488227"/>
            <a:ext cx="776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5C068C"/>
                </a:solidFill>
                <a:latin typeface="Arial" pitchFamily="34" charset="0"/>
                <a:cs typeface="Arial" pitchFamily="34" charset="0"/>
              </a:rPr>
              <a:t>Protein Prevision – adequacy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753199" y="4953374"/>
            <a:ext cx="1915425" cy="169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defTabSz="914400" eaLnBrk="1" hangingPunct="1">
              <a:spcBef>
                <a:spcPct val="35000"/>
              </a:spcBef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1600" b="1" kern="0" dirty="0">
                <a:solidFill>
                  <a:srgbClr val="000000"/>
                </a:solidFill>
                <a:latin typeface="Arial"/>
              </a:rPr>
              <a:t>Figure 1:  </a:t>
            </a:r>
            <a:r>
              <a:rPr lang="en-GB" altLang="en-US" sz="1600" kern="0" dirty="0">
                <a:solidFill>
                  <a:srgbClr val="000000"/>
                </a:solidFill>
                <a:latin typeface="Arial"/>
              </a:rPr>
              <a:t>Rate of mortality relative to adequacy of energy and protein intake delivered </a:t>
            </a:r>
          </a:p>
          <a:p>
            <a:pPr marL="0" lvl="0" indent="0" defTabSz="914400" eaLnBrk="1" hangingPunct="1">
              <a:spcBef>
                <a:spcPct val="35000"/>
              </a:spcBef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1200" kern="0" dirty="0">
                <a:solidFill>
                  <a:srgbClr val="000000"/>
                </a:solidFill>
                <a:latin typeface="Arial"/>
              </a:rPr>
              <a:t>(</a:t>
            </a:r>
            <a:r>
              <a:rPr lang="en-GB" altLang="en-US" sz="1200" kern="0" dirty="0" err="1">
                <a:solidFill>
                  <a:srgbClr val="000000"/>
                </a:solidFill>
                <a:latin typeface="Arial"/>
              </a:rPr>
              <a:t>Nicolo</a:t>
            </a:r>
            <a:r>
              <a:rPr lang="en-GB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altLang="en-US" sz="1200" i="1" kern="0" dirty="0">
                <a:solidFill>
                  <a:srgbClr val="000000"/>
                </a:solidFill>
                <a:latin typeface="Arial"/>
              </a:rPr>
              <a:t>et al</a:t>
            </a:r>
            <a:r>
              <a:rPr lang="en-GB" altLang="en-US" sz="1200" kern="0" dirty="0">
                <a:solidFill>
                  <a:srgbClr val="000000"/>
                </a:solidFill>
                <a:latin typeface="Arial"/>
              </a:rPr>
              <a:t>, 2016)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03" y="2011447"/>
            <a:ext cx="6209766" cy="4419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96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389" y="1615316"/>
            <a:ext cx="348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Overfeeding</a:t>
            </a:r>
            <a:endParaRPr lang="en-GB" sz="2400" b="1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1579" y="2421841"/>
            <a:ext cx="38339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b="1" dirty="0">
                <a:latin typeface="Arial" pitchFamily="34" charset="0"/>
                <a:cs typeface="Arial" pitchFamily="34" charset="0"/>
              </a:rPr>
              <a:t>Carbohydrate:</a:t>
            </a:r>
          </a:p>
          <a:p>
            <a:pPr marL="285750" indent="-285750">
              <a:spcBef>
                <a:spcPct val="35000"/>
              </a:spcBef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 err="1">
                <a:latin typeface="Arial" pitchFamily="34" charset="0"/>
                <a:cs typeface="Arial" pitchFamily="34" charset="0"/>
              </a:rPr>
              <a:t>Hypercapnia</a:t>
            </a:r>
            <a:r>
              <a:rPr lang="en-GB" altLang="en-US" sz="2000" dirty="0">
                <a:latin typeface="Arial" pitchFamily="34" charset="0"/>
                <a:cs typeface="Arial" pitchFamily="34" charset="0"/>
              </a:rPr>
              <a:t> (excessive CO</a:t>
            </a:r>
            <a:r>
              <a:rPr lang="en-GB" altLang="en-US" sz="20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GB" altLang="en-US" sz="2000" dirty="0">
                <a:latin typeface="Arial" pitchFamily="34" charset="0"/>
                <a:cs typeface="Arial" pitchFamily="34" charset="0"/>
              </a:rPr>
              <a:t> retention)</a:t>
            </a:r>
          </a:p>
          <a:p>
            <a:pPr marL="342900" indent="-342900">
              <a:spcBef>
                <a:spcPct val="35000"/>
              </a:spcBef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 smtClean="0">
                <a:latin typeface="Arial" pitchFamily="34" charset="0"/>
                <a:cs typeface="Arial" pitchFamily="34" charset="0"/>
              </a:rPr>
              <a:t>Hyperglycaemia</a:t>
            </a:r>
            <a:endParaRPr lang="en-GB" alt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ct val="35000"/>
              </a:spcBef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 err="1">
                <a:latin typeface="Arial" pitchFamily="34" charset="0"/>
                <a:cs typeface="Arial" pitchFamily="34" charset="0"/>
              </a:rPr>
              <a:t>Hypertriglyceridaemia</a:t>
            </a:r>
            <a:r>
              <a:rPr lang="en-GB" altLang="en-US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spcBef>
                <a:spcPct val="35000"/>
              </a:spcBef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sz="2000" dirty="0">
                <a:latin typeface="Arial" pitchFamily="34" charset="0"/>
                <a:cs typeface="Arial" pitchFamily="34" charset="0"/>
              </a:rPr>
              <a:t>Accumulation of fat in the liver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822257" y="2477240"/>
            <a:ext cx="3598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Protein: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Azotaemia</a:t>
            </a: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 &amp; </a:t>
            </a:r>
            <a:r>
              <a:rPr lang="en-US" altLang="en-US" sz="2000" dirty="0" err="1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uraemia</a:t>
            </a: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 (increase urea / N</a:t>
            </a:r>
            <a:r>
              <a:rPr lang="en-US" altLang="en-US" sz="2000" baseline="-25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2</a:t>
            </a: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 compounds in blood </a:t>
            </a:r>
            <a:r>
              <a:rPr lang="en-US" alt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secondary </a:t>
            </a: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to inadequate renal </a:t>
            </a:r>
            <a:r>
              <a:rPr lang="en-US" alt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filtration.</a:t>
            </a:r>
            <a:endParaRPr lang="en-US" altLang="en-US" sz="2000" dirty="0">
              <a:solidFill>
                <a:srgbClr val="00000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Hypertonic dehydration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Metabolic acidosis</a:t>
            </a:r>
          </a:p>
        </p:txBody>
      </p:sp>
    </p:spTree>
    <p:extLst>
      <p:ext uri="{BB962C8B-B14F-4D97-AF65-F5344CB8AC3E}">
        <p14:creationId xmlns:p14="http://schemas.microsoft.com/office/powerpoint/2010/main" val="250823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388" y="1615316"/>
            <a:ext cx="65355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Overfeeding: </a:t>
            </a:r>
            <a:r>
              <a:rPr lang="en-GB" alt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Non–feed </a:t>
            </a:r>
            <a:r>
              <a:rPr lang="en-GB" alt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energy sources:</a:t>
            </a:r>
          </a:p>
          <a:p>
            <a:endParaRPr lang="en-GB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1579" y="2421841"/>
            <a:ext cx="2979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822257" y="2477240"/>
            <a:ext cx="3416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29388" y="2421841"/>
            <a:ext cx="5316470" cy="39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Dextrose: 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5%,10%, 20%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Provides </a:t>
            </a:r>
            <a:r>
              <a:rPr kumimoji="0" lang="en-GB" alt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approx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4kcal/g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1L 20% dextrose = 800kcal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kumimoji="0" lang="en-GB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Propofol</a:t>
            </a:r>
            <a:r>
              <a:rPr kumimoji="0" lang="en-GB" alt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Lipid base – </a:t>
            </a:r>
            <a:r>
              <a:rPr kumimoji="0" lang="en-GB" alt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Intralipid</a:t>
            </a:r>
            <a:endParaRPr kumimoji="0" lang="en-GB" alt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1.1kcal/ml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200mg/</a:t>
            </a:r>
            <a:r>
              <a:rPr kumimoji="0" lang="en-GB" alt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hr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= </a:t>
            </a:r>
            <a:r>
              <a:rPr kumimoji="0" lang="en-GB" altLang="en-US" sz="22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</a:rPr>
              <a:t>approx</a:t>
            </a: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</a:rPr>
              <a:t> 480kcal/day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kumimoji="0" lang="en-GB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kumimoji="0" lang="en-GB" altLang="en-US" sz="2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</a:rPr>
              <a:t>= &gt;</a:t>
            </a:r>
            <a:r>
              <a:rPr kumimoji="0" lang="en-GB" altLang="en-US" sz="22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</a:rPr>
              <a:t>1000kcal/day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kumimoji="0" lang="en-GB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kumimoji="0" lang="en-GB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endParaRPr kumimoji="0" lang="en-GB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5591" y="2507868"/>
            <a:ext cx="2603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Consider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: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Re-feeding risk</a:t>
            </a:r>
          </a:p>
        </p:txBody>
      </p:sp>
    </p:spTree>
    <p:extLst>
      <p:ext uri="{BB962C8B-B14F-4D97-AF65-F5344CB8AC3E}">
        <p14:creationId xmlns:p14="http://schemas.microsoft.com/office/powerpoint/2010/main" val="40180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380" y="473299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en-US" sz="4800" dirty="0" smtClean="0"/>
              <a:t>Oral Nutrition</a:t>
            </a:r>
            <a:endParaRPr lang="en-GB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2" descr="http://crazywithtwins.files.wordpress.com/2012/07/wpid-imag05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782" y="2104307"/>
            <a:ext cx="6010755" cy="3594431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88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smtClean="0"/>
              <a:t>Oral Nutrition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altLang="en-US" dirty="0"/>
              <a:t>First preference</a:t>
            </a:r>
          </a:p>
          <a:p>
            <a:pPr>
              <a:defRPr/>
            </a:pPr>
            <a:r>
              <a:rPr lang="en-GB" altLang="en-US" dirty="0"/>
              <a:t>Need to consider the patient’s level of consciousness, swallow &amp; motivation.</a:t>
            </a:r>
          </a:p>
          <a:p>
            <a:pPr lvl="1">
              <a:defRPr/>
            </a:pPr>
            <a:r>
              <a:rPr lang="en-GB" altLang="en-US" dirty="0"/>
              <a:t>All can be impaired in critical illness</a:t>
            </a:r>
            <a:r>
              <a:rPr lang="en-GB" altLang="en-US" dirty="0" smtClean="0"/>
              <a:t>…</a:t>
            </a:r>
            <a:br>
              <a:rPr lang="en-GB" altLang="en-US" dirty="0" smtClean="0"/>
            </a:br>
            <a:endParaRPr lang="en-GB" altLang="en-US" sz="3000" dirty="0"/>
          </a:p>
          <a:p>
            <a:pPr lvl="1">
              <a:defRPr/>
            </a:pPr>
            <a:r>
              <a:rPr lang="en-GB" altLang="en-US" sz="3000" dirty="0">
                <a:solidFill>
                  <a:srgbClr val="FF0000"/>
                </a:solidFill>
              </a:rPr>
              <a:t>If oral feeding is not sufficient to meet energy requirements within 3 days then enteral feeding should be </a:t>
            </a:r>
            <a:r>
              <a:rPr lang="en-GB" altLang="en-US" sz="3000" dirty="0" smtClean="0">
                <a:solidFill>
                  <a:srgbClr val="FF0000"/>
                </a:solidFill>
              </a:rPr>
              <a:t>initiated</a:t>
            </a:r>
            <a:endParaRPr lang="en-GB" altLang="en-US" sz="3000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en-GB" altLang="en-US" sz="3000" dirty="0">
              <a:solidFill>
                <a:srgbClr val="FF0000"/>
              </a:solidFill>
            </a:endParaRPr>
          </a:p>
          <a:p>
            <a:pPr marL="344487" lvl="1" indent="0">
              <a:buNone/>
              <a:defRPr/>
            </a:pPr>
            <a:r>
              <a:rPr lang="en-GB" altLang="en-US" sz="1800" dirty="0" err="1"/>
              <a:t>Kreymann</a:t>
            </a:r>
            <a:r>
              <a:rPr lang="en-GB" altLang="en-US" sz="1800" dirty="0"/>
              <a:t> et. Al. (2006) ESPEN Guidelines on Enteral Nutrition: Intensive Care </a:t>
            </a:r>
            <a:r>
              <a:rPr lang="en-GB" altLang="en-US" sz="1800" i="1" dirty="0"/>
              <a:t>Clinical Nutrition</a:t>
            </a:r>
            <a:r>
              <a:rPr lang="en-GB" altLang="en-US" sz="1800" b="1" dirty="0"/>
              <a:t> 25 </a:t>
            </a:r>
            <a:r>
              <a:rPr lang="en-GB" altLang="en-US" sz="1800" dirty="0"/>
              <a:t>pp. 210-223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08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33" y="136478"/>
            <a:ext cx="3736930" cy="534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5206" y="696036"/>
            <a:ext cx="327546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3200" dirty="0">
                <a:solidFill>
                  <a:srgbClr val="7030A0"/>
                </a:solidFill>
              </a:rPr>
              <a:t>The EU law has listed </a:t>
            </a:r>
            <a:r>
              <a:rPr lang="en-GB" altLang="en-US" sz="3200" b="1" dirty="0">
                <a:solidFill>
                  <a:srgbClr val="7030A0"/>
                </a:solidFill>
              </a:rPr>
              <a:t>14 allergens </a:t>
            </a:r>
            <a:r>
              <a:rPr lang="en-GB" altLang="en-US" sz="3200" dirty="0">
                <a:solidFill>
                  <a:srgbClr val="7030A0"/>
                </a:solidFill>
              </a:rPr>
              <a:t>that need to be identified if they are used as ingredients in a dish</a:t>
            </a:r>
          </a:p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7" y="5223301"/>
            <a:ext cx="6804025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80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nutricia oral nutritional supplement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5102"/>
            <a:ext cx="2969031" cy="29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nutricia oral nutritional supplement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49" y="175102"/>
            <a:ext cx="2808312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nutricia oral nutritional supplements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62" y="2750172"/>
            <a:ext cx="1107348" cy="221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nutricia oral nutritional supplements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75102"/>
            <a:ext cx="1344706" cy="245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nutricia oral nutritional supplements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" y="8687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nutricia oral nutritional supplements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75086"/>
            <a:ext cx="1410017" cy="257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nutricia oral nutritional supplements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59" y="4928810"/>
            <a:ext cx="1793156" cy="179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nutricia oral nutritional supplements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953015"/>
            <a:ext cx="2421639" cy="242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nutricia oral nutritional supplements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69" y="3528908"/>
            <a:ext cx="2348782" cy="234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nutricia oral nutritional supplements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103119"/>
            <a:ext cx="1621954" cy="162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nutricia oral nutritional supplements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720" y="4453386"/>
            <a:ext cx="850224" cy="19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Forticreme Complet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878" y="5241727"/>
            <a:ext cx="1483346" cy="148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Image result for banana forticreme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24744"/>
            <a:ext cx="1419244" cy="141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Image result for banana forticreme">
            <a:hlinkClick r:id="rId28"/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" y="743578"/>
            <a:ext cx="1671359" cy="167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Image result for nutricia fortisip flavours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381" y="81528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533" y="548680"/>
            <a:ext cx="1554691" cy="2876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4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63923"/>
            <a:ext cx="1384161" cy="246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8" name="Picture 44" descr="Image result for peach and mango nutricia">
            <a:hlinkClick r:id="rId33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05" y="2983415"/>
            <a:ext cx="2164385" cy="215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6" descr="Image result for mocha nutricia">
            <a:hlinkClick r:id="rId35"/>
          </p:cNvPr>
          <p:cNvSpPr>
            <a:spLocks noChangeAspect="1" noChangeArrowheads="1"/>
          </p:cNvSpPr>
          <p:nvPr/>
        </p:nvSpPr>
        <p:spPr bwMode="auto">
          <a:xfrm>
            <a:off x="2087519" y="-3102770"/>
            <a:ext cx="2990850" cy="597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8" descr="Image result for mocha nutricia">
            <a:hlinkClick r:id="rId35"/>
          </p:cNvPr>
          <p:cNvSpPr>
            <a:spLocks noChangeAspect="1" noChangeArrowheads="1"/>
          </p:cNvSpPr>
          <p:nvPr/>
        </p:nvSpPr>
        <p:spPr bwMode="auto">
          <a:xfrm>
            <a:off x="2247512" y="-2713038"/>
            <a:ext cx="2990850" cy="597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74" name="Picture 50" descr="Image result for mocha nutricia">
            <a:hlinkClick r:id="rId36"/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863" y="3212487"/>
            <a:ext cx="1646703" cy="328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Image result for mocha nutricia">
            <a:hlinkClick r:id="rId38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847" y="3424858"/>
            <a:ext cx="2352818" cy="235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Image result for cappuccino nutricia">
            <a:hlinkClick r:id="rId40"/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4" y="4163833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Image result for nutricia fortijuce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4" y="729214"/>
            <a:ext cx="3666855" cy="366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Image result for nutricia fortijuce">
            <a:hlinkClick r:id="rId44"/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944" y="836452"/>
            <a:ext cx="3239289" cy="323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7030A0"/>
                </a:solidFill>
                <a:latin typeface="Arial"/>
                <a:cs typeface="Arial"/>
              </a:rPr>
              <a:t>Excellence in specialist and community healthcare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82946"/>
            <a:ext cx="805815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844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7912" y="2849077"/>
            <a:ext cx="7180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3E1F81"/>
                </a:solidFill>
              </a:rPr>
              <a:t>A Brief Overview to Feed Types</a:t>
            </a:r>
            <a:endParaRPr lang="en-GB" sz="4000" b="1" dirty="0">
              <a:solidFill>
                <a:srgbClr val="3E1F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5331" y="3076164"/>
            <a:ext cx="3118585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Considerations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49628" y="1848746"/>
            <a:ext cx="87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Weight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63753" y="1379811"/>
            <a:ext cx="1684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Biochemistry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151572" y="2491389"/>
            <a:ext cx="122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Renal function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018022" y="4540758"/>
            <a:ext cx="148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Aspiration risk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89823" y="5351299"/>
            <a:ext cx="1751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Nutritional </a:t>
            </a:r>
            <a:r>
              <a:rPr lang="en-GB" sz="1600" dirty="0"/>
              <a:t>s</a:t>
            </a:r>
            <a:r>
              <a:rPr lang="en-GB" sz="1600" dirty="0" smtClean="0"/>
              <a:t>tatus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586438" y="5337753"/>
            <a:ext cx="1607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Estimated nutritional requirements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11204" y="3110920"/>
            <a:ext cx="1530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Fluid balance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862814" y="5460863"/>
            <a:ext cx="1318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Blood sugar levels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381551" y="1510192"/>
            <a:ext cx="1799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Respiratory status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2013" y="2118475"/>
            <a:ext cx="160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Nutritionally complete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2703" y="3955983"/>
            <a:ext cx="1386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Bolus </a:t>
            </a:r>
            <a:r>
              <a:rPr lang="en-GB" sz="1600" dirty="0" err="1" smtClean="0"/>
              <a:t>vs</a:t>
            </a:r>
            <a:r>
              <a:rPr lang="en-GB" sz="1600" dirty="0" smtClean="0"/>
              <a:t> Continuous</a:t>
            </a:r>
            <a:endParaRPr lang="en-GB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876047" y="3449474"/>
            <a:ext cx="1631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Enzyme production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836694" y="1784815"/>
            <a:ext cx="1641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GIT Function</a:t>
            </a:r>
            <a:endParaRPr lang="en-GB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080259" y="5168476"/>
            <a:ext cx="148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Hydration/IVT</a:t>
            </a:r>
            <a:endParaRPr lang="en-GB" sz="16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187861" y="1718365"/>
            <a:ext cx="126000" cy="1357799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2886845" y="2218080"/>
            <a:ext cx="568624" cy="858084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1818073" y="2481938"/>
            <a:ext cx="1127258" cy="594226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" idx="1"/>
          </p:cNvCxnSpPr>
          <p:nvPr/>
        </p:nvCxnSpPr>
        <p:spPr>
          <a:xfrm flipH="1" flipV="1">
            <a:off x="1846399" y="3312819"/>
            <a:ext cx="1098932" cy="86511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750147" y="3722495"/>
            <a:ext cx="1195184" cy="558498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7" idx="0"/>
          </p:cNvCxnSpPr>
          <p:nvPr/>
        </p:nvCxnSpPr>
        <p:spPr>
          <a:xfrm flipH="1">
            <a:off x="1265722" y="3741861"/>
            <a:ext cx="2298032" cy="1609438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6" idx="0"/>
          </p:cNvCxnSpPr>
          <p:nvPr/>
        </p:nvCxnSpPr>
        <p:spPr>
          <a:xfrm flipH="1">
            <a:off x="2822006" y="3741861"/>
            <a:ext cx="976364" cy="1426615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657093" y="3722495"/>
            <a:ext cx="591081" cy="1459527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390147" y="3722495"/>
            <a:ext cx="1559293" cy="1738368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063916" y="3741861"/>
            <a:ext cx="885524" cy="968174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111015" y="2118475"/>
            <a:ext cx="137159" cy="957689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5657248" y="1848747"/>
            <a:ext cx="1494324" cy="1227417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063916" y="2784172"/>
            <a:ext cx="1310241" cy="411415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121667" y="3560912"/>
            <a:ext cx="1029905" cy="87063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175687" y="5740969"/>
            <a:ext cx="255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Available products (tender)</a:t>
            </a:r>
            <a:endParaRPr lang="en-GB" sz="1600" dirty="0"/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3798370" y="3755407"/>
            <a:ext cx="389491" cy="1985562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890661" y="6255377"/>
            <a:ext cx="2117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Osmolality/</a:t>
            </a:r>
            <a:r>
              <a:rPr lang="en-GB" sz="1600" dirty="0" err="1" smtClean="0"/>
              <a:t>osmolarity</a:t>
            </a:r>
            <a:endParaRPr lang="en-GB" sz="1600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5043638" y="3741861"/>
            <a:ext cx="1819176" cy="2513516"/>
          </a:xfrm>
          <a:prstGeom prst="straightConnector1">
            <a:avLst/>
          </a:prstGeom>
          <a:ln w="31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014" y="2242029"/>
            <a:ext cx="81140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Constitution:</a:t>
            </a: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Polymeric: 	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macro-nutrient in their whole polymer form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‘standard’ closest to eating &amp; drinking whole products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Semi-elemental: 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partially hydrolysed macro-nutrients		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poor GI tolerance, inadequate enzyme production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Elemental: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full hydrolysed macro-nutrients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- simplest form – used in allergies, GIT dysfunction/failure	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014" y="1603816"/>
            <a:ext cx="6535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Macro-Nutrients:</a:t>
            </a:r>
            <a:endParaRPr lang="en-GB" altLang="en-US" sz="28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19" y="3503388"/>
            <a:ext cx="790715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Ratio:</a:t>
            </a:r>
          </a:p>
          <a:p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CHO:N:lipid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Different disease states, co-morbidities, clinical parameters require emphasis on different macro-nutrients</a:t>
            </a: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Renal failure: worsened by high doses of protein, however, high likelihood of malnutrition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Obesity: require low calorie, high protein to protect muscle wastage and encourage adiposity use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419" y="2401592"/>
            <a:ext cx="778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Concentration: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1.0kcal/mL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1.2kcal/mL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1.25kcal/mL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1.28kcal/mL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1.5kcal/mL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2kcal/mL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388" y="1603817"/>
            <a:ext cx="6535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Macronutrients:</a:t>
            </a:r>
            <a:endParaRPr lang="en-GB" altLang="en-US" sz="28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4585" y="2336573"/>
            <a:ext cx="82392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Micronutrient Profile: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All feeds contain micro-nutrients (vitamins and minerals) in various concentrations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Nutritionally complete at varying volumes e.g. 1000ml versus 1500ml.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Again, different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disease states, co-morbidities, clinical parameters require emphasis on different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micro-nutrients	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endParaRPr lang="en-GB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4585" y="4150769"/>
            <a:ext cx="676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Fibre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Fibre-free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Soluble fibre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insoluble fibre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585" y="1638139"/>
            <a:ext cx="6535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Micronutrients:</a:t>
            </a:r>
            <a:endParaRPr lang="en-GB" altLang="en-US" sz="24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tri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54" y="2177589"/>
            <a:ext cx="1556018" cy="302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55470" y="2994752"/>
            <a:ext cx="499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Polymeric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1kcal/mL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40g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Current enteral nutrition starter regime feed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utrison Protei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904" y="2360781"/>
            <a:ext cx="1526083" cy="296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72038" y="275771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Arial" pitchFamily="34" charset="0"/>
                <a:cs typeface="Arial" pitchFamily="34" charset="0"/>
              </a:rPr>
              <a:t>Polymeric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1.25kcal/mL (with multi-fibre 1.28kcal)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63g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used in critical care/trauma/filtration/obesity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Often remains inadequate in protein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utrison Concent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41" y="2531444"/>
            <a:ext cx="1843122" cy="294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72038" y="275771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Arial" pitchFamily="34" charset="0"/>
                <a:cs typeface="Arial" pitchFamily="34" charset="0"/>
              </a:rPr>
              <a:t>Polymeric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2.0kcal/mL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75g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used for fluid restrictions, bolus feeding, overnight feeding, high aspiration risk, low rate feeding</a:t>
            </a:r>
          </a:p>
        </p:txBody>
      </p:sp>
    </p:spTree>
    <p:extLst>
      <p:ext uri="{BB962C8B-B14F-4D97-AF65-F5344CB8AC3E}">
        <p14:creationId xmlns:p14="http://schemas.microsoft.com/office/powerpoint/2010/main" val="42771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utrison Low So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00" y="2002054"/>
            <a:ext cx="1692405" cy="328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72038" y="275771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Arial" pitchFamily="34" charset="0"/>
                <a:cs typeface="Arial" pitchFamily="34" charset="0"/>
              </a:rPr>
              <a:t>Polymeric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1.0kcal/mL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40g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used for patients with high sodium levels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NB: absorption, nutrition profile</a:t>
            </a:r>
          </a:p>
        </p:txBody>
      </p:sp>
    </p:spTree>
    <p:extLst>
      <p:ext uri="{BB962C8B-B14F-4D97-AF65-F5344CB8AC3E}">
        <p14:creationId xmlns:p14="http://schemas.microsoft.com/office/powerpoint/2010/main" val="41940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0" y="1720194"/>
            <a:ext cx="2103421" cy="4019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72038" y="275771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Arial" pitchFamily="34" charset="0"/>
                <a:cs typeface="Arial" pitchFamily="34" charset="0"/>
              </a:rPr>
              <a:t>Polymeric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1.5kcal/mL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63g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Lower percentage of calories from CHO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known as a ‘respiratory feed’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Limited evidence</a:t>
            </a:r>
          </a:p>
        </p:txBody>
      </p:sp>
    </p:spTree>
    <p:extLst>
      <p:ext uri="{BB962C8B-B14F-4D97-AF65-F5344CB8AC3E}">
        <p14:creationId xmlns:p14="http://schemas.microsoft.com/office/powerpoint/2010/main" val="22677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8763000" cy="636588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GB" altLang="en-US" smtClean="0"/>
              <a:t>The amount of CO</a:t>
            </a:r>
            <a:r>
              <a:rPr lang="en-GB" altLang="en-US" baseline="-25000" smtClean="0"/>
              <a:t>2</a:t>
            </a:r>
            <a:r>
              <a:rPr lang="en-GB" altLang="en-US" smtClean="0"/>
              <a:t> produced </a:t>
            </a:r>
            <a:r>
              <a:rPr lang="en-GB" altLang="en-US" sz="2800" smtClean="0">
                <a:solidFill>
                  <a:srgbClr val="3366CC"/>
                </a:solidFill>
                <a:sym typeface="Wingdings" pitchFamily="2" charset="2"/>
              </a:rPr>
              <a:t></a:t>
            </a:r>
            <a:r>
              <a:rPr lang="en-GB" altLang="en-US" smtClean="0"/>
              <a:t> to O</a:t>
            </a:r>
            <a:r>
              <a:rPr lang="en-GB" altLang="en-US" baseline="-25000" smtClean="0"/>
              <a:t>2</a:t>
            </a:r>
            <a:r>
              <a:rPr lang="en-GB" altLang="en-US" smtClean="0"/>
              <a:t> consumed </a:t>
            </a:r>
            <a:r>
              <a:rPr lang="en-GB" altLang="en-US" sz="2800" smtClean="0">
                <a:solidFill>
                  <a:srgbClr val="FF9900"/>
                </a:solidFill>
                <a:sym typeface="Wingdings" pitchFamily="2" charset="2"/>
              </a:rPr>
              <a:t></a:t>
            </a:r>
            <a:r>
              <a:rPr lang="en-GB" altLang="en-US" smtClean="0"/>
              <a:t> :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>
          <a:xfrm>
            <a:off x="1592263" y="779463"/>
            <a:ext cx="6626225" cy="390525"/>
          </a:xfrm>
          <a:noFill/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GB" altLang="en-US" smtClean="0"/>
              <a:t>Respiratory quotient (RQ)</a:t>
            </a:r>
            <a:endParaRPr lang="en-US" altLang="en-US" smtClean="0"/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0" y="2667000"/>
            <a:ext cx="8839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prstClr val="black"/>
                </a:solidFill>
                <a:cs typeface="Times New Roman" pitchFamily="18" charset="0"/>
              </a:rPr>
              <a:t>1 kcal of carbohydrate:</a:t>
            </a:r>
            <a:r>
              <a:rPr lang="en-GB" altLang="en-US" sz="2800" smtClean="0">
                <a:solidFill>
                  <a:srgbClr val="FF9900"/>
                </a:solidFill>
                <a:cs typeface="Times New Roman" pitchFamily="18" charset="0"/>
                <a:sym typeface="Wingdings" pitchFamily="2" charset="2"/>
              </a:rPr>
              <a:t> </a:t>
            </a:r>
            <a:r>
              <a:rPr lang="en-GB" altLang="en-US" sz="2800" smtClean="0">
                <a:solidFill>
                  <a:srgbClr val="FF9900"/>
                </a:solidFill>
                <a:sym typeface="Wingdings" pitchFamily="2" charset="2"/>
              </a:rPr>
              <a:t>          </a:t>
            </a: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smtClean="0">
                <a:solidFill>
                  <a:srgbClr val="3366CC"/>
                </a:solidFill>
                <a:sym typeface="Wingdings" pitchFamily="2" charset="2"/>
              </a:rPr>
              <a:t>           </a:t>
            </a:r>
            <a:endParaRPr lang="en-GB" altLang="en-US" sz="2800" smtClean="0">
              <a:solidFill>
                <a:srgbClr val="3366CC"/>
              </a:solidFill>
              <a:cs typeface="Times New Roman" pitchFamily="18" charset="0"/>
              <a:sym typeface="Wingdings" pitchFamily="2" charset="2"/>
            </a:endParaRP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srgbClr val="000099"/>
                </a:solidFill>
                <a:cs typeface="Times New Roman" pitchFamily="18" charset="0"/>
              </a:rPr>
              <a:t>RQ = 1.0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295400" y="4038600"/>
            <a:ext cx="7543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prstClr val="black"/>
                </a:solidFill>
                <a:cs typeface="Times New Roman" pitchFamily="18" charset="0"/>
              </a:rPr>
              <a:t>1 kcal of protein:</a:t>
            </a:r>
            <a:r>
              <a:rPr lang="en-GB" altLang="en-US" sz="280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GB" altLang="en-US" sz="2800" smtClean="0">
                <a:solidFill>
                  <a:srgbClr val="FF9900"/>
                </a:solidFill>
                <a:sym typeface="Wingdings" pitchFamily="2" charset="2"/>
              </a:rPr>
              <a:t>           </a:t>
            </a: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smtClean="0">
                <a:solidFill>
                  <a:srgbClr val="3366CC"/>
                </a:solidFill>
                <a:sym typeface="Wingdings" pitchFamily="2" charset="2"/>
              </a:rPr>
              <a:t>         </a:t>
            </a:r>
            <a:endParaRPr lang="en-GB" altLang="en-US" sz="2800" smtClean="0">
              <a:solidFill>
                <a:prstClr val="black"/>
              </a:solidFill>
              <a:cs typeface="Times New Roman" pitchFamily="18" charset="0"/>
            </a:endParaRP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srgbClr val="000099"/>
                </a:solidFill>
                <a:cs typeface="Times New Roman" pitchFamily="18" charset="0"/>
              </a:rPr>
              <a:t>RQ = 0.8</a:t>
            </a:r>
          </a:p>
        </p:txBody>
      </p:sp>
      <p:pic>
        <p:nvPicPr>
          <p:cNvPr id="83974" name="Picture 6" descr="j02171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533400" y="5546725"/>
            <a:ext cx="838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prstClr val="black"/>
                </a:solidFill>
                <a:cs typeface="Times New Roman" pitchFamily="18" charset="0"/>
              </a:rPr>
              <a:t>1 kcal of fat:</a:t>
            </a:r>
            <a:r>
              <a:rPr lang="en-GB" altLang="en-US" sz="280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GB" altLang="en-US" sz="2800" smtClean="0">
                <a:solidFill>
                  <a:srgbClr val="FF9900"/>
                </a:solidFill>
                <a:sym typeface="Wingdings" pitchFamily="2" charset="2"/>
              </a:rPr>
              <a:t>           </a:t>
            </a: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smtClean="0">
                <a:solidFill>
                  <a:srgbClr val="3366CC"/>
                </a:solidFill>
                <a:sym typeface="Wingdings" pitchFamily="2" charset="2"/>
              </a:rPr>
              <a:t>         </a:t>
            </a:r>
            <a:endParaRPr lang="en-GB" altLang="en-US" sz="2800" smtClean="0">
              <a:solidFill>
                <a:prstClr val="black"/>
              </a:solidFill>
              <a:cs typeface="Times New Roman" pitchFamily="18" charset="0"/>
            </a:endParaRPr>
          </a:p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mtClean="0">
                <a:solidFill>
                  <a:srgbClr val="000099"/>
                </a:solidFill>
                <a:cs typeface="Times New Roman" pitchFamily="18" charset="0"/>
              </a:rPr>
              <a:t>RQ = 0.7</a:t>
            </a:r>
          </a:p>
        </p:txBody>
      </p:sp>
    </p:spTree>
    <p:extLst>
      <p:ext uri="{BB962C8B-B14F-4D97-AF65-F5344CB8AC3E}">
        <p14:creationId xmlns:p14="http://schemas.microsoft.com/office/powerpoint/2010/main" val="95633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eptamen enteral nutriti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67" y="2469322"/>
            <a:ext cx="2202615" cy="256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72038" y="159215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Peptamen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Semi-elemental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1.0kcal/mL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Arial" pitchFamily="34" charset="0"/>
                <a:cs typeface="Arial" pitchFamily="34" charset="0"/>
              </a:rPr>
              <a:t>4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0g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used in poor GI tolerance or inadequate enzyme production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672038" y="358548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Peptamen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HN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Semi-elemental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1.3kcal/mL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66g protein/L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Commonly used in poor GI tolerance or inadequate enzyme production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More concentrated than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Peptamen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/>
              <a:t>MCT fats: absorptive and metabolic fate</a:t>
            </a:r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solidFill>
                  <a:prstClr val="black"/>
                </a:solidFill>
                <a:latin typeface="Arial"/>
                <a:cs typeface="Arial"/>
              </a:rPr>
              <a:t>/ </a:t>
            </a:r>
            <a:r>
              <a:rPr lang="en-US" dirty="0" smtClean="0">
                <a:solidFill>
                  <a:prstClr val="black"/>
                </a:solidFill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3" descr="fats through gut vill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8340" y="1433159"/>
            <a:ext cx="6324600" cy="3609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AutoShape 4"/>
          <p:cNvSpPr>
            <a:spLocks/>
          </p:cNvSpPr>
          <p:nvPr/>
        </p:nvSpPr>
        <p:spPr bwMode="auto">
          <a:xfrm>
            <a:off x="863555" y="1680487"/>
            <a:ext cx="457200" cy="2358788"/>
          </a:xfrm>
          <a:prstGeom prst="leftBrace">
            <a:avLst>
              <a:gd name="adj1" fmla="val 47222"/>
              <a:gd name="adj2" fmla="val 52314"/>
            </a:avLst>
          </a:prstGeom>
          <a:noFill/>
          <a:ln w="25400">
            <a:solidFill>
              <a:srgbClr val="6600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35642" y="2671762"/>
            <a:ext cx="625475" cy="376238"/>
          </a:xfrm>
          <a:prstGeom prst="rect">
            <a:avLst/>
          </a:prstGeom>
          <a:solidFill>
            <a:srgbClr val="CCFF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/>
              <a:t>LCT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94968" y="4371833"/>
            <a:ext cx="688975" cy="376238"/>
          </a:xfrm>
          <a:prstGeom prst="rect">
            <a:avLst/>
          </a:prstGeom>
          <a:solidFill>
            <a:srgbClr val="CCFFFF"/>
          </a:solidFill>
          <a:ln w="9525">
            <a:solidFill>
              <a:srgbClr val="66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/>
              <a:t>MCT</a:t>
            </a: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0" y="4228522"/>
            <a:ext cx="51816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3661317"/>
            <a:ext cx="487363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5638800" y="3671862"/>
            <a:ext cx="32766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257800" y="1281893"/>
            <a:ext cx="38862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/>
              <a:t>Delay gastric emptying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/>
              <a:t>Negative inflammatory influence of omega-6 PUFA : corn, soybean, sunflower oils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5114499" y="5239223"/>
            <a:ext cx="34996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solidFill>
                  <a:srgbClr val="4D4D4D"/>
                </a:solidFill>
              </a:rPr>
              <a:t>No impact on gastric emptying delay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solidFill>
                  <a:srgbClr val="4D4D4D"/>
                </a:solidFill>
              </a:rPr>
              <a:t>Passive uptake: initial </a:t>
            </a:r>
            <a:r>
              <a:rPr lang="en-GB" altLang="en-US" sz="1600" dirty="0" err="1">
                <a:solidFill>
                  <a:srgbClr val="4D4D4D"/>
                </a:solidFill>
              </a:rPr>
              <a:t>malabsorption</a:t>
            </a:r>
            <a:endParaRPr lang="en-GB" altLang="en-US" sz="1600" dirty="0">
              <a:solidFill>
                <a:srgbClr val="4D4D4D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solidFill>
                  <a:srgbClr val="4D4D4D"/>
                </a:solidFill>
              </a:rPr>
              <a:t>Neutral inflammatory effect</a:t>
            </a:r>
          </a:p>
        </p:txBody>
      </p:sp>
    </p:spTree>
    <p:extLst>
      <p:ext uri="{BB962C8B-B14F-4D97-AF65-F5344CB8AC3E}">
        <p14:creationId xmlns:p14="http://schemas.microsoft.com/office/powerpoint/2010/main" val="10662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ckshot_Calo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242" y="1374719"/>
            <a:ext cx="567467" cy="137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ackshot_Cubi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164" y="1078366"/>
            <a:ext cx="620310" cy="136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acksho_liqui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07" y="962527"/>
            <a:ext cx="517538" cy="129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ackshot_Neocate_range_li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22" y="1374719"/>
            <a:ext cx="2200275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ackshot_nutrin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185" y="1209399"/>
            <a:ext cx="1883510" cy="170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58" y="3286275"/>
            <a:ext cx="1100506" cy="119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988" y="2855545"/>
            <a:ext cx="128587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3429000"/>
            <a:ext cx="13430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31" y="3227870"/>
            <a:ext cx="229552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886" y="4799748"/>
            <a:ext cx="14668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319" y="4566385"/>
            <a:ext cx="10096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554" y="4427170"/>
            <a:ext cx="9810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5" y="1586763"/>
            <a:ext cx="13430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445" y="5048250"/>
            <a:ext cx="10572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68" y="4484294"/>
            <a:ext cx="123825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7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7913" y="2849077"/>
            <a:ext cx="608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Gastric Residual Volumes</a:t>
            </a:r>
            <a:endParaRPr lang="en-GB" sz="36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8896" y="1617046"/>
            <a:ext cx="4514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4">
                    <a:lumMod val="75000"/>
                  </a:schemeClr>
                </a:solidFill>
              </a:rPr>
              <a:t>Gastric Residual Volumes</a:t>
            </a:r>
            <a:endParaRPr lang="en-GB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8404" y="2826759"/>
            <a:ext cx="44083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Gastric aspirates obtained every 4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Mr X: Volumes of 300ml &amp; 350ml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recorded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58" y="1617046"/>
            <a:ext cx="193357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7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3100" y="457200"/>
            <a:ext cx="52578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000" dirty="0">
                <a:solidFill>
                  <a:srgbClr val="3E1F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GB" altLang="en-US" sz="4000" b="1" dirty="0">
                <a:solidFill>
                  <a:srgbClr val="3E1F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en-GB" altLang="en-US" sz="4000" dirty="0">
                <a:solidFill>
                  <a:srgbClr val="3E1F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issue?</a:t>
            </a:r>
          </a:p>
        </p:txBody>
      </p:sp>
      <p:pic>
        <p:nvPicPr>
          <p:cNvPr id="7" name="Picture 5" descr="This image shows the human digestive system. Next to each organ, a text callout identifies how water and digestive secretions such as saliva and bile are processed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907" y="1256857"/>
            <a:ext cx="352113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763772" y="1972304"/>
            <a:ext cx="4038600" cy="3108543"/>
          </a:xfrm>
          <a:solidFill>
            <a:schemeClr val="bg1"/>
          </a:solidFill>
        </p:spPr>
        <p:txBody>
          <a:bodyPr>
            <a:spAutoFit/>
          </a:bodyPr>
          <a:lstStyle/>
          <a:p>
            <a:pPr eaLnBrk="1" hangingPunct="1"/>
            <a:r>
              <a:rPr lang="en-US" altLang="en-US" sz="2400" dirty="0" smtClean="0">
                <a:solidFill>
                  <a:schemeClr val="tx1"/>
                </a:solidFill>
              </a:rPr>
              <a:t/>
            </a:r>
            <a:br>
              <a:rPr lang="en-US" altLang="en-US" sz="2400" dirty="0" smtClean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  <a:latin typeface="Arial" charset="0"/>
              </a:rPr>
              <a:t>F</a:t>
            </a: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>eeds start at 30ml/</a:t>
            </a:r>
            <a:r>
              <a:rPr lang="en-US" altLang="en-US" sz="2400" dirty="0" err="1" smtClean="0">
                <a:solidFill>
                  <a:schemeClr val="tx1"/>
                </a:solidFill>
                <a:latin typeface="Arial" charset="0"/>
              </a:rPr>
              <a:t>hr</a:t>
            </a: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>= 0.5ml/min</a:t>
            </a:r>
            <a:b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400" dirty="0" smtClean="0">
                <a:solidFill>
                  <a:schemeClr val="tx1"/>
                </a:solidFill>
                <a:latin typeface="Arial" charset="0"/>
              </a:rPr>
              <a:t>Adults produce &gt;1ml saliva per minute</a:t>
            </a:r>
            <a:r>
              <a:rPr lang="en-GB" altLang="en-US" sz="2800" dirty="0" smtClean="0">
                <a:solidFill>
                  <a:schemeClr val="tx1"/>
                </a:solidFill>
              </a:rPr>
              <a:t/>
            </a:r>
            <a:br>
              <a:rPr lang="en-GB" altLang="en-US" sz="2800" dirty="0" smtClean="0">
                <a:solidFill>
                  <a:schemeClr val="tx1"/>
                </a:solidFill>
              </a:rPr>
            </a:br>
            <a:endParaRPr lang="en-US" altLang="en-US" sz="280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8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996693" y="843860"/>
            <a:ext cx="3528000" cy="86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2225">
            <a:solidFill>
              <a:srgbClr val="5C068C"/>
            </a:solidFill>
            <a:round/>
            <a:headEnd/>
            <a:tailEnd/>
          </a:ln>
        </p:spPr>
        <p:txBody>
          <a:bodyPr wrap="square" anchor="ctr"/>
          <a:lstStyle/>
          <a:p>
            <a:pPr algn="ctr" defTabSz="914400">
              <a:defRPr/>
            </a:pPr>
            <a:r>
              <a:rPr lang="en-GB" dirty="0">
                <a:solidFill>
                  <a:prstClr val="black"/>
                </a:solidFill>
              </a:rPr>
              <a:t>3L secretions from above the </a:t>
            </a:r>
          </a:p>
          <a:p>
            <a:pPr algn="ctr" defTabSz="914400">
              <a:defRPr/>
            </a:pPr>
            <a:r>
              <a:rPr lang="en-GB" dirty="0" smtClean="0">
                <a:solidFill>
                  <a:prstClr val="black"/>
                </a:solidFill>
              </a:rPr>
              <a:t>Pylorus  / 24 </a:t>
            </a:r>
            <a:r>
              <a:rPr lang="en-GB" dirty="0">
                <a:solidFill>
                  <a:prstClr val="black"/>
                </a:solidFill>
              </a:rPr>
              <a:t>hours (= 125ml/</a:t>
            </a:r>
            <a:r>
              <a:rPr lang="en-GB" dirty="0" err="1">
                <a:solidFill>
                  <a:prstClr val="black"/>
                </a:solidFill>
              </a:rPr>
              <a:t>hr</a:t>
            </a:r>
            <a:r>
              <a:rPr lang="en-GB" dirty="0" smtClean="0">
                <a:solidFill>
                  <a:prstClr val="black"/>
                </a:solidFill>
              </a:rPr>
              <a:t>)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996693" y="1965620"/>
            <a:ext cx="3528000" cy="864000"/>
          </a:xfrm>
          <a:prstGeom prst="roundRect">
            <a:avLst>
              <a:gd name="adj" fmla="val 16667"/>
            </a:avLst>
          </a:prstGeom>
          <a:noFill/>
          <a:ln w="22225">
            <a:solidFill>
              <a:srgbClr val="5C068C"/>
            </a:solidFill>
            <a:round/>
            <a:headEnd/>
            <a:tailEnd/>
          </a:ln>
        </p:spPr>
        <p:txBody>
          <a:bodyPr wrap="square" anchor="ctr"/>
          <a:lstStyle/>
          <a:p>
            <a:pPr algn="ctr" defTabSz="914400">
              <a:defRPr/>
            </a:pPr>
            <a:r>
              <a:rPr lang="en-GB" smtClean="0">
                <a:solidFill>
                  <a:prstClr val="black"/>
                </a:solidFill>
              </a:rPr>
              <a:t>Feed </a:t>
            </a:r>
            <a:r>
              <a:rPr lang="en-GB" dirty="0">
                <a:solidFill>
                  <a:prstClr val="black"/>
                </a:solidFill>
              </a:rPr>
              <a:t>@ 100ml/hr x </a:t>
            </a:r>
            <a:r>
              <a:rPr lang="en-GB" dirty="0" smtClean="0">
                <a:solidFill>
                  <a:prstClr val="black"/>
                </a:solidFill>
              </a:rPr>
              <a:t>24hr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4996693" y="3082949"/>
            <a:ext cx="3528000" cy="86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2225">
            <a:solidFill>
              <a:srgbClr val="5C068C"/>
            </a:solidFill>
            <a:round/>
            <a:headEnd/>
            <a:tailEnd/>
          </a:ln>
        </p:spPr>
        <p:txBody>
          <a:bodyPr wrap="square" anchor="ctr"/>
          <a:lstStyle/>
          <a:p>
            <a:pPr algn="ctr" defTabSz="914400">
              <a:defRPr/>
            </a:pPr>
            <a:r>
              <a:rPr lang="en-GB" dirty="0">
                <a:solidFill>
                  <a:prstClr val="black"/>
                </a:solidFill>
              </a:rPr>
              <a:t>Exclude meds and water flushes</a:t>
            </a:r>
          </a:p>
          <a:p>
            <a:pPr algn="ctr" defTabSz="914400">
              <a:defRPr/>
            </a:pPr>
            <a:r>
              <a:rPr lang="en-GB" dirty="0">
                <a:solidFill>
                  <a:prstClr val="black"/>
                </a:solidFill>
              </a:rPr>
              <a:t> for </a:t>
            </a:r>
            <a:r>
              <a:rPr lang="en-GB" dirty="0" smtClean="0">
                <a:solidFill>
                  <a:prstClr val="black"/>
                </a:solidFill>
              </a:rPr>
              <a:t>simplicity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996693" y="4197607"/>
            <a:ext cx="3528000" cy="86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2225">
            <a:solidFill>
              <a:srgbClr val="5C068C"/>
            </a:solidFill>
            <a:round/>
            <a:headEnd/>
            <a:tailEnd/>
          </a:ln>
        </p:spPr>
        <p:txBody>
          <a:bodyPr wrap="square" anchor="ctr"/>
          <a:lstStyle/>
          <a:p>
            <a:pPr algn="ctr" defTabSz="914400">
              <a:defRPr/>
            </a:pPr>
            <a:r>
              <a:rPr lang="en-GB" dirty="0" smtClean="0">
                <a:solidFill>
                  <a:prstClr val="black"/>
                </a:solidFill>
              </a:rPr>
              <a:t>125ml + 100ml </a:t>
            </a:r>
            <a:r>
              <a:rPr lang="en-GB" dirty="0">
                <a:solidFill>
                  <a:prstClr val="black"/>
                </a:solidFill>
              </a:rPr>
              <a:t>= 225ml/hr x </a:t>
            </a:r>
            <a:r>
              <a:rPr lang="en-GB" dirty="0" smtClean="0">
                <a:solidFill>
                  <a:prstClr val="black"/>
                </a:solidFill>
              </a:rPr>
              <a:t>4hr </a:t>
            </a:r>
            <a:endParaRPr lang="en-GB" dirty="0">
              <a:solidFill>
                <a:prstClr val="black"/>
              </a:solidFill>
            </a:endParaRPr>
          </a:p>
          <a:p>
            <a:pPr algn="ctr" defTabSz="914400">
              <a:defRPr/>
            </a:pPr>
            <a:r>
              <a:rPr lang="en-GB" dirty="0">
                <a:solidFill>
                  <a:prstClr val="black"/>
                </a:solidFill>
              </a:rPr>
              <a:t>(standard aspirate duration)</a:t>
            </a: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68" y="888199"/>
            <a:ext cx="3328704" cy="438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996693" y="5270061"/>
            <a:ext cx="3528000" cy="86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2225">
            <a:solidFill>
              <a:srgbClr val="5C068C"/>
            </a:solidFill>
            <a:round/>
            <a:headEnd/>
            <a:tailEnd/>
          </a:ln>
        </p:spPr>
        <p:txBody>
          <a:bodyPr wrap="square" anchor="ctr"/>
          <a:lstStyle/>
          <a:p>
            <a:pPr algn="ctr" defTabSz="914400">
              <a:defRPr/>
            </a:pPr>
            <a:r>
              <a:rPr lang="en-GB" b="1" dirty="0">
                <a:solidFill>
                  <a:prstClr val="black"/>
                </a:solidFill>
              </a:rPr>
              <a:t>= </a:t>
            </a:r>
            <a:r>
              <a:rPr lang="en-GB" b="1" dirty="0" smtClean="0">
                <a:solidFill>
                  <a:prstClr val="black"/>
                </a:solidFill>
              </a:rPr>
              <a:t>900ml </a:t>
            </a:r>
            <a:r>
              <a:rPr lang="en-GB" b="1" dirty="0">
                <a:solidFill>
                  <a:prstClr val="black"/>
                </a:solidFill>
              </a:rPr>
              <a:t>of GRV if NO EMPTYING</a:t>
            </a:r>
          </a:p>
          <a:p>
            <a:pPr algn="ctr" defTabSz="914400">
              <a:defRPr/>
            </a:pPr>
            <a:r>
              <a:rPr lang="en-GB" b="1" dirty="0">
                <a:solidFill>
                  <a:prstClr val="black"/>
                </a:solidFill>
              </a:rPr>
              <a:t>had </a:t>
            </a:r>
            <a:r>
              <a:rPr lang="en-GB" b="1" dirty="0" smtClean="0">
                <a:solidFill>
                  <a:prstClr val="black"/>
                </a:solidFill>
              </a:rPr>
              <a:t>occurred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086893" y="5225007"/>
            <a:ext cx="26224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/>
            <a:endParaRPr lang="en-GB" dirty="0" smtClean="0">
              <a:solidFill>
                <a:prstClr val="black"/>
              </a:solidFill>
            </a:endParaRPr>
          </a:p>
          <a:p>
            <a:pPr defTabSz="914400" eaLnBrk="1" hangingPunct="1"/>
            <a:r>
              <a:rPr lang="en-GB" dirty="0" smtClean="0">
                <a:solidFill>
                  <a:prstClr val="black"/>
                </a:solidFill>
              </a:rPr>
              <a:t>Parrish </a:t>
            </a:r>
            <a:r>
              <a:rPr lang="en-GB" dirty="0">
                <a:solidFill>
                  <a:prstClr val="black"/>
                </a:solidFill>
              </a:rPr>
              <a:t>&amp; </a:t>
            </a:r>
            <a:r>
              <a:rPr lang="en-GB" dirty="0" err="1" smtClean="0">
                <a:solidFill>
                  <a:prstClr val="black"/>
                </a:solidFill>
              </a:rPr>
              <a:t>McClave</a:t>
            </a:r>
            <a:r>
              <a:rPr lang="en-GB" dirty="0" smtClean="0">
                <a:solidFill>
                  <a:prstClr val="black"/>
                </a:solidFill>
              </a:rPr>
              <a:t>, </a:t>
            </a:r>
            <a:r>
              <a:rPr lang="en-GB" dirty="0">
                <a:solidFill>
                  <a:prstClr val="black"/>
                </a:solidFill>
              </a:rPr>
              <a:t>2008</a:t>
            </a:r>
          </a:p>
          <a:p>
            <a:pPr defTabSz="914400" eaLnBrk="1" hangingPunct="1">
              <a:spcBef>
                <a:spcPct val="50000"/>
              </a:spcBef>
            </a:pP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71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560" y="5837274"/>
            <a:ext cx="8229600" cy="498077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1600" dirty="0">
                <a:solidFill>
                  <a:srgbClr val="333399"/>
                </a:solidFill>
              </a:rPr>
              <a:t>Warren et al (2011). </a:t>
            </a:r>
            <a:r>
              <a:rPr lang="en-GB" altLang="en-US" sz="1600" dirty="0" err="1">
                <a:solidFill>
                  <a:srgbClr val="333399"/>
                </a:solidFill>
              </a:rPr>
              <a:t>Nutr</a:t>
            </a:r>
            <a:r>
              <a:rPr lang="en-GB" altLang="en-US" sz="1600" dirty="0">
                <a:solidFill>
                  <a:srgbClr val="333399"/>
                </a:solidFill>
              </a:rPr>
              <a:t> </a:t>
            </a:r>
            <a:r>
              <a:rPr lang="en-GB" altLang="en-US" sz="1600" dirty="0" err="1">
                <a:solidFill>
                  <a:srgbClr val="333399"/>
                </a:solidFill>
              </a:rPr>
              <a:t>Clin</a:t>
            </a:r>
            <a:r>
              <a:rPr lang="en-GB" altLang="en-US" sz="1600" dirty="0">
                <a:solidFill>
                  <a:srgbClr val="333399"/>
                </a:solidFill>
              </a:rPr>
              <a:t> </a:t>
            </a:r>
            <a:r>
              <a:rPr lang="en-GB" altLang="en-US" sz="1600" dirty="0" err="1">
                <a:solidFill>
                  <a:srgbClr val="333399"/>
                </a:solidFill>
              </a:rPr>
              <a:t>Pract</a:t>
            </a:r>
            <a:r>
              <a:rPr lang="en-GB" altLang="en-US" sz="1600" dirty="0">
                <a:solidFill>
                  <a:srgbClr val="333399"/>
                </a:solidFill>
              </a:rPr>
              <a:t> 26:115-125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>
            <a:normAutofit/>
          </a:bodyPr>
          <a:lstStyle/>
          <a:p>
            <a:pPr eaLnBrk="1" hangingPunct="1"/>
            <a:r>
              <a:rPr lang="en-GB" altLang="en-US" sz="3200" dirty="0" smtClean="0"/>
              <a:t>Factors influencing gastric emptying rate</a:t>
            </a:r>
          </a:p>
        </p:txBody>
      </p:sp>
      <p:graphicFrame>
        <p:nvGraphicFramePr>
          <p:cNvPr id="6" name="Group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272355"/>
              </p:ext>
            </p:extLst>
          </p:nvPr>
        </p:nvGraphicFramePr>
        <p:xfrm>
          <a:off x="990600" y="1600200"/>
          <a:ext cx="7542213" cy="4133850"/>
        </p:xfrm>
        <a:graphic>
          <a:graphicData uri="http://schemas.openxmlformats.org/drawingml/2006/table">
            <a:tbl>
              <a:tblPr/>
              <a:tblGrid>
                <a:gridCol w="2348023"/>
                <a:gridCol w="5194190"/>
              </a:tblGrid>
              <a:tr h="21400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Patient factors: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diabetes, obesity, increasing age, stress, elderly, female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vasopressors, dehydration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93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Food characteristics: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Liquid, small particle size, low molecular weight, low viscosity, low calorie density, low fat, delivered at body temperature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369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pic>
        <p:nvPicPr>
          <p:cNvPr id="7" name="Picture 5" descr="Figure 2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353" y="711348"/>
            <a:ext cx="6198783" cy="555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2216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457200"/>
            <a:ext cx="69342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3200" dirty="0" smtClean="0"/>
              <a:t>Resumption of ‘normal’ motility </a:t>
            </a:r>
            <a:br>
              <a:rPr lang="en-GB" altLang="en-US" sz="3200" dirty="0" smtClean="0"/>
            </a:br>
            <a:r>
              <a:rPr lang="en-GB" altLang="en-US" sz="3200" dirty="0" smtClean="0"/>
              <a:t>post surgery</a:t>
            </a:r>
          </a:p>
        </p:txBody>
      </p:sp>
      <p:graphicFrame>
        <p:nvGraphicFramePr>
          <p:cNvPr id="1080853" name="Group 1557"/>
          <p:cNvGraphicFramePr>
            <a:graphicFrameLocks noGrp="1"/>
          </p:cNvGraphicFramePr>
          <p:nvPr>
            <p:ph type="tbl" idx="1"/>
          </p:nvPr>
        </p:nvGraphicFramePr>
        <p:xfrm>
          <a:off x="762000" y="1981200"/>
          <a:ext cx="7827963" cy="4424363"/>
        </p:xfrm>
        <a:graphic>
          <a:graphicData uri="http://schemas.openxmlformats.org/drawingml/2006/table">
            <a:tbl>
              <a:tblPr/>
              <a:tblGrid>
                <a:gridCol w="327025"/>
                <a:gridCol w="325438"/>
                <a:gridCol w="327025"/>
                <a:gridCol w="325437"/>
                <a:gridCol w="327025"/>
                <a:gridCol w="325438"/>
                <a:gridCol w="325437"/>
                <a:gridCol w="327025"/>
                <a:gridCol w="327025"/>
                <a:gridCol w="319088"/>
                <a:gridCol w="331787"/>
                <a:gridCol w="327025"/>
                <a:gridCol w="352425"/>
                <a:gridCol w="298450"/>
                <a:gridCol w="327025"/>
                <a:gridCol w="327025"/>
                <a:gridCol w="325438"/>
                <a:gridCol w="325437"/>
                <a:gridCol w="301625"/>
                <a:gridCol w="350838"/>
                <a:gridCol w="327025"/>
                <a:gridCol w="325437"/>
                <a:gridCol w="327025"/>
                <a:gridCol w="325438"/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7188">
                <a:tc gridSpan="2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Stomach…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58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58775">
                <a:tc gridSpan="2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Small intestine…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58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57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58775">
                <a:tc gridSpan="2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66FF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Large intestine… 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531" name="Rectangle 1558"/>
          <p:cNvSpPr>
            <a:spLocks noChangeArrowheads="1"/>
          </p:cNvSpPr>
          <p:nvPr/>
        </p:nvSpPr>
        <p:spPr bwMode="auto">
          <a:xfrm>
            <a:off x="4191000" y="1498600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000">
                <a:solidFill>
                  <a:srgbClr val="333399"/>
                </a:solidFill>
              </a:rPr>
              <a:t>24 hours</a:t>
            </a:r>
          </a:p>
        </p:txBody>
      </p:sp>
      <p:sp>
        <p:nvSpPr>
          <p:cNvPr id="53532" name="Line 1559"/>
          <p:cNvSpPr>
            <a:spLocks noChangeShapeType="1"/>
          </p:cNvSpPr>
          <p:nvPr/>
        </p:nvSpPr>
        <p:spPr bwMode="auto">
          <a:xfrm>
            <a:off x="5334000" y="1676400"/>
            <a:ext cx="31242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533" name="Line 1560"/>
          <p:cNvSpPr>
            <a:spLocks noChangeShapeType="1"/>
          </p:cNvSpPr>
          <p:nvPr/>
        </p:nvSpPr>
        <p:spPr bwMode="auto">
          <a:xfrm flipH="1">
            <a:off x="1066800" y="1676400"/>
            <a:ext cx="31242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534" name="Rectangle 1561"/>
          <p:cNvSpPr>
            <a:spLocks noChangeArrowheads="1"/>
          </p:cNvSpPr>
          <p:nvPr/>
        </p:nvSpPr>
        <p:spPr bwMode="auto">
          <a:xfrm>
            <a:off x="2895600" y="6273800"/>
            <a:ext cx="498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solidFill>
                  <a:srgbClr val="333399"/>
                </a:solidFill>
              </a:rPr>
              <a:t>Warren et al (2011). </a:t>
            </a:r>
            <a:r>
              <a:rPr lang="en-GB" altLang="en-US" sz="1800" dirty="0" err="1">
                <a:solidFill>
                  <a:srgbClr val="333399"/>
                </a:solidFill>
              </a:rPr>
              <a:t>Nutr</a:t>
            </a:r>
            <a:r>
              <a:rPr lang="en-GB" altLang="en-US" sz="1800" dirty="0">
                <a:solidFill>
                  <a:srgbClr val="333399"/>
                </a:solidFill>
              </a:rPr>
              <a:t> </a:t>
            </a:r>
            <a:r>
              <a:rPr lang="en-GB" altLang="en-US" sz="1800" dirty="0" err="1">
                <a:solidFill>
                  <a:srgbClr val="333399"/>
                </a:solidFill>
              </a:rPr>
              <a:t>Clin</a:t>
            </a:r>
            <a:r>
              <a:rPr lang="en-GB" altLang="en-US" sz="1800" dirty="0">
                <a:solidFill>
                  <a:srgbClr val="333399"/>
                </a:solidFill>
              </a:rPr>
              <a:t> </a:t>
            </a:r>
            <a:r>
              <a:rPr lang="en-GB" altLang="en-US" sz="1800" dirty="0" err="1">
                <a:solidFill>
                  <a:srgbClr val="333399"/>
                </a:solidFill>
              </a:rPr>
              <a:t>Pract</a:t>
            </a:r>
            <a:r>
              <a:rPr lang="en-GB" altLang="en-US" sz="1800" dirty="0">
                <a:solidFill>
                  <a:srgbClr val="333399"/>
                </a:solidFill>
              </a:rPr>
              <a:t> 26:115-125</a:t>
            </a:r>
          </a:p>
        </p:txBody>
      </p:sp>
    </p:spTree>
    <p:extLst>
      <p:ext uri="{BB962C8B-B14F-4D97-AF65-F5344CB8AC3E}">
        <p14:creationId xmlns:p14="http://schemas.microsoft.com/office/powerpoint/2010/main" val="34230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596788"/>
            <a:ext cx="7805640" cy="10405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REGANE study (</a:t>
            </a:r>
            <a:r>
              <a:rPr lang="en-GB" sz="28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Montejo</a:t>
            </a:r>
            <a:r>
              <a:rPr lang="en-GB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et al. 2010)</a:t>
            </a:r>
            <a:endParaRPr lang="en-GB" sz="28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2637340"/>
            <a:ext cx="8229600" cy="35056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28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ICUs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 Spain (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n = 329): GRV: 200ml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500ml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Large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aspirates experienced in 42%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control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(≥ 200ml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) 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and 26%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intervention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(≥ 500ml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Incidence of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regurgitation, aspiration &amp; ICU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acquired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pneumonia was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similar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across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groups</a:t>
            </a:r>
          </a:p>
          <a:p>
            <a:pPr>
              <a:spcBef>
                <a:spcPts val="0"/>
              </a:spcBef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Increasing cut off volume was not associated with worse complications or outcomes</a:t>
            </a: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EN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delivery was significantly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higher in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intervention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group (mean intake significantly greater)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507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4400" y="1521502"/>
            <a:ext cx="7772400" cy="10117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Prokinetic</a:t>
            </a:r>
            <a:r>
              <a:rPr lang="en-GB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Agents</a:t>
            </a:r>
            <a:r>
              <a:rPr lang="en-GB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l"/>
            <a:r>
              <a:rPr lang="en-GB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Erythromycin and Metoclopramide</a:t>
            </a:r>
          </a:p>
          <a:p>
            <a:pPr algn="l"/>
            <a:r>
              <a:rPr lang="en-GB" sz="2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</a:t>
            </a:r>
            <a:endParaRPr lang="en-GB" sz="2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46707" y="2533204"/>
            <a:ext cx="8147785" cy="3233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Shown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to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increase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gastric emptying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and improve feed tolerance</a:t>
            </a:r>
            <a:br>
              <a:rPr lang="en-GB" sz="2000" dirty="0" smtClean="0">
                <a:latin typeface="Arial" pitchFamily="34" charset="0"/>
                <a:cs typeface="Arial" pitchFamily="34" charset="0"/>
              </a:rPr>
            </a:b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GB" sz="2000" dirty="0" err="1">
                <a:latin typeface="Arial" pitchFamily="34" charset="0"/>
                <a:cs typeface="Arial" pitchFamily="34" charset="0"/>
              </a:rPr>
              <a:t>Tachyphlaxis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by day 7 for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both</a:t>
            </a:r>
            <a:br>
              <a:rPr lang="en-GB" sz="2000" dirty="0" smtClean="0">
                <a:latin typeface="Arial" pitchFamily="34" charset="0"/>
                <a:cs typeface="Arial" pitchFamily="34" charset="0"/>
              </a:rPr>
            </a:b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Erythromycin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has greater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benefit, but safety issues include antibiotic resistance, arrhythmias, N&amp;V and drug interactions</a:t>
            </a:r>
            <a:br>
              <a:rPr lang="en-GB" sz="2000" dirty="0" smtClean="0">
                <a:latin typeface="Arial" pitchFamily="34" charset="0"/>
                <a:cs typeface="Arial" pitchFamily="34" charset="0"/>
              </a:rPr>
            </a:b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Start with a single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agent:</a:t>
            </a:r>
          </a:p>
          <a:p>
            <a:pPr marL="697230" lvl="1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Metoclopramide 10mg IV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TDS 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 marL="697230" lvl="1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Erythromycin 250mg IV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BD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340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err="1"/>
              <a:t>Prokinetics</a:t>
            </a:r>
            <a:r>
              <a:rPr lang="en-GB" altLang="en-US" sz="2800" dirty="0"/>
              <a:t> improve feed absorption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3"/>
          <a:stretch>
            <a:fillRect/>
          </a:stretch>
        </p:blipFill>
        <p:spPr bwMode="auto">
          <a:xfrm>
            <a:off x="914401" y="1403648"/>
            <a:ext cx="6375594" cy="412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41505" y="5732353"/>
            <a:ext cx="3629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dirty="0">
                <a:solidFill>
                  <a:srgbClr val="000066"/>
                </a:solidFill>
              </a:rPr>
              <a:t>Chapman et al;  </a:t>
            </a:r>
            <a:r>
              <a:rPr lang="en-GB" altLang="en-US" dirty="0" err="1">
                <a:solidFill>
                  <a:srgbClr val="000066"/>
                </a:solidFill>
              </a:rPr>
              <a:t>Crit</a:t>
            </a:r>
            <a:r>
              <a:rPr lang="en-GB" altLang="en-US" dirty="0">
                <a:solidFill>
                  <a:srgbClr val="000066"/>
                </a:solidFill>
              </a:rPr>
              <a:t> care med </a:t>
            </a:r>
            <a:r>
              <a:rPr lang="en-GB" altLang="en-US" dirty="0" smtClean="0">
                <a:solidFill>
                  <a:srgbClr val="000066"/>
                </a:solidFill>
              </a:rPr>
              <a:t>(2010)</a:t>
            </a:r>
            <a:endParaRPr lang="en-GB" alt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04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How effective are </a:t>
            </a:r>
            <a:r>
              <a:rPr lang="en-GB" altLang="en-US" sz="2800" dirty="0" err="1"/>
              <a:t>prokinetics</a:t>
            </a:r>
            <a:r>
              <a:rPr lang="en-GB" altLang="en-US" sz="2800" dirty="0"/>
              <a:t>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1" y="1503852"/>
            <a:ext cx="6550406" cy="481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2503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843" y="2849077"/>
            <a:ext cx="7000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Parenteral Nutrition (PN)</a:t>
            </a:r>
            <a:endParaRPr lang="en-GB" sz="36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9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Parenteral 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/>
              <a:t>Indications:</a:t>
            </a:r>
          </a:p>
          <a:p>
            <a:pPr lvl="1"/>
            <a:r>
              <a:rPr lang="en-GB" altLang="en-US" sz="2800" dirty="0"/>
              <a:t>Unable to use gut – abdominal trauma, extensive abdominal resection.</a:t>
            </a:r>
          </a:p>
          <a:p>
            <a:pPr lvl="1"/>
            <a:r>
              <a:rPr lang="en-GB" altLang="en-US" sz="2800" dirty="0"/>
              <a:t>Unable to achieve adequate enteral nutrition within 3 days of admission to critical care (ESPEN 2009).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pic>
        <p:nvPicPr>
          <p:cNvPr id="5" name="Picture 8" descr="http://uk.aesculap-academy.com/go/?action=AkadImageDownload&amp;doc_id=288976&amp;mode=i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375" y="4365626"/>
            <a:ext cx="2834943" cy="18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2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3899" y="1924334"/>
            <a:ext cx="81204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Complications</a:t>
            </a:r>
            <a:r>
              <a:rPr lang="en-GB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Infection – catheter related sepsis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Hyperglycaemia</a:t>
            </a:r>
            <a:endParaRPr lang="en-GB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Liver dysfunction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Refeeding</a:t>
            </a: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endParaRPr lang="en-GB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Electrolyte </a:t>
            </a:r>
            <a:r>
              <a:rPr lang="en-GB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disturbances</a:t>
            </a:r>
            <a:endParaRPr lang="en-GB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Volume overload</a:t>
            </a:r>
          </a:p>
          <a:p>
            <a:endParaRPr lang="en-GB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63" y="1125820"/>
            <a:ext cx="837088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7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62" y="1521605"/>
            <a:ext cx="8370887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5270" y="2929888"/>
            <a:ext cx="4977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3600" b="1" dirty="0">
                <a:solidFill>
                  <a:srgbClr val="7030A0"/>
                </a:solidFill>
              </a:rPr>
              <a:t>To PN or not to </a:t>
            </a:r>
            <a:r>
              <a:rPr lang="en-GB" altLang="en-US" sz="3600" b="1" dirty="0" smtClean="0">
                <a:solidFill>
                  <a:srgbClr val="7030A0"/>
                </a:solidFill>
              </a:rPr>
              <a:t>PN?</a:t>
            </a:r>
            <a:endParaRPr lang="en-GB" altLang="en-US" sz="3600" b="1" dirty="0">
              <a:solidFill>
                <a:srgbClr val="7030A0"/>
              </a:solidFill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3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err="1"/>
              <a:t>Refeeding</a:t>
            </a:r>
            <a:r>
              <a:rPr lang="en-GB" altLang="en-US" sz="3200" dirty="0"/>
              <a:t> Syndrome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Severe metabolic disturbance caused by the introduction of feed to starved or severely malnourished patients.</a:t>
            </a:r>
          </a:p>
          <a:p>
            <a:pPr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Profound electrolyte disturbances – </a:t>
            </a:r>
          </a:p>
          <a:p>
            <a:pPr lvl="2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Phosphate,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magnesium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potassium</a:t>
            </a:r>
          </a:p>
          <a:p>
            <a:pPr lvl="2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Can be fatal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1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err="1"/>
              <a:t>Refeeding</a:t>
            </a:r>
            <a:r>
              <a:rPr lang="en-GB" altLang="en-US" dirty="0"/>
              <a:t> syndrome: Criteria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39559" y="1403648"/>
            <a:ext cx="3641121" cy="4931703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GB" altLang="en-US" sz="2800" b="1" dirty="0"/>
              <a:t>One or more</a:t>
            </a:r>
            <a:r>
              <a:rPr lang="en-GB" altLang="en-US" sz="2800" b="1" dirty="0" smtClean="0"/>
              <a:t>:</a:t>
            </a:r>
            <a:endParaRPr lang="en-GB" altLang="en-US" sz="2400" b="1" dirty="0" smtClean="0"/>
          </a:p>
          <a:p>
            <a:pPr eaLnBrk="1" hangingPunct="1"/>
            <a:r>
              <a:rPr lang="en-GB" altLang="en-US" sz="2400" dirty="0" smtClean="0"/>
              <a:t>BMI &lt; 16kg/m</a:t>
            </a:r>
          </a:p>
          <a:p>
            <a:r>
              <a:rPr lang="en-GB" altLang="en-US" sz="2400" dirty="0" smtClean="0"/>
              <a:t>Unintentional weight loss 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GB" altLang="en-US" sz="2400" dirty="0" smtClean="0"/>
              <a:t>15% over past 3-6 months</a:t>
            </a:r>
          </a:p>
          <a:p>
            <a:pPr eaLnBrk="1" hangingPunct="1"/>
            <a:r>
              <a:rPr lang="en-GB" altLang="en-US" sz="2400" dirty="0" smtClean="0"/>
              <a:t>Little/no nutritional intake &gt; 10 days</a:t>
            </a:r>
          </a:p>
          <a:p>
            <a:pPr eaLnBrk="1" hangingPunct="1"/>
            <a:r>
              <a:rPr lang="en-GB" altLang="en-US" sz="2400" dirty="0" smtClean="0"/>
              <a:t>Low levels of K+, phosphate, magnesium before feeding starts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782130" y="1403648"/>
            <a:ext cx="4895850" cy="455987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C068C"/>
              </a:buClr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5C068C"/>
              </a:buClr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None/>
            </a:pPr>
            <a:r>
              <a:rPr lang="en-GB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Two or more: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BMI &lt; 18.5kg/m2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Unintentional weight loss </a:t>
            </a:r>
            <a:b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≥10% over past 3-6 months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Little/no nutritional intake </a:t>
            </a:r>
          </a:p>
          <a:p>
            <a:pPr marL="914400" lvl="2" indent="0">
              <a:lnSpc>
                <a:spcPct val="110000"/>
              </a:lnSpc>
              <a:buNone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≥ 5 days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alcohol/drug dependency 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Medications – insulin, chemo, antacids, diuretics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39559" y="6000632"/>
            <a:ext cx="75723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1400" dirty="0"/>
              <a:t>NICE (2006) Nutrition Support in Adults</a:t>
            </a:r>
          </a:p>
        </p:txBody>
      </p:sp>
    </p:spTree>
    <p:extLst>
      <p:ext uri="{BB962C8B-B14F-4D97-AF65-F5344CB8AC3E}">
        <p14:creationId xmlns:p14="http://schemas.microsoft.com/office/powerpoint/2010/main" val="278608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  <p:bldP spid="7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dirty="0" err="1"/>
              <a:t>Refeeding</a:t>
            </a:r>
            <a:r>
              <a:rPr lang="en-GB" altLang="en-US" dirty="0"/>
              <a:t> </a:t>
            </a:r>
            <a:r>
              <a:rPr lang="en-GB" altLang="en-US" sz="4400" dirty="0"/>
              <a:t>syndrome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/>
              <a:t>Plan:</a:t>
            </a:r>
          </a:p>
          <a:p>
            <a:pPr lvl="1"/>
            <a:r>
              <a:rPr lang="en-GB" altLang="en-US" sz="2800" dirty="0"/>
              <a:t>Conservative introduction of nutrition</a:t>
            </a:r>
          </a:p>
          <a:p>
            <a:pPr lvl="1"/>
            <a:r>
              <a:rPr lang="en-GB" altLang="en-US" sz="2800" dirty="0"/>
              <a:t>Restore &amp; monitor circulating volume</a:t>
            </a:r>
          </a:p>
          <a:p>
            <a:pPr lvl="1"/>
            <a:r>
              <a:rPr lang="en-GB" altLang="en-US" sz="2800" dirty="0"/>
              <a:t>Thiamine OD &amp; </a:t>
            </a:r>
            <a:r>
              <a:rPr lang="en-GB" altLang="en-US" sz="2800" dirty="0" err="1"/>
              <a:t>Vit</a:t>
            </a:r>
            <a:r>
              <a:rPr lang="en-GB" altLang="en-US" sz="2800" dirty="0"/>
              <a:t> B co strong 1-2 tablets TDS.</a:t>
            </a:r>
          </a:p>
          <a:p>
            <a:pPr lvl="1"/>
            <a:r>
              <a:rPr lang="en-GB" altLang="en-US" sz="2800" dirty="0"/>
              <a:t>Multivitamin OD</a:t>
            </a:r>
          </a:p>
          <a:p>
            <a:pPr lvl="1"/>
            <a:r>
              <a:rPr lang="en-GB" altLang="en-US" sz="2800" dirty="0"/>
              <a:t>Monitor &amp; replace potassium, phosphate &amp; magnesium</a:t>
            </a:r>
          </a:p>
          <a:p>
            <a:pPr marL="0" indent="0" algn="r">
              <a:buNone/>
            </a:pPr>
            <a:endParaRPr lang="en-GB" altLang="en-US" sz="1400" dirty="0" smtClean="0"/>
          </a:p>
          <a:p>
            <a:pPr marL="0" indent="0" algn="r">
              <a:buNone/>
            </a:pPr>
            <a:r>
              <a:rPr lang="en-GB" altLang="en-US" sz="1400" dirty="0" smtClean="0"/>
              <a:t>NICE </a:t>
            </a:r>
            <a:r>
              <a:rPr lang="en-GB" altLang="en-US" sz="1400" dirty="0" smtClean="0"/>
              <a:t>CG32 </a:t>
            </a:r>
            <a:r>
              <a:rPr lang="en-GB" altLang="en-US" sz="1400" dirty="0" smtClean="0"/>
              <a:t>(2006</a:t>
            </a:r>
            <a:r>
              <a:rPr lang="en-GB" altLang="en-US" sz="1400" dirty="0"/>
              <a:t>) Nutrition Support in Adults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843" y="2849077"/>
            <a:ext cx="7000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Early Recovery After Surgery (ERAS)</a:t>
            </a:r>
            <a:endParaRPr lang="en-GB" sz="36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2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Early Recovery After Surgery (ERAS)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GB" altLang="en-US" dirty="0"/>
              <a:t>avoidance of extensive pre-operative fasting – 50-70g carbohydrate drink 2 hours before surgery </a:t>
            </a:r>
            <a:r>
              <a:rPr lang="en-GB" altLang="en-US" dirty="0">
                <a:solidFill>
                  <a:schemeClr val="hlink"/>
                </a:solidFill>
              </a:rPr>
              <a:t>(!!NOT practice on ICU)</a:t>
            </a:r>
          </a:p>
          <a:p>
            <a:pPr>
              <a:lnSpc>
                <a:spcPct val="120000"/>
              </a:lnSpc>
            </a:pPr>
            <a:r>
              <a:rPr lang="en-GB" altLang="en-US" b="1" dirty="0" smtClean="0">
                <a:solidFill>
                  <a:schemeClr val="tx2"/>
                </a:solidFill>
              </a:rPr>
              <a:t>Re-establishment </a:t>
            </a:r>
            <a:r>
              <a:rPr lang="en-GB" altLang="en-US" b="1" dirty="0">
                <a:solidFill>
                  <a:schemeClr val="tx2"/>
                </a:solidFill>
              </a:rPr>
              <a:t>of </a:t>
            </a:r>
            <a:r>
              <a:rPr lang="en-GB" altLang="en-US" b="1" dirty="0" smtClean="0">
                <a:solidFill>
                  <a:schemeClr val="tx2"/>
                </a:solidFill>
              </a:rPr>
              <a:t>oral/initiation </a:t>
            </a:r>
            <a:r>
              <a:rPr lang="en-GB" altLang="en-US" b="1" dirty="0">
                <a:solidFill>
                  <a:schemeClr val="tx2"/>
                </a:solidFill>
              </a:rPr>
              <a:t>of enteral feeding as early as possible after surgery</a:t>
            </a:r>
            <a:r>
              <a:rPr lang="en-GB" altLang="en-US" dirty="0"/>
              <a:t> (ward to remove NGT to avoid drip-and-suck)</a:t>
            </a:r>
          </a:p>
          <a:p>
            <a:pPr>
              <a:lnSpc>
                <a:spcPct val="120000"/>
              </a:lnSpc>
            </a:pPr>
            <a:r>
              <a:rPr lang="en-GB" altLang="en-US" dirty="0"/>
              <a:t>Integration of nutrition into the overall management of the patient</a:t>
            </a:r>
          </a:p>
          <a:p>
            <a:pPr>
              <a:lnSpc>
                <a:spcPct val="120000"/>
              </a:lnSpc>
            </a:pPr>
            <a:r>
              <a:rPr lang="en-GB" altLang="en-US" dirty="0" err="1"/>
              <a:t>Interventive</a:t>
            </a:r>
            <a:r>
              <a:rPr lang="en-GB" altLang="en-US" dirty="0"/>
              <a:t> metabolic control e.g. blood glucose levels</a:t>
            </a:r>
          </a:p>
          <a:p>
            <a:pPr>
              <a:lnSpc>
                <a:spcPct val="120000"/>
              </a:lnSpc>
            </a:pPr>
            <a:r>
              <a:rPr lang="en-GB" altLang="en-US" dirty="0"/>
              <a:t>Reduction of factors which exacerbate stress-related catabolism or impair GI function</a:t>
            </a:r>
          </a:p>
          <a:p>
            <a:pPr>
              <a:lnSpc>
                <a:spcPct val="120000"/>
              </a:lnSpc>
            </a:pPr>
            <a:r>
              <a:rPr lang="en-GB" altLang="en-US" dirty="0"/>
              <a:t>Early mobilisation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b="1" dirty="0">
                <a:solidFill>
                  <a:srgbClr val="5C068C"/>
                </a:solidFill>
              </a:rPr>
              <a:t>Nutrition in the ICU </a:t>
            </a:r>
            <a:r>
              <a:rPr lang="en-US" b="1" dirty="0" smtClean="0">
                <a:solidFill>
                  <a:srgbClr val="5C068C"/>
                </a:solidFill>
              </a:rPr>
              <a:t>Setting </a:t>
            </a:r>
            <a:r>
              <a:rPr lang="en-US" b="1" dirty="0" smtClean="0">
                <a:latin typeface="Arial"/>
                <a:cs typeface="Arial"/>
              </a:rPr>
              <a:t>/ </a:t>
            </a:r>
            <a:r>
              <a:rPr lang="en-US" dirty="0" smtClean="0">
                <a:latin typeface="Arial"/>
                <a:cs typeface="Arial"/>
              </a:rPr>
              <a:t>St George’s University Hospitals NHS Foundation Trust</a:t>
            </a:r>
          </a:p>
          <a:p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568301" y="5867399"/>
            <a:ext cx="31822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99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FF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solidFill>
                  <a:srgbClr val="000099"/>
                </a:solidFill>
              </a:rPr>
              <a:t>ESPEN guidelines on enteral nutrition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solidFill>
                  <a:srgbClr val="000099"/>
                </a:solidFill>
              </a:rPr>
              <a:t>DGEM group; </a:t>
            </a:r>
            <a:r>
              <a:rPr lang="en-GB" altLang="en-US" sz="1400" dirty="0" err="1">
                <a:solidFill>
                  <a:srgbClr val="000099"/>
                </a:solidFill>
              </a:rPr>
              <a:t>Clin</a:t>
            </a:r>
            <a:r>
              <a:rPr lang="en-GB" altLang="en-US" sz="1400" dirty="0">
                <a:solidFill>
                  <a:srgbClr val="000099"/>
                </a:solidFill>
              </a:rPr>
              <a:t> </a:t>
            </a:r>
            <a:r>
              <a:rPr lang="en-GB" altLang="en-US" sz="1400" dirty="0" err="1">
                <a:solidFill>
                  <a:srgbClr val="000099"/>
                </a:solidFill>
              </a:rPr>
              <a:t>Nutr</a:t>
            </a:r>
            <a:r>
              <a:rPr lang="en-GB" altLang="en-US" sz="1400" dirty="0">
                <a:solidFill>
                  <a:srgbClr val="000099"/>
                </a:solidFill>
              </a:rPr>
              <a:t> 25:224 2006</a:t>
            </a:r>
          </a:p>
        </p:txBody>
      </p:sp>
    </p:spTree>
    <p:extLst>
      <p:ext uri="{BB962C8B-B14F-4D97-AF65-F5344CB8AC3E}">
        <p14:creationId xmlns:p14="http://schemas.microsoft.com/office/powerpoint/2010/main" val="31926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52933" y="6365184"/>
            <a:ext cx="6661914" cy="365125"/>
          </a:xfrm>
          <a:prstGeom prst="rect">
            <a:avLst/>
          </a:prstGeom>
        </p:spPr>
        <p:txBody>
          <a:bodyPr/>
          <a:lstStyle/>
          <a:p>
            <a:r>
              <a:rPr lang="en-US" sz="1050" b="1" i="1" dirty="0" smtClean="0">
                <a:solidFill>
                  <a:srgbClr val="7030A0"/>
                </a:solidFill>
                <a:latin typeface="Arial"/>
                <a:cs typeface="Arial"/>
              </a:rPr>
              <a:t>Excellence in specialist and community healthcare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6" t="7029" r="23954" b="4186"/>
          <a:stretch/>
        </p:blipFill>
        <p:spPr bwMode="auto">
          <a:xfrm>
            <a:off x="1350335" y="260648"/>
            <a:ext cx="5990969" cy="56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Arrow 4"/>
          <p:cNvSpPr/>
          <p:nvPr/>
        </p:nvSpPr>
        <p:spPr>
          <a:xfrm>
            <a:off x="5355634" y="3975652"/>
            <a:ext cx="679406" cy="39756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5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0995" y="1723637"/>
            <a:ext cx="5690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3E1F81"/>
                </a:solidFill>
                <a:latin typeface="Arial" pitchFamily="34" charset="0"/>
                <a:cs typeface="Arial" pitchFamily="34" charset="0"/>
              </a:rPr>
              <a:t>Thank you!</a:t>
            </a:r>
            <a:endParaRPr lang="en-GB" sz="4000" b="1" dirty="0">
              <a:solidFill>
                <a:srgbClr val="3E1F8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14" y="2684822"/>
            <a:ext cx="2804331" cy="280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77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GHT_white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dge">
  <a:themeElements>
    <a:clrScheme name="Edge 9">
      <a:dk1>
        <a:srgbClr val="000000"/>
      </a:dk1>
      <a:lt1>
        <a:srgbClr val="FFFFFF"/>
      </a:lt1>
      <a:dk2>
        <a:srgbClr val="003399"/>
      </a:dk2>
      <a:lt2>
        <a:srgbClr val="666699"/>
      </a:lt2>
      <a:accent1>
        <a:srgbClr val="009999"/>
      </a:accent1>
      <a:accent2>
        <a:srgbClr val="4C6D4E"/>
      </a:accent2>
      <a:accent3>
        <a:srgbClr val="FFFFFF"/>
      </a:accent3>
      <a:accent4>
        <a:srgbClr val="000000"/>
      </a:accent4>
      <a:accent5>
        <a:srgbClr val="AACACA"/>
      </a:accent5>
      <a:accent6>
        <a:srgbClr val="446246"/>
      </a:accent6>
      <a:hlink>
        <a:srgbClr val="4C6D80"/>
      </a:hlink>
      <a:folHlink>
        <a:srgbClr val="B2B2B2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SGHT_white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SGHT_whitetemplate</Template>
  <TotalTime>768</TotalTime>
  <Words>2483</Words>
  <Application>Microsoft Office PowerPoint</Application>
  <PresentationFormat>On-screen Show (4:3)</PresentationFormat>
  <Paragraphs>421</Paragraphs>
  <Slides>64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64</vt:i4>
      </vt:variant>
    </vt:vector>
  </HeadingPairs>
  <TitlesOfParts>
    <vt:vector size="69" baseType="lpstr">
      <vt:lpstr>SGHT_whitetemplate</vt:lpstr>
      <vt:lpstr>1_Office Theme</vt:lpstr>
      <vt:lpstr>3_Office Theme</vt:lpstr>
      <vt:lpstr>Edge</vt:lpstr>
      <vt:lpstr>1_SGHT_whitetemplate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Nutrition and Critical Illness</vt:lpstr>
      <vt:lpstr>PowerPoint Presentation</vt:lpstr>
      <vt:lpstr>PowerPoint Presentation</vt:lpstr>
      <vt:lpstr>PowerPoint Presentation</vt:lpstr>
      <vt:lpstr>Body protein turnover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Oral Nutrition</vt:lpstr>
      <vt:lpstr>Oral Nutrition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Respiratory quotient (RQ)</vt:lpstr>
      <vt:lpstr>PowerPoint Presentation</vt:lpstr>
      <vt:lpstr>MCT fats: absorptive and metabolic fate</vt:lpstr>
      <vt:lpstr>PowerPoint Presentation</vt:lpstr>
      <vt:lpstr>PowerPoint Presentation</vt:lpstr>
      <vt:lpstr>PowerPoint Presentation</vt:lpstr>
      <vt:lpstr> Feeds start at 30ml/hr  = 0.5ml/min  Adults produce &gt;1ml saliva per minute </vt:lpstr>
      <vt:lpstr>PowerPoint Presentation</vt:lpstr>
      <vt:lpstr>Factors influencing gastric emptying rate</vt:lpstr>
      <vt:lpstr>PowerPoint Presentation</vt:lpstr>
      <vt:lpstr>Resumption of ‘normal’ motility  post surgery</vt:lpstr>
      <vt:lpstr>PowerPoint Presentation</vt:lpstr>
      <vt:lpstr>PowerPoint Presentation</vt:lpstr>
      <vt:lpstr>Prokinetics improve feed absorption</vt:lpstr>
      <vt:lpstr>How effective are prokinetics?</vt:lpstr>
      <vt:lpstr>PowerPoint Presentation</vt:lpstr>
      <vt:lpstr>Parenteral Nutrition</vt:lpstr>
      <vt:lpstr>PowerPoint Presentation</vt:lpstr>
      <vt:lpstr>PowerPoint Presentation</vt:lpstr>
      <vt:lpstr>Refeeding Syndrome</vt:lpstr>
      <vt:lpstr>Refeeding syndrome: Criteria</vt:lpstr>
      <vt:lpstr>Refeeding syndrome</vt:lpstr>
      <vt:lpstr>PowerPoint Presentation</vt:lpstr>
      <vt:lpstr>Early Recovery After Surgery (ERAS)</vt:lpstr>
      <vt:lpstr>PowerPoint Presentation</vt:lpstr>
      <vt:lpstr>PowerPoint Presentation</vt:lpstr>
    </vt:vector>
  </TitlesOfParts>
  <Company>St George's Healthcare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Couch</dc:creator>
  <cp:lastModifiedBy>Jen Wetherden</cp:lastModifiedBy>
  <cp:revision>149</cp:revision>
  <dcterms:created xsi:type="dcterms:W3CDTF">2015-12-05T16:42:10Z</dcterms:created>
  <dcterms:modified xsi:type="dcterms:W3CDTF">2019-03-12T16:14:19Z</dcterms:modified>
</cp:coreProperties>
</file>