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6" r:id="rId2"/>
    <p:sldId id="257" r:id="rId3"/>
    <p:sldId id="383" r:id="rId4"/>
    <p:sldId id="384" r:id="rId5"/>
    <p:sldId id="385" r:id="rId6"/>
    <p:sldId id="378" r:id="rId7"/>
    <p:sldId id="386" r:id="rId8"/>
    <p:sldId id="381" r:id="rId9"/>
    <p:sldId id="387" r:id="rId10"/>
    <p:sldId id="382" r:id="rId11"/>
    <p:sldId id="390" r:id="rId12"/>
    <p:sldId id="364" r:id="rId13"/>
    <p:sldId id="375" r:id="rId14"/>
    <p:sldId id="372" r:id="rId15"/>
    <p:sldId id="374" r:id="rId16"/>
    <p:sldId id="371" r:id="rId17"/>
    <p:sldId id="376" r:id="rId18"/>
    <p:sldId id="391" r:id="rId19"/>
    <p:sldId id="354" r:id="rId20"/>
    <p:sldId id="377" r:id="rId21"/>
    <p:sldId id="392" r:id="rId22"/>
    <p:sldId id="366" r:id="rId23"/>
    <p:sldId id="350" r:id="rId24"/>
    <p:sldId id="328" r:id="rId25"/>
    <p:sldId id="370" r:id="rId26"/>
    <p:sldId id="262" r:id="rId27"/>
    <p:sldId id="363" r:id="rId28"/>
    <p:sldId id="263" r:id="rId29"/>
    <p:sldId id="360" r:id="rId30"/>
    <p:sldId id="379" r:id="rId31"/>
    <p:sldId id="361" r:id="rId32"/>
    <p:sldId id="362" r:id="rId33"/>
    <p:sldId id="388" r:id="rId34"/>
    <p:sldId id="380" r:id="rId35"/>
    <p:sldId id="355" r:id="rId36"/>
    <p:sldId id="389" r:id="rId37"/>
    <p:sldId id="343" r:id="rId38"/>
    <p:sldId id="353" r:id="rId39"/>
    <p:sldId id="352" r:id="rId40"/>
    <p:sldId id="368" r:id="rId41"/>
    <p:sldId id="359" r:id="rId42"/>
    <p:sldId id="393" r:id="rId43"/>
    <p:sldId id="367" r:id="rId44"/>
    <p:sldId id="369" r:id="rId45"/>
    <p:sldId id="349" r:id="rId46"/>
    <p:sldId id="365" r:id="rId47"/>
    <p:sldId id="394" r:id="rId48"/>
    <p:sldId id="358"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07"/>
    <p:restoredTop sz="70759" autoAdjust="0"/>
  </p:normalViewPr>
  <p:slideViewPr>
    <p:cSldViewPr>
      <p:cViewPr>
        <p:scale>
          <a:sx n="59" d="100"/>
          <a:sy n="59" d="100"/>
        </p:scale>
        <p:origin x="-3258" y="-828"/>
      </p:cViewPr>
      <p:guideLst>
        <p:guide orient="horz" pos="2160"/>
        <p:guide pos="2880"/>
      </p:guideLst>
    </p:cSldViewPr>
  </p:slideViewPr>
  <p:notesTextViewPr>
    <p:cViewPr>
      <p:scale>
        <a:sx n="1" d="1"/>
        <a:sy n="1" d="1"/>
      </p:scale>
      <p:origin x="0" y="0"/>
    </p:cViewPr>
  </p:notesTextViewPr>
  <p:sorterViewPr>
    <p:cViewPr>
      <p:scale>
        <a:sx n="130" d="100"/>
        <a:sy n="130" d="100"/>
      </p:scale>
      <p:origin x="0" y="97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F4181F-6F20-CD4F-8E09-0CD17109DDAE}" type="datetimeFigureOut">
              <a:rPr lang="en-US" smtClean="0"/>
              <a:t>1/3/2018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DD4E4-83F9-B14C-A2D5-C2B50D724BE7}" type="slidenum">
              <a:rPr lang="en-US" smtClean="0"/>
              <a:t>‹#›</a:t>
            </a:fld>
            <a:endParaRPr lang="en-US"/>
          </a:p>
        </p:txBody>
      </p:sp>
    </p:spTree>
    <p:extLst>
      <p:ext uri="{BB962C8B-B14F-4D97-AF65-F5344CB8AC3E}">
        <p14:creationId xmlns:p14="http://schemas.microsoft.com/office/powerpoint/2010/main" val="395368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01F0CB-B978-4F48-A748-5BFDC6407B92}" type="datetimeFigureOut">
              <a:rPr lang="en-GB" smtClean="0"/>
              <a:t>03/01/2018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D7E03D-EE29-4D84-952A-FCCE6E02CDB3}" type="slidenum">
              <a:rPr lang="en-GB" smtClean="0"/>
              <a:t>‹#›</a:t>
            </a:fld>
            <a:endParaRPr lang="en-GB"/>
          </a:p>
        </p:txBody>
      </p:sp>
    </p:spTree>
    <p:extLst>
      <p:ext uri="{BB962C8B-B14F-4D97-AF65-F5344CB8AC3E}">
        <p14:creationId xmlns:p14="http://schemas.microsoft.com/office/powerpoint/2010/main" val="3389082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What ideas of safety underpin your use of SBT?</a:t>
            </a:r>
          </a:p>
          <a:p>
            <a:endParaRPr lang="en-US" dirty="0"/>
          </a:p>
        </p:txBody>
      </p:sp>
      <p:sp>
        <p:nvSpPr>
          <p:cNvPr id="4" name="Slide Number Placeholder 3"/>
          <p:cNvSpPr>
            <a:spLocks noGrp="1"/>
          </p:cNvSpPr>
          <p:nvPr>
            <p:ph type="sldNum" sz="quarter" idx="10"/>
          </p:nvPr>
        </p:nvSpPr>
        <p:spPr/>
        <p:txBody>
          <a:bodyPr/>
          <a:lstStyle/>
          <a:p>
            <a:pPr>
              <a:defRPr/>
            </a:pPr>
            <a:fld id="{172E713D-28A3-413E-8207-CC75DD15A387}" type="slidenum">
              <a:rPr lang="en-GB" smtClean="0"/>
              <a:pPr>
                <a:defRPr/>
              </a:pPr>
              <a:t>1</a:t>
            </a:fld>
            <a:endParaRPr lang="en-GB"/>
          </a:p>
        </p:txBody>
      </p:sp>
    </p:spTree>
    <p:extLst>
      <p:ext uri="{BB962C8B-B14F-4D97-AF65-F5344CB8AC3E}">
        <p14:creationId xmlns:p14="http://schemas.microsoft.com/office/powerpoint/2010/main" val="48390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D7E03D-EE29-4D84-952A-FCCE6E02CDB3}" type="slidenum">
              <a:rPr lang="en-GB" smtClean="0"/>
              <a:t>2</a:t>
            </a:fld>
            <a:endParaRPr lang="en-GB"/>
          </a:p>
        </p:txBody>
      </p:sp>
    </p:spTree>
    <p:extLst>
      <p:ext uri="{BB962C8B-B14F-4D97-AF65-F5344CB8AC3E}">
        <p14:creationId xmlns:p14="http://schemas.microsoft.com/office/powerpoint/2010/main" val="1242190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Rot="1" noChangeAspect="1" noChangeArrowheads="1"/>
          </p:cNvSpPr>
          <p:nvPr>
            <p:ph type="sldImg"/>
          </p:nvPr>
        </p:nvSpPr>
        <p:spPr/>
      </p:sp>
      <p:sp>
        <p:nvSpPr>
          <p:cNvPr id="22531" name="Rectangle 2"/>
          <p:cNvSpPr>
            <a:spLocks noGrp="1" noChangeArrowheads="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5613" eaLnBrk="1">
              <a:lnSpc>
                <a:spcPts val="3500"/>
              </a:lnSpc>
            </a:pPr>
            <a:r>
              <a:rPr lang="en-GB" altLang="x-none" sz="1000">
                <a:solidFill>
                  <a:srgbClr val="572E2D"/>
                </a:solidFill>
                <a:latin typeface="Noteworthy Bold" charset="0"/>
                <a:ea typeface="Noteworthy Bold" charset="0"/>
                <a:cs typeface="Noteworthy Bold" charset="0"/>
                <a:sym typeface="Noteworthy Bold" charset="0"/>
              </a:rPr>
              <a:t>WE HAVE OVER A DECADES WORTH OF RESOURCES THAT WE HAVE BUILT UP THROUGH CAPITAL PROJECTS, SHA / STELI FUNDING AS WELL AS INDIVIDUAL DESIGN MODIFICATIONS BY LEADING CONSULTANT FACULTY </a:t>
            </a: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endParaRPr lang="en-GB" altLang="x-none" sz="1000">
              <a:solidFill>
                <a:srgbClr val="572E2D"/>
              </a:solidFill>
              <a:latin typeface="Noteworthy Bold" charset="0"/>
              <a:ea typeface="Noteworthy Bold" charset="0"/>
              <a:cs typeface="Noteworthy Bold" charset="0"/>
              <a:sym typeface="Noteworthy Bold" charset="0"/>
            </a:endParaRPr>
          </a:p>
          <a:p>
            <a:pPr defTabSz="455613" eaLnBrk="1">
              <a:lnSpc>
                <a:spcPts val="3500"/>
              </a:lnSpc>
            </a:pPr>
            <a:r>
              <a:rPr lang="en-GB" altLang="x-none" sz="1000">
                <a:solidFill>
                  <a:srgbClr val="572E2D"/>
                </a:solidFill>
                <a:latin typeface="Noteworthy Bold" charset="0"/>
                <a:ea typeface="Noteworthy Bold" charset="0"/>
                <a:cs typeface="Noteworthy Bold" charset="0"/>
                <a:sym typeface="Noteworthy Bold" charset="0"/>
              </a:rPr>
              <a:t>ONE OF THE 1</a:t>
            </a:r>
            <a:r>
              <a:rPr lang="en-GB" altLang="x-none" sz="1000" baseline="30000">
                <a:solidFill>
                  <a:srgbClr val="572E2D"/>
                </a:solidFill>
                <a:latin typeface="Noteworthy Bold" charset="0"/>
                <a:ea typeface="Noteworthy Bold" charset="0"/>
                <a:cs typeface="Noteworthy Bold" charset="0"/>
                <a:sym typeface="Noteworthy Bold" charset="0"/>
              </a:rPr>
              <a:t>ST</a:t>
            </a:r>
            <a:r>
              <a:rPr lang="en-GB" altLang="x-none" sz="1000">
                <a:solidFill>
                  <a:srgbClr val="572E2D"/>
                </a:solidFill>
                <a:latin typeface="Noteworthy Bold" charset="0"/>
                <a:ea typeface="Noteworthy Bold" charset="0"/>
                <a:cs typeface="Noteworthy Bold" charset="0"/>
                <a:sym typeface="Noteworthy Bold" charset="0"/>
              </a:rPr>
              <a:t> PAPERS ON SIMULATION BY PROFESSOR DAVID GABBA STATED THAT SIMULATION IS AND SHOULD BE CONSIDERED A TECHNIQUE RATHER THAN A TECHNOLOGY. HOWEVER THE CORRECT USE OF THE TECHNOLGY CAN BE AN ART IN ITSELF. MAKING THE TECHNOLOGY FIT FOR PURPOSE BY ALIGNING ITS USE TO THE LEARNING OBJECTIVES WHILST REMAINING INVISIBLE IS THE CHALLENGE.</a:t>
            </a:r>
            <a:endParaRPr lang="en-GB" altLang="x-none" sz="1800"/>
          </a:p>
        </p:txBody>
      </p:sp>
    </p:spTree>
    <p:extLst>
      <p:ext uri="{BB962C8B-B14F-4D97-AF65-F5344CB8AC3E}">
        <p14:creationId xmlns:p14="http://schemas.microsoft.com/office/powerpoint/2010/main" val="1686134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x-none" sz="1200"/>
              <a:t>THE SKILLS LAB</a:t>
            </a:r>
          </a:p>
          <a:p>
            <a:r>
              <a:rPr lang="en-GB" altLang="x-none" sz="1200"/>
              <a:t>RESPONDING TO NEED</a:t>
            </a:r>
          </a:p>
          <a:p>
            <a:r>
              <a:rPr lang="en-GB" altLang="x-none" sz="1200"/>
              <a:t>RCS – BSSC, ATLS, LAPAROSCOPIC TRAINING</a:t>
            </a:r>
          </a:p>
          <a:p>
            <a:r>
              <a:rPr lang="en-GB" altLang="x-none" sz="1200"/>
              <a:t>RCA – DIFFICULT AIRWAY MANAGEMENT / SIMULATORS</a:t>
            </a:r>
          </a:p>
          <a:p>
            <a:r>
              <a:rPr lang="en-GB" altLang="x-none" sz="1200"/>
              <a:t>CLINICAL GOVERNANCE – TIME TO STOP PRACTICIING ON PATIENTS</a:t>
            </a:r>
          </a:p>
          <a:p>
            <a:endParaRPr lang="en-GB" altLang="x-none"/>
          </a:p>
        </p:txBody>
      </p:sp>
    </p:spTree>
    <p:extLst>
      <p:ext uri="{BB962C8B-B14F-4D97-AF65-F5344CB8AC3E}">
        <p14:creationId xmlns:p14="http://schemas.microsoft.com/office/powerpoint/2010/main" val="11773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3400" indent="-533400" eaLnBrk="1" hangingPunct="1">
              <a:lnSpc>
                <a:spcPct val="90000"/>
              </a:lnSpc>
              <a:buFont typeface="Wingdings" charset="2"/>
              <a:buNone/>
            </a:pPr>
            <a:r>
              <a:rPr lang="en-GB" altLang="x-none" sz="1800" u="sng">
                <a:latin typeface="Arial" charset="0"/>
                <a:ea typeface="ＭＳ Ｐゴシック" charset="-128"/>
              </a:rPr>
              <a:t>ACCESS</a:t>
            </a:r>
          </a:p>
          <a:p>
            <a:pPr marL="533400" indent="-533400" eaLnBrk="1" hangingPunct="1">
              <a:lnSpc>
                <a:spcPct val="90000"/>
              </a:lnSpc>
            </a:pPr>
            <a:r>
              <a:rPr lang="en-GB" altLang="x-none" sz="1800">
                <a:latin typeface="Arial" charset="0"/>
                <a:ea typeface="ＭＳ Ｐゴシック" charset="-128"/>
              </a:rPr>
              <a:t>Computer scenario simulator - Unrealistic monitor - Large amount of role play required - Not possible to have two problems occurring at same time </a:t>
            </a:r>
          </a:p>
          <a:p>
            <a:pPr marL="533400" indent="-533400" eaLnBrk="1" hangingPunct="1">
              <a:lnSpc>
                <a:spcPct val="90000"/>
              </a:lnSpc>
            </a:pPr>
            <a:r>
              <a:rPr lang="en-GB" altLang="x-none" sz="1800">
                <a:latin typeface="Arial" charset="0"/>
                <a:ea typeface="ＭＳ Ｐゴシック" charset="-128"/>
              </a:rPr>
              <a:t>Not linked to a manikin</a:t>
            </a:r>
          </a:p>
          <a:p>
            <a:pPr marL="533400" indent="-533400" eaLnBrk="1" hangingPunct="1"/>
            <a:endParaRPr lang="en-US" altLang="x-none">
              <a:latin typeface="Arial" charset="0"/>
              <a:ea typeface="ＭＳ Ｐゴシック" charset="-128"/>
            </a:endParaRPr>
          </a:p>
        </p:txBody>
      </p:sp>
      <p:sp>
        <p:nvSpPr>
          <p:cNvPr id="26628"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fld id="{D12A9070-4C27-AA49-AE72-7F435F17628F}" type="slidenum">
              <a:rPr lang="en-GB" altLang="x-none"/>
              <a:pPr eaLnBrk="1"/>
              <a:t>5</a:t>
            </a:fld>
            <a:endParaRPr lang="en-GB" altLang="x-none"/>
          </a:p>
        </p:txBody>
      </p:sp>
    </p:spTree>
    <p:extLst>
      <p:ext uri="{BB962C8B-B14F-4D97-AF65-F5344CB8AC3E}">
        <p14:creationId xmlns:p14="http://schemas.microsoft.com/office/powerpoint/2010/main" val="325142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5F5F3F55-D24C-A045-A2A0-7645FF640D45}" type="slidenum">
              <a:rPr lang="en-US" altLang="x-none" sz="1200">
                <a:latin typeface="Times New Roman" charset="0"/>
              </a:rPr>
              <a:pPr eaLnBrk="1" hangingPunct="1"/>
              <a:t>6</a:t>
            </a:fld>
            <a:endParaRPr lang="en-US" altLang="x-none" sz="1200">
              <a:latin typeface="Times New Roman" charset="0"/>
            </a:endParaRPr>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a:latin typeface="Times New Roman" charset="0"/>
                <a:ea typeface="ＭＳ Ｐゴシック" charset="-128"/>
              </a:rPr>
              <a:t>THIS TYPOLOGY OF FIDELITY IS BASED ON THE TRAINER’S PERSPECTIVE.</a:t>
            </a:r>
          </a:p>
          <a:p>
            <a:pPr eaLnBrk="1" hangingPunct="1"/>
            <a:r>
              <a:rPr lang="en-GB" altLang="x-none">
                <a:latin typeface="Times New Roman" charset="0"/>
                <a:ea typeface="ＭＳ Ｐゴシック" charset="-128"/>
              </a:rPr>
              <a:t>THE REQUIRED OVERALL FIDELITY CONFIGURATION IS BEST DETERMIINED BY THE LEARNING OUTCOMES.</a:t>
            </a:r>
          </a:p>
        </p:txBody>
      </p:sp>
    </p:spTree>
    <p:extLst>
      <p:ext uri="{BB962C8B-B14F-4D97-AF65-F5344CB8AC3E}">
        <p14:creationId xmlns:p14="http://schemas.microsoft.com/office/powerpoint/2010/main" val="47555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fld id="{6CD5F8A6-ED89-D94D-B958-C5E302C9C513}" type="slidenum">
              <a:rPr lang="en-GB" altLang="x-none"/>
              <a:pPr eaLnBrk="1"/>
              <a:t>7</a:t>
            </a:fld>
            <a:endParaRPr lang="en-GB" altLang="x-none"/>
          </a:p>
        </p:txBody>
      </p:sp>
      <p:sp>
        <p:nvSpPr>
          <p:cNvPr id="30723" name="Rectangle 2"/>
          <p:cNvSpPr>
            <a:spLocks noGrp="1" noRot="1" noChangeAspect="1" noChangeArrowheads="1"/>
          </p:cNvSpPr>
          <p:nvPr>
            <p:ph type="sldImg"/>
          </p:nvPr>
        </p:nvSpPr>
        <p:spPr>
          <a:solidFill>
            <a:srgbClr val="FFFFFF"/>
          </a:solidFill>
          <a:ln>
            <a:solidFill>
              <a:srgbClr val="000000"/>
            </a:solidFill>
            <a:miter lim="800000"/>
            <a:headEnd/>
            <a:tailEnd/>
          </a:ln>
        </p:spPr>
      </p:sp>
      <p:sp>
        <p:nvSpPr>
          <p:cNvPr id="3072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GB" altLang="x-none"/>
          </a:p>
        </p:txBody>
      </p:sp>
    </p:spTree>
    <p:extLst>
      <p:ext uri="{BB962C8B-B14F-4D97-AF65-F5344CB8AC3E}">
        <p14:creationId xmlns:p14="http://schemas.microsoft.com/office/powerpoint/2010/main" val="2014697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DA1E14B6-1C58-CB4A-BFA8-EDE81BB824F5}" type="slidenum">
              <a:rPr lang="en-US" altLang="x-none" sz="1200">
                <a:latin typeface="Times New Roman" charset="0"/>
              </a:rPr>
              <a:pPr eaLnBrk="1" hangingPunct="1"/>
              <a:t>8</a:t>
            </a:fld>
            <a:endParaRPr lang="en-US" altLang="x-none" sz="1200">
              <a:latin typeface="Times New Roman" charset="0"/>
            </a:endParaRPr>
          </a:p>
        </p:txBody>
      </p:sp>
      <p:sp>
        <p:nvSpPr>
          <p:cNvPr id="265219" name="Rectangle 2"/>
          <p:cNvSpPr>
            <a:spLocks noGrp="1" noRot="1" noChangeAspect="1" noChangeArrowheads="1"/>
          </p:cNvSpPr>
          <p:nvPr>
            <p:ph type="sldImg"/>
          </p:nvPr>
        </p:nvSpPr>
        <p:spPr>
          <a:solidFill>
            <a:srgbClr val="FFFFFF"/>
          </a:solidFill>
          <a:ln/>
        </p:spPr>
      </p:sp>
      <p:sp>
        <p:nvSpPr>
          <p:cNvPr id="26522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a:latin typeface="Times New Roman" charset="0"/>
                <a:ea typeface="ＭＳ Ｐゴシック" charset="-128"/>
              </a:rPr>
              <a:t>HIGH ENVIRONMENT</a:t>
            </a:r>
          </a:p>
          <a:p>
            <a:pPr eaLnBrk="1" hangingPunct="1"/>
            <a:r>
              <a:rPr lang="en-GB" altLang="x-none">
                <a:latin typeface="Times New Roman" charset="0"/>
                <a:ea typeface="ＭＳ Ｐゴシック" charset="-128"/>
              </a:rPr>
              <a:t>HIGH EQUIPMENT</a:t>
            </a:r>
          </a:p>
          <a:p>
            <a:pPr eaLnBrk="1" hangingPunct="1"/>
            <a:r>
              <a:rPr lang="en-GB" altLang="x-none">
                <a:latin typeface="Times New Roman" charset="0"/>
                <a:ea typeface="ＭＳ Ｐゴシック" charset="-128"/>
              </a:rPr>
              <a:t>HIGH PSYCHOLOGICAL FIDELITY</a:t>
            </a:r>
          </a:p>
        </p:txBody>
      </p:sp>
    </p:spTree>
    <p:extLst>
      <p:ext uri="{BB962C8B-B14F-4D97-AF65-F5344CB8AC3E}">
        <p14:creationId xmlns:p14="http://schemas.microsoft.com/office/powerpoint/2010/main" val="1895584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x-none"/>
              <a:t>FEM STOP MEDICAL ERROR &amp; PACING ERROR X4 SI’S</a:t>
            </a:r>
          </a:p>
          <a:p>
            <a:endParaRPr lang="en-GB" altLang="x-none"/>
          </a:p>
          <a:p>
            <a:r>
              <a:rPr lang="en-GB" altLang="x-none"/>
              <a:t>SIMULATION TO RETRAIN STAFF</a:t>
            </a:r>
          </a:p>
          <a:p>
            <a:endParaRPr lang="en-GB" altLang="x-none"/>
          </a:p>
          <a:p>
            <a:r>
              <a:rPr lang="en-GB" altLang="x-none"/>
              <a:t>INTRODUCE NEW CONCEPTS ON EDUCATION </a:t>
            </a:r>
          </a:p>
        </p:txBody>
      </p:sp>
    </p:spTree>
    <p:extLst>
      <p:ext uri="{BB962C8B-B14F-4D97-AF65-F5344CB8AC3E}">
        <p14:creationId xmlns:p14="http://schemas.microsoft.com/office/powerpoint/2010/main" val="1815162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650A12ED-D7E9-9D41-9D7D-F064A11D18E2}" type="slidenum">
              <a:rPr lang="en-US" altLang="x-none" sz="1200">
                <a:latin typeface="Times New Roman" charset="0"/>
              </a:rPr>
              <a:pPr eaLnBrk="1" hangingPunct="1"/>
              <a:t>10</a:t>
            </a:fld>
            <a:endParaRPr lang="en-US" altLang="x-none" sz="1200">
              <a:latin typeface="Times New Roman" charset="0"/>
            </a:endParaRPr>
          </a:p>
        </p:txBody>
      </p:sp>
      <p:sp>
        <p:nvSpPr>
          <p:cNvPr id="267267" name="Rectangle 1026"/>
          <p:cNvSpPr>
            <a:spLocks noGrp="1" noRot="1" noChangeAspect="1" noChangeArrowheads="1"/>
          </p:cNvSpPr>
          <p:nvPr>
            <p:ph type="sldImg"/>
          </p:nvPr>
        </p:nvSpPr>
        <p:spPr>
          <a:solidFill>
            <a:srgbClr val="FFFFFF"/>
          </a:solidFill>
          <a:ln/>
        </p:spPr>
      </p:sp>
      <p:sp>
        <p:nvSpPr>
          <p:cNvPr id="26726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655784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fld id="{370EE84E-A516-114C-B186-31A495848B92}" type="slidenum">
              <a:rPr lang="en-GB" altLang="x-none"/>
              <a:pPr eaLnBrk="1"/>
              <a:t>11</a:t>
            </a:fld>
            <a:endParaRPr lang="en-GB" altLang="x-none"/>
          </a:p>
        </p:txBody>
      </p:sp>
      <p:sp>
        <p:nvSpPr>
          <p:cNvPr id="43011" name="Rectangle 2"/>
          <p:cNvSpPr>
            <a:spLocks noGrp="1" noRot="1" noChangeAspect="1" noChangeArrowheads="1" noTextEdit="1"/>
          </p:cNvSpPr>
          <p:nvPr>
            <p:ph type="sldImg"/>
          </p:nvPr>
        </p:nvSpPr>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latin typeface="Times New Roman" charset="0"/>
              <a:ea typeface="Times New Roman" charset="0"/>
              <a:cs typeface="Times New Roman" charset="0"/>
            </a:endParaRPr>
          </a:p>
        </p:txBody>
      </p:sp>
    </p:spTree>
    <p:extLst>
      <p:ext uri="{BB962C8B-B14F-4D97-AF65-F5344CB8AC3E}">
        <p14:creationId xmlns:p14="http://schemas.microsoft.com/office/powerpoint/2010/main" val="860005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dirty="0" smtClean="0"/>
              <a:t>With over 20 years of experience, the centre has designed and delivered a full range of simulation and skills courses to thousands of healthcare professionals, in the continuing hope to reduce error, improve practice and increase Patient Safety.</a:t>
            </a:r>
          </a:p>
          <a:p>
            <a:pPr>
              <a:spcBef>
                <a:spcPct val="0"/>
              </a:spcBef>
            </a:pPr>
            <a:endParaRPr lang="en-GB" dirty="0" smtClean="0"/>
          </a:p>
          <a:p>
            <a:pPr>
              <a:spcBef>
                <a:spcPct val="0"/>
              </a:spcBef>
            </a:pPr>
            <a:r>
              <a:rPr lang="en-GB" dirty="0" smtClean="0"/>
              <a:t>Learning occurs before &amp; after the event. Simulation is merely a vehicle to professional discussion</a:t>
            </a:r>
          </a:p>
          <a:p>
            <a:pPr>
              <a:spcBef>
                <a:spcPct val="0"/>
              </a:spcBef>
            </a:pPr>
            <a:endParaRPr lang="en-GB" dirty="0" smtClean="0"/>
          </a:p>
          <a:p>
            <a:pPr defTabSz="455613" eaLnBrk="1">
              <a:lnSpc>
                <a:spcPts val="3500"/>
              </a:lnSpc>
            </a:pPr>
            <a:r>
              <a:rPr lang="en-GB" sz="1200" dirty="0" smtClean="0">
                <a:solidFill>
                  <a:srgbClr val="572E2D"/>
                </a:solidFill>
                <a:latin typeface="Noteworthy Bold" charset="0"/>
                <a:sym typeface="Noteworthy Bold" charset="0"/>
              </a:rPr>
              <a:t>Mission Statement :</a:t>
            </a:r>
          </a:p>
          <a:p>
            <a:pPr defTabSz="455613" eaLnBrk="1">
              <a:lnSpc>
                <a:spcPts val="3500"/>
              </a:lnSpc>
            </a:pPr>
            <a:endParaRPr lang="en-GB" sz="1200" dirty="0" smtClean="0">
              <a:solidFill>
                <a:srgbClr val="572E2D"/>
              </a:solidFill>
              <a:latin typeface="Noteworthy Bold" charset="0"/>
              <a:sym typeface="Noteworthy Bold" charset="0"/>
            </a:endParaRPr>
          </a:p>
          <a:p>
            <a:pPr marL="0" marR="0" indent="0" algn="l" defTabSz="455613" rtl="0" eaLnBrk="1" fontAlgn="base" latinLnBrk="0" hangingPunct="1">
              <a:lnSpc>
                <a:spcPts val="3500"/>
              </a:lnSpc>
              <a:spcBef>
                <a:spcPct val="30000"/>
              </a:spcBef>
              <a:spcAft>
                <a:spcPct val="0"/>
              </a:spcAft>
              <a:buClrTx/>
              <a:buSzTx/>
              <a:buFontTx/>
              <a:buNone/>
              <a:tabLst/>
              <a:defRPr/>
            </a:pPr>
            <a:r>
              <a:rPr lang="en-GB" sz="1200" dirty="0" smtClean="0">
                <a:latin typeface="Helvetica Light" charset="0"/>
                <a:cs typeface="Helvetica Light" charset="0"/>
              </a:rPr>
              <a:t>GAPS enhances patient care through learner-centred simulation and skills training. We design and deliver high quality programmes which recognise the essential place of multi-professional teams in the delivery of healthcare.</a:t>
            </a:r>
          </a:p>
          <a:p>
            <a:pPr>
              <a:spcBef>
                <a:spcPct val="0"/>
              </a:spcBef>
            </a:pPr>
            <a:endParaRPr lang="en-GB" dirty="0" smtClean="0"/>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EB0336-8821-4FA5-B5A8-0F5A380089BF}" type="slidenum">
              <a:rPr lang="en-GB"/>
              <a:pPr fontAlgn="base">
                <a:spcBef>
                  <a:spcPct val="0"/>
                </a:spcBef>
                <a:spcAft>
                  <a:spcPct val="0"/>
                </a:spcAft>
              </a:pPr>
              <a:t>12</a:t>
            </a:fld>
            <a:endParaRPr lang="en-GB"/>
          </a:p>
        </p:txBody>
      </p:sp>
    </p:spTree>
    <p:extLst>
      <p:ext uri="{BB962C8B-B14F-4D97-AF65-F5344CB8AC3E}">
        <p14:creationId xmlns:p14="http://schemas.microsoft.com/office/powerpoint/2010/main" val="1113132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856EB98A-059C-C746-8988-E17A141D7AD4}" type="slidenum">
              <a:rPr lang="en-US" altLang="x-none" sz="1200">
                <a:latin typeface="Times New Roman" charset="0"/>
              </a:rPr>
              <a:pPr eaLnBrk="1" hangingPunct="1"/>
              <a:t>13</a:t>
            </a:fld>
            <a:endParaRPr lang="en-US" altLang="x-none" sz="1200">
              <a:latin typeface="Times New Roman"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sz="1800">
                <a:latin typeface="Times New Roman" charset="0"/>
                <a:ea typeface="ＭＳ Ｐゴシック" charset="-128"/>
              </a:rPr>
              <a:t>PSYCHOLOCIAL - DEGREE TO WHICH THE SKILLS IN THE REAL TASK ARE CAPTURED IN THE SIMULATED TASK</a:t>
            </a:r>
          </a:p>
          <a:p>
            <a:pPr eaLnBrk="1" hangingPunct="1"/>
            <a:endParaRPr lang="en-GB" altLang="x-none" sz="1800">
              <a:latin typeface="Times New Roman" charset="0"/>
              <a:ea typeface="ＭＳ Ｐゴシック" charset="-128"/>
            </a:endParaRPr>
          </a:p>
          <a:p>
            <a:pPr eaLnBrk="1" hangingPunct="1"/>
            <a:r>
              <a:rPr lang="en-GB" altLang="x-none" sz="1800">
                <a:latin typeface="Times New Roman" charset="0"/>
                <a:ea typeface="ＭＳ Ｐゴシック" charset="-128"/>
              </a:rPr>
              <a:t>PHYSICAL - DEGREE TO WHICH THE DEVICE OR ENVIRONMENT REPLICATES THE PHYSICAL CHARACTERSITICS OF THE REAL ENVIRONMENT</a:t>
            </a:r>
          </a:p>
          <a:p>
            <a:pPr eaLnBrk="1" hangingPunct="1"/>
            <a:endParaRPr lang="en-GB" altLang="x-none" sz="1800">
              <a:latin typeface="Times New Roman" charset="0"/>
              <a:ea typeface="ＭＳ Ｐゴシック" charset="-128"/>
            </a:endParaRPr>
          </a:p>
          <a:p>
            <a:pPr eaLnBrk="1" hangingPunct="1"/>
            <a:r>
              <a:rPr lang="en-GB" altLang="x-none" sz="2400">
                <a:latin typeface="Times New Roman" charset="0"/>
                <a:ea typeface="ＭＳ Ｐゴシック" charset="-128"/>
              </a:rPr>
              <a:t> </a:t>
            </a:r>
            <a:endParaRPr lang="en-GB" altLang="x-none" sz="3200">
              <a:latin typeface="Times New Roman" charset="0"/>
              <a:ea typeface="ＭＳ Ｐゴシック" charset="-128"/>
            </a:endParaRPr>
          </a:p>
        </p:txBody>
      </p:sp>
    </p:spTree>
    <p:extLst>
      <p:ext uri="{BB962C8B-B14F-4D97-AF65-F5344CB8AC3E}">
        <p14:creationId xmlns:p14="http://schemas.microsoft.com/office/powerpoint/2010/main" val="782228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38B80B14-C621-5B45-988E-072DECF434EB}" type="slidenum">
              <a:rPr lang="en-US" altLang="x-none" sz="1200">
                <a:latin typeface="Times New Roman" charset="0"/>
              </a:rPr>
              <a:pPr eaLnBrk="1" hangingPunct="1"/>
              <a:t>14</a:t>
            </a:fld>
            <a:endParaRPr lang="en-US" altLang="x-none" sz="1200">
              <a:latin typeface="Times New Roman" charset="0"/>
            </a:endParaRPr>
          </a:p>
        </p:txBody>
      </p:sp>
      <p:sp>
        <p:nvSpPr>
          <p:cNvPr id="52227" name="Rectangle 1026"/>
          <p:cNvSpPr>
            <a:spLocks noGrp="1" noRot="1" noChangeAspect="1" noChangeArrowheads="1"/>
          </p:cNvSpPr>
          <p:nvPr>
            <p:ph type="sldImg"/>
          </p:nvPr>
        </p:nvSpPr>
        <p:spPr>
          <a:solidFill>
            <a:srgbClr val="FFFFFF"/>
          </a:solidFill>
          <a:ln/>
        </p:spPr>
      </p:sp>
      <p:sp>
        <p:nvSpPr>
          <p:cNvPr id="5222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680003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A0F94121-19AC-0C4E-923D-1726E94B6F28}" type="slidenum">
              <a:rPr lang="en-US" altLang="x-none" sz="1200">
                <a:latin typeface="Times New Roman" charset="0"/>
              </a:rPr>
              <a:pPr eaLnBrk="1" hangingPunct="1"/>
              <a:t>15</a:t>
            </a:fld>
            <a:endParaRPr lang="en-US" altLang="x-none" sz="1200">
              <a:latin typeface="Times New Roman"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a:latin typeface="Times New Roman" charset="0"/>
                <a:ea typeface="ＭＳ Ｐゴシック" charset="-128"/>
              </a:rPr>
              <a:t>SIMULATION CAN BE VIEWED AS A CONTINUUM THAT RUNS FROM FROM LOW TO HIGH LEVELS OF FIDELITY AND FROM LOW TO HIGH LEVELS OF AUTHENTICITY, DEPENDANT ON THE LEARNERS AND LEARNING OUTCOMES</a:t>
            </a:r>
          </a:p>
          <a:p>
            <a:pPr eaLnBrk="1" hangingPunct="1"/>
            <a:endParaRPr lang="en-GB" altLang="x-none">
              <a:latin typeface="Times New Roman" charset="0"/>
              <a:ea typeface="ＭＳ Ｐゴシック" charset="-128"/>
            </a:endParaRPr>
          </a:p>
          <a:p>
            <a:pPr eaLnBrk="1" hangingPunct="1"/>
            <a:r>
              <a:rPr lang="en-GB" altLang="x-none">
                <a:latin typeface="Times New Roman" charset="0"/>
                <a:ea typeface="ＭＳ Ｐゴシック" charset="-128"/>
              </a:rPr>
              <a:t>OFTEN INCORRECTLY USED TO DETERMINE LEARNING OUTCOMES</a:t>
            </a:r>
          </a:p>
          <a:p>
            <a:pPr eaLnBrk="1" hangingPunct="1"/>
            <a:endParaRPr lang="en-GB" altLang="x-none">
              <a:latin typeface="Times New Roman" charset="0"/>
              <a:ea typeface="ＭＳ Ｐゴシック" charset="-128"/>
            </a:endParaRPr>
          </a:p>
          <a:p>
            <a:pPr eaLnBrk="1" hangingPunct="1"/>
            <a:r>
              <a:rPr lang="en-GB" altLang="x-none">
                <a:latin typeface="Times New Roman" charset="0"/>
                <a:ea typeface="ＭＳ Ｐゴシック" charset="-128"/>
              </a:rPr>
              <a:t>MILLER DECRIBES</a:t>
            </a:r>
          </a:p>
        </p:txBody>
      </p:sp>
    </p:spTree>
    <p:extLst>
      <p:ext uri="{BB962C8B-B14F-4D97-AF65-F5344CB8AC3E}">
        <p14:creationId xmlns:p14="http://schemas.microsoft.com/office/powerpoint/2010/main" val="1804285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F07BC3D1-FCE6-6D44-9130-DF6A0A639DA7}" type="slidenum">
              <a:rPr lang="en-US" altLang="x-none" sz="1200">
                <a:latin typeface="Times New Roman" charset="0"/>
              </a:rPr>
              <a:pPr eaLnBrk="1" hangingPunct="1"/>
              <a:t>16</a:t>
            </a:fld>
            <a:endParaRPr lang="en-US" altLang="x-none" sz="1200">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198018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37A67D8D-419B-0444-B4DC-E391C3E880F5}" type="slidenum">
              <a:rPr lang="en-US" altLang="x-none" sz="1200">
                <a:latin typeface="Times New Roman" charset="0"/>
              </a:rPr>
              <a:pPr eaLnBrk="1" hangingPunct="1"/>
              <a:t>17</a:t>
            </a:fld>
            <a:endParaRPr lang="en-US" altLang="x-none" sz="1200">
              <a:latin typeface="Times New Roman"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a:latin typeface="Times New Roman" charset="0"/>
                <a:ea typeface="ＭＳ Ｐゴシック" charset="-128"/>
              </a:rPr>
              <a:t>TEACH PSYCHOMOTOR, PROCEDURAL AND TACHNICAL SKILLS</a:t>
            </a:r>
          </a:p>
          <a:p>
            <a:pPr eaLnBrk="1" hangingPunct="1"/>
            <a:endParaRPr lang="en-GB" altLang="x-none">
              <a:latin typeface="Times New Roman" charset="0"/>
              <a:ea typeface="ＭＳ Ｐゴシック" charset="-128"/>
            </a:endParaRPr>
          </a:p>
          <a:p>
            <a:pPr eaLnBrk="1" hangingPunct="1"/>
            <a:r>
              <a:rPr lang="en-GB" altLang="x-none">
                <a:latin typeface="Times New Roman" charset="0"/>
                <a:ea typeface="ＭＳ Ｐゴシック" charset="-128"/>
              </a:rPr>
              <a:t>SIMPLE VERY COMMON PART TASK TRAINER THAT ALL ARE FAMILIAR WITH TO</a:t>
            </a:r>
          </a:p>
          <a:p>
            <a:pPr eaLnBrk="1" hangingPunct="1"/>
            <a:endParaRPr lang="en-GB" altLang="x-none">
              <a:latin typeface="Times New Roman" charset="0"/>
              <a:ea typeface="ＭＳ Ｐゴシック" charset="-128"/>
            </a:endParaRPr>
          </a:p>
          <a:p>
            <a:pPr eaLnBrk="1" hangingPunct="1"/>
            <a:r>
              <a:rPr lang="en-GB" altLang="x-none">
                <a:latin typeface="Times New Roman" charset="0"/>
                <a:ea typeface="ＭＳ Ｐゴシック" charset="-128"/>
              </a:rPr>
              <a:t>LIKE HARVEY</a:t>
            </a:r>
          </a:p>
        </p:txBody>
      </p:sp>
    </p:spTree>
    <p:extLst>
      <p:ext uri="{BB962C8B-B14F-4D97-AF65-F5344CB8AC3E}">
        <p14:creationId xmlns:p14="http://schemas.microsoft.com/office/powerpoint/2010/main" val="1114959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Rot="1" noChangeAspect="1" noChangeArrowheads="1"/>
          </p:cNvSpPr>
          <p:nvPr>
            <p:ph type="sldImg"/>
          </p:nvPr>
        </p:nvSpPr>
        <p:spPr/>
      </p:sp>
      <p:sp>
        <p:nvSpPr>
          <p:cNvPr id="74755" name="Rectangle 2"/>
          <p:cNvSpPr>
            <a:spLocks noGrp="1" noChangeArrowheads="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5613" eaLnBrk="1">
              <a:lnSpc>
                <a:spcPts val="3500"/>
              </a:lnSpc>
            </a:pPr>
            <a:r>
              <a:rPr lang="en-GB" altLang="x-none">
                <a:solidFill>
                  <a:srgbClr val="572E2D"/>
                </a:solidFill>
                <a:latin typeface="Noteworthy Bold" charset="0"/>
                <a:ea typeface="Noteworthy Bold" charset="0"/>
                <a:cs typeface="Noteworthy Bold" charset="0"/>
                <a:sym typeface="Noteworthy Bold" charset="0"/>
              </a:rPr>
              <a:t>SURGICAL SKILLS FOR STUDENTS – R.C.S</a:t>
            </a:r>
          </a:p>
          <a:p>
            <a:pPr defTabSz="455613" eaLnBrk="1">
              <a:lnSpc>
                <a:spcPts val="3500"/>
              </a:lnSpc>
            </a:pP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r>
              <a:rPr lang="en-GB" altLang="x-none">
                <a:solidFill>
                  <a:srgbClr val="572E2D"/>
                </a:solidFill>
                <a:latin typeface="Noteworthy Bold" charset="0"/>
                <a:ea typeface="Noteworthy Bold" charset="0"/>
                <a:cs typeface="Noteworthy Bold" charset="0"/>
                <a:sym typeface="Noteworthy Bold" charset="0"/>
              </a:rPr>
              <a:t>A FULLY EQUIPED SURGICAL  SKILLS FACILITY THAT CAN ACCOMODATE A MAXIMUM OF 25 PARTICIPANTS DEPENDING ON CLINCIAL SKILLS TAUGHT.</a:t>
            </a:r>
          </a:p>
          <a:p>
            <a:pPr defTabSz="455613" eaLnBrk="1">
              <a:lnSpc>
                <a:spcPts val="3500"/>
              </a:lnSpc>
            </a:pP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r>
              <a:rPr lang="en-GB" altLang="x-none">
                <a:solidFill>
                  <a:srgbClr val="572E2D"/>
                </a:solidFill>
                <a:latin typeface="Comic Sans MS" charset="0"/>
                <a:ea typeface="Comic Sans MS" charset="0"/>
                <a:cs typeface="Comic Sans MS" charset="0"/>
                <a:sym typeface="Comic Sans MS" charset="0"/>
              </a:rPr>
              <a:t>PART TASK SURGICAL TRAINERS TO FULL IMMERSION VIRTUAL REALITY LAPROSCOPIC TRAINERS WITH ‘HAPTIC’ FEEDBACK</a:t>
            </a: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endParaRPr lang="en-GB" altLang="x-none">
              <a:solidFill>
                <a:srgbClr val="572E2D"/>
              </a:solidFill>
              <a:latin typeface="Noteworthy Bold" charset="0"/>
              <a:ea typeface="Noteworthy Bold" charset="0"/>
              <a:cs typeface="Noteworthy Bold" charset="0"/>
              <a:sym typeface="Noteworthy Bold" charset="0"/>
            </a:endParaRPr>
          </a:p>
          <a:p>
            <a:pPr defTabSz="455613" eaLnBrk="1">
              <a:lnSpc>
                <a:spcPts val="3500"/>
              </a:lnSpc>
            </a:pPr>
            <a:r>
              <a:rPr lang="en-GB" altLang="x-none">
                <a:solidFill>
                  <a:srgbClr val="572E2D"/>
                </a:solidFill>
                <a:latin typeface="Noteworthy Bold" charset="0"/>
                <a:ea typeface="Noteworthy Bold" charset="0"/>
                <a:cs typeface="Noteworthy Bold" charset="0"/>
                <a:sym typeface="Noteworthy Bold" charset="0"/>
              </a:rPr>
              <a:t>I BELIEVE THAT PIPPA WILL BE RUNNING A WORKSHOP LATER THIS MORNING WHERE YOU WILL SEE THE FACILITITES 1</a:t>
            </a:r>
            <a:r>
              <a:rPr lang="en-GB" altLang="x-none" baseline="30000">
                <a:solidFill>
                  <a:srgbClr val="572E2D"/>
                </a:solidFill>
                <a:latin typeface="Noteworthy Bold" charset="0"/>
                <a:ea typeface="Noteworthy Bold" charset="0"/>
                <a:cs typeface="Noteworthy Bold" charset="0"/>
                <a:sym typeface="Noteworthy Bold" charset="0"/>
              </a:rPr>
              <a:t>ST</a:t>
            </a:r>
            <a:r>
              <a:rPr lang="en-GB" altLang="x-none">
                <a:solidFill>
                  <a:srgbClr val="572E2D"/>
                </a:solidFill>
                <a:latin typeface="Noteworthy Bold" charset="0"/>
                <a:ea typeface="Noteworthy Bold" charset="0"/>
                <a:cs typeface="Noteworthy Bold" charset="0"/>
                <a:sym typeface="Noteworthy Bold" charset="0"/>
              </a:rPr>
              <a:t> HAND</a:t>
            </a:r>
            <a:endParaRPr lang="en-GB" altLang="x-none" sz="1800"/>
          </a:p>
        </p:txBody>
      </p:sp>
    </p:spTree>
    <p:extLst>
      <p:ext uri="{BB962C8B-B14F-4D97-AF65-F5344CB8AC3E}">
        <p14:creationId xmlns:p14="http://schemas.microsoft.com/office/powerpoint/2010/main" val="1261431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E23E3EC4-3BB3-6547-BCCC-D2884984B2A1}" type="slidenum">
              <a:rPr lang="en-US" altLang="x-none" sz="1200">
                <a:latin typeface="Times New Roman" charset="0"/>
              </a:rPr>
              <a:pPr eaLnBrk="1" hangingPunct="1"/>
              <a:t>20</a:t>
            </a:fld>
            <a:endParaRPr lang="en-US" altLang="x-none" sz="1200">
              <a:latin typeface="Times New Roman" charset="0"/>
            </a:endParaRPr>
          </a:p>
        </p:txBody>
      </p:sp>
      <p:sp>
        <p:nvSpPr>
          <p:cNvPr id="72707" name="Rectangle 2"/>
          <p:cNvSpPr>
            <a:spLocks noGrp="1" noRot="1" noChangeAspect="1" noChangeArrowheads="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altLang="x-none">
                <a:latin typeface="Times New Roman" charset="0"/>
                <a:ea typeface="ＭＳ Ｐゴシック" charset="-128"/>
              </a:rPr>
              <a:t>ADVANCES IN TECHNOLOGY OVER 5 YEARS</a:t>
            </a:r>
          </a:p>
          <a:p>
            <a:pPr eaLnBrk="1" hangingPunct="1"/>
            <a:endParaRPr lang="en-GB" altLang="x-none">
              <a:latin typeface="Times New Roman" charset="0"/>
              <a:ea typeface="ＭＳ Ｐゴシック" charset="-128"/>
            </a:endParaRPr>
          </a:p>
          <a:p>
            <a:pPr eaLnBrk="1" hangingPunct="1"/>
            <a:r>
              <a:rPr lang="en-GB" altLang="x-none">
                <a:latin typeface="Times New Roman" charset="0"/>
                <a:ea typeface="ＭＳ Ｐゴシック" charset="-128"/>
              </a:rPr>
              <a:t>INSTRUCTOR DRIVEN VRS MODEL DRIVEN</a:t>
            </a:r>
          </a:p>
        </p:txBody>
      </p:sp>
    </p:spTree>
    <p:extLst>
      <p:ext uri="{BB962C8B-B14F-4D97-AF65-F5344CB8AC3E}">
        <p14:creationId xmlns:p14="http://schemas.microsoft.com/office/powerpoint/2010/main" val="1070956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p:sp>
      <p:sp>
        <p:nvSpPr>
          <p:cNvPr id="983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r>
              <a:rPr lang="en-GB" altLang="en-US" smtClean="0"/>
              <a:t>WE USED THIS MODEL FROM MOBILE SIMULATION TO BREAK INTO OTHER TEAMS AND ENVORONMENTS FOR GENERAL PRACTIOTIONERS IN THE COMMUNITY HEALTHCARE ENVORONMENT</a:t>
            </a:r>
          </a:p>
          <a:p>
            <a:endParaRPr lang="en-GB" altLang="en-US" smtClean="0"/>
          </a:p>
          <a:p>
            <a:r>
              <a:rPr lang="en-GB" altLang="en-US" smtClean="0"/>
              <a:t>HIEC - WOMBATS</a:t>
            </a:r>
          </a:p>
        </p:txBody>
      </p:sp>
    </p:spTree>
    <p:extLst>
      <p:ext uri="{BB962C8B-B14F-4D97-AF65-F5344CB8AC3E}">
        <p14:creationId xmlns:p14="http://schemas.microsoft.com/office/powerpoint/2010/main" val="74825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xfrm>
            <a:off x="1143000" y="685800"/>
            <a:ext cx="4572000" cy="3429000"/>
          </a:xfrm>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miter lim="800000"/>
                <a:headEnd/>
                <a:tailEnd/>
              </a14:hiddenLine>
            </a:ext>
          </a:extLst>
        </p:spPr>
        <p:txBody>
          <a:bodyPr/>
          <a:lstStyle/>
          <a:p>
            <a:r>
              <a:rPr lang="en-GB"/>
              <a:t>WE USED THIS MODEL FROM MOBILE SIMULATION TO BREAK INTO OTHER TEAMS AND ENVORONMENTS </a:t>
            </a:r>
          </a:p>
          <a:p>
            <a:endParaRPr lang="en-GB"/>
          </a:p>
          <a:p>
            <a:r>
              <a:rPr lang="en-GB"/>
              <a:t>HIEC - WOMBATS</a:t>
            </a:r>
          </a:p>
        </p:txBody>
      </p:sp>
    </p:spTree>
    <p:extLst>
      <p:ext uri="{BB962C8B-B14F-4D97-AF65-F5344CB8AC3E}">
        <p14:creationId xmlns:p14="http://schemas.microsoft.com/office/powerpoint/2010/main" val="680083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333A6958-8215-0F4D-8F70-C2C1696B8AF8}" type="slidenum">
              <a:rPr lang="en-US" altLang="x-none" sz="1200">
                <a:latin typeface="Times New Roman" charset="0"/>
              </a:rPr>
              <a:pPr eaLnBrk="1" hangingPunct="1"/>
              <a:t>25</a:t>
            </a:fld>
            <a:endParaRPr lang="en-US" altLang="x-none" sz="1200">
              <a:latin typeface="Times New Roman" charset="0"/>
            </a:endParaRPr>
          </a:p>
        </p:txBody>
      </p:sp>
      <p:sp>
        <p:nvSpPr>
          <p:cNvPr id="80899" name="Rectangle 2"/>
          <p:cNvSpPr>
            <a:spLocks noGrp="1" noRot="1" noChangeAspect="1" noChangeArrowheads="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952544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Rot="1" noChangeAspect="1" noChangeArrowheads="1" noTextEdit="1"/>
          </p:cNvSpPr>
          <p:nvPr>
            <p:ph type="sldImg"/>
          </p:nvPr>
        </p:nvSpPr>
        <p:spPr>
          <a:xfrm>
            <a:off x="1143000" y="685800"/>
            <a:ext cx="4572000" cy="3429000"/>
          </a:xfrm>
        </p:spPr>
      </p:sp>
      <p:sp>
        <p:nvSpPr>
          <p:cNvPr id="9218" name="Rectangle 2"/>
          <p:cNvSpPr>
            <a:spLocks noGrp="1" noChangeArrowheads="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5613" eaLnBrk="1">
              <a:lnSpc>
                <a:spcPts val="3500"/>
              </a:lnSpc>
            </a:pPr>
            <a:r>
              <a:rPr lang="en-GB" sz="600" dirty="0">
                <a:solidFill>
                  <a:srgbClr val="572E2D"/>
                </a:solidFill>
                <a:latin typeface="Noteworthy Bold" charset="0"/>
                <a:cs typeface="Noteworthy Bold" charset="0"/>
                <a:sym typeface="Noteworthy Bold" charset="0"/>
              </a:rPr>
              <a:t>WE DELIVER Multi-professional team training</a:t>
            </a:r>
            <a:endParaRPr lang="en-GB" dirty="0">
              <a:solidFill>
                <a:srgbClr val="572E2D"/>
              </a:solidFill>
              <a:latin typeface="Noteworthy Bold" charset="0"/>
              <a:cs typeface="Noteworthy Bold" charset="0"/>
              <a:sym typeface="Noteworthy Bold" charset="0"/>
            </a:endParaRPr>
          </a:p>
          <a:p>
            <a:pPr defTabSz="455613" eaLnBrk="1">
              <a:lnSpc>
                <a:spcPts val="3500"/>
              </a:lnSpc>
            </a:pPr>
            <a:r>
              <a:rPr lang="en-GB" sz="600" dirty="0">
                <a:solidFill>
                  <a:srgbClr val="572E2D"/>
                </a:solidFill>
                <a:latin typeface="Noteworthy Bold" charset="0"/>
                <a:cs typeface="Noteworthy Bold" charset="0"/>
                <a:sym typeface="Noteworthy Bold" charset="0"/>
              </a:rPr>
              <a:t>WE DELIVER Multi-professional skills training</a:t>
            </a:r>
            <a:endParaRPr lang="en-GB" dirty="0">
              <a:solidFill>
                <a:srgbClr val="572E2D"/>
              </a:solidFill>
              <a:latin typeface="Noteworthy Bold" charset="0"/>
              <a:cs typeface="Noteworthy Bold" charset="0"/>
              <a:sym typeface="Noteworthy Bold" charset="0"/>
            </a:endParaRPr>
          </a:p>
          <a:p>
            <a:pPr defTabSz="455613" eaLnBrk="1">
              <a:lnSpc>
                <a:spcPts val="3500"/>
              </a:lnSpc>
            </a:pPr>
            <a:endParaRPr lang="en-GB" sz="600" dirty="0">
              <a:solidFill>
                <a:srgbClr val="572E2D"/>
              </a:solidFill>
              <a:latin typeface="Noteworthy Bold" charset="0"/>
              <a:cs typeface="Noteworthy Bold" charset="0"/>
              <a:sym typeface="Noteworthy Bold" charset="0"/>
            </a:endParaRPr>
          </a:p>
          <a:p>
            <a:pPr defTabSz="455613" eaLnBrk="1">
              <a:lnSpc>
                <a:spcPts val="3500"/>
              </a:lnSpc>
            </a:pPr>
            <a:r>
              <a:rPr lang="en-GB" sz="600" dirty="0">
                <a:solidFill>
                  <a:srgbClr val="572E2D"/>
                </a:solidFill>
                <a:latin typeface="Noteworthy Bold" charset="0"/>
                <a:cs typeface="Noteworthy Bold" charset="0"/>
                <a:sym typeface="Noteworthy Bold" charset="0"/>
              </a:rPr>
              <a:t>All our courses look to re-create the ‘real team’ in order to look at the non bias human factors / non technical skills required in routine and </a:t>
            </a:r>
            <a:r>
              <a:rPr lang="en-GB" sz="600" dirty="0" smtClean="0">
                <a:solidFill>
                  <a:srgbClr val="572E2D"/>
                </a:solidFill>
                <a:latin typeface="Noteworthy Bold" charset="0"/>
                <a:cs typeface="Noteworthy Bold" charset="0"/>
                <a:sym typeface="Noteworthy Bold" charset="0"/>
              </a:rPr>
              <a:t>complex </a:t>
            </a:r>
            <a:r>
              <a:rPr lang="en-GB" sz="600" dirty="0">
                <a:solidFill>
                  <a:srgbClr val="572E2D"/>
                </a:solidFill>
                <a:latin typeface="Noteworthy Bold" charset="0"/>
                <a:cs typeface="Noteworthy Bold" charset="0"/>
                <a:sym typeface="Noteworthy Bold" charset="0"/>
              </a:rPr>
              <a:t>clinical management </a:t>
            </a:r>
            <a:endParaRPr lang="en-GB" dirty="0">
              <a:solidFill>
                <a:srgbClr val="572E2D"/>
              </a:solidFill>
              <a:latin typeface="Noteworthy Bold" charset="0"/>
              <a:cs typeface="Noteworthy Bold" charset="0"/>
              <a:sym typeface="Noteworthy Bold" charset="0"/>
            </a:endParaRPr>
          </a:p>
          <a:p>
            <a:pPr defTabSz="455613" eaLnBrk="1">
              <a:lnSpc>
                <a:spcPts val="3500"/>
              </a:lnSpc>
            </a:pPr>
            <a:endParaRPr lang="en-GB" sz="600" dirty="0">
              <a:solidFill>
                <a:srgbClr val="572E2D"/>
              </a:solidFill>
              <a:latin typeface="Noteworthy Bold" charset="0"/>
              <a:cs typeface="Noteworthy Bold" charset="0"/>
              <a:sym typeface="Noteworthy Bold" charset="0"/>
            </a:endParaRPr>
          </a:p>
          <a:p>
            <a:pPr defTabSz="455613" eaLnBrk="1">
              <a:lnSpc>
                <a:spcPts val="3500"/>
              </a:lnSpc>
            </a:pPr>
            <a:r>
              <a:rPr lang="en-GB" sz="800" dirty="0" smtClean="0">
                <a:solidFill>
                  <a:srgbClr val="572E2D"/>
                </a:solidFill>
                <a:latin typeface="Noteworthy Bold" charset="0"/>
                <a:cs typeface="Noteworthy Bold" charset="0"/>
                <a:sym typeface="Noteworthy Bold" charset="0"/>
              </a:rPr>
              <a:t>We train teams to work and look at team performance </a:t>
            </a:r>
          </a:p>
          <a:p>
            <a:pPr defTabSz="455613" eaLnBrk="1">
              <a:lnSpc>
                <a:spcPts val="3500"/>
              </a:lnSpc>
            </a:pPr>
            <a:r>
              <a:rPr lang="en-GB" sz="800" dirty="0" smtClean="0">
                <a:solidFill>
                  <a:srgbClr val="572E2D"/>
                </a:solidFill>
                <a:latin typeface="Noteworthy Bold" charset="0"/>
                <a:cs typeface="Noteworthy Bold" charset="0"/>
                <a:sym typeface="Noteworthy Bold" charset="0"/>
              </a:rPr>
              <a:t>FEEDBACK</a:t>
            </a:r>
          </a:p>
          <a:p>
            <a:pPr defTabSz="455613" eaLnBrk="1">
              <a:lnSpc>
                <a:spcPts val="3500"/>
              </a:lnSpc>
            </a:pPr>
            <a:r>
              <a:rPr lang="en-GB" sz="800" dirty="0" smtClean="0">
                <a:solidFill>
                  <a:srgbClr val="572E2D"/>
                </a:solidFill>
                <a:latin typeface="Noteworthy Bold" charset="0"/>
                <a:sym typeface="Noteworthy Bold" charset="0"/>
              </a:rPr>
              <a:t>Mission Statement :</a:t>
            </a:r>
          </a:p>
          <a:p>
            <a:pPr defTabSz="455613" eaLnBrk="1">
              <a:lnSpc>
                <a:spcPts val="3500"/>
              </a:lnSpc>
            </a:pPr>
            <a:endParaRPr lang="en-GB" sz="800" dirty="0" smtClean="0">
              <a:solidFill>
                <a:srgbClr val="572E2D"/>
              </a:solidFill>
              <a:latin typeface="Noteworthy Bold" charset="0"/>
              <a:sym typeface="Noteworthy Bold" charset="0"/>
            </a:endParaRPr>
          </a:p>
          <a:p>
            <a:pPr marL="0" marR="0" indent="0" algn="l" defTabSz="455613" rtl="0" eaLnBrk="1" fontAlgn="base" latinLnBrk="0" hangingPunct="1">
              <a:lnSpc>
                <a:spcPts val="3500"/>
              </a:lnSpc>
              <a:spcBef>
                <a:spcPct val="30000"/>
              </a:spcBef>
              <a:spcAft>
                <a:spcPct val="0"/>
              </a:spcAft>
              <a:buClrTx/>
              <a:buSzTx/>
              <a:buFontTx/>
              <a:buNone/>
              <a:tabLst/>
              <a:defRPr/>
            </a:pPr>
            <a:r>
              <a:rPr lang="en-GB" sz="800" dirty="0" smtClean="0">
                <a:latin typeface="Helvetica Light" charset="0"/>
                <a:cs typeface="Helvetica Light" charset="0"/>
              </a:rPr>
              <a:t>GAPS enhances patient care through learner-centred simulation and skills training. We design and deliver high quality programmes which recognise the essential place of multi-professional teams in the delivery of healthcare.</a:t>
            </a:r>
          </a:p>
        </p:txBody>
      </p:sp>
    </p:spTree>
    <p:extLst>
      <p:ext uri="{BB962C8B-B14F-4D97-AF65-F5344CB8AC3E}">
        <p14:creationId xmlns:p14="http://schemas.microsoft.com/office/powerpoint/2010/main" val="640307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2294BEC0-3EDC-1A47-B45F-584BDAACC3C4}" type="slidenum">
              <a:rPr lang="en-US" altLang="x-none" sz="1200">
                <a:latin typeface="Times New Roman" charset="0"/>
              </a:rPr>
              <a:pPr eaLnBrk="1" hangingPunct="1"/>
              <a:t>30</a:t>
            </a:fld>
            <a:endParaRPr lang="en-US" altLang="x-none" sz="1200">
              <a:latin typeface="Times New Roman"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1264540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29DC4A65-E7D3-2341-A44D-F5AA3A91EA23}" type="slidenum">
              <a:rPr lang="en-US" altLang="x-none" sz="1200">
                <a:latin typeface="Times New Roman" charset="0"/>
              </a:rPr>
              <a:pPr eaLnBrk="1" hangingPunct="1"/>
              <a:t>34</a:t>
            </a:fld>
            <a:endParaRPr lang="en-US" altLang="x-none" sz="1200">
              <a:latin typeface="Times New Roman"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x-none" dirty="0">
                <a:latin typeface="Times New Roman" charset="0"/>
                <a:ea typeface="ＭＳ Ｐゴシック" charset="-128"/>
              </a:rPr>
              <a:t>Danger</a:t>
            </a:r>
          </a:p>
          <a:p>
            <a:pPr eaLnBrk="1" hangingPunct="1"/>
            <a:endParaRPr lang="en-GB" altLang="x-none" dirty="0">
              <a:latin typeface="Times New Roman" charset="0"/>
              <a:ea typeface="ＭＳ Ｐゴシック" charset="-128"/>
            </a:endParaRPr>
          </a:p>
          <a:p>
            <a:pPr eaLnBrk="1" hangingPunct="1"/>
            <a:r>
              <a:rPr lang="en-GB" altLang="x-none" dirty="0">
                <a:latin typeface="Times New Roman" charset="0"/>
                <a:ea typeface="ＭＳ Ｐゴシック" charset="-128"/>
              </a:rPr>
              <a:t>Teaching what we can </a:t>
            </a:r>
            <a:r>
              <a:rPr lang="en-GB" altLang="x-none" dirty="0" smtClean="0">
                <a:latin typeface="Times New Roman" charset="0"/>
                <a:ea typeface="ＭＳ Ｐゴシック" charset="-128"/>
              </a:rPr>
              <a:t>simulate is all too common </a:t>
            </a:r>
            <a:r>
              <a:rPr lang="en-GB" altLang="x-none" dirty="0">
                <a:latin typeface="Times New Roman" charset="0"/>
                <a:ea typeface="ＭＳ Ｐゴシック" charset="-128"/>
              </a:rPr>
              <a:t>- </a:t>
            </a:r>
            <a:r>
              <a:rPr lang="en-GB" altLang="x-none" dirty="0" err="1">
                <a:latin typeface="Times New Roman" charset="0"/>
                <a:ea typeface="ＭＳ Ｐゴシック" charset="-128"/>
              </a:rPr>
              <a:t>ie</a:t>
            </a:r>
            <a:r>
              <a:rPr lang="en-GB" altLang="x-none" dirty="0">
                <a:latin typeface="Times New Roman" charset="0"/>
                <a:ea typeface="ＭＳ Ｐゴシック" charset="-128"/>
              </a:rPr>
              <a:t> tension </a:t>
            </a:r>
            <a:r>
              <a:rPr lang="en-GB" altLang="x-none" dirty="0" smtClean="0">
                <a:latin typeface="Times New Roman" charset="0"/>
                <a:ea typeface="ＭＳ Ｐゴシック" charset="-128"/>
              </a:rPr>
              <a:t>pneumothorax in asthma scenarios</a:t>
            </a:r>
            <a:endParaRPr lang="en-GB" altLang="x-none" dirty="0">
              <a:latin typeface="Times New Roman" charset="0"/>
              <a:ea typeface="ＭＳ Ｐゴシック" charset="-128"/>
            </a:endParaRPr>
          </a:p>
        </p:txBody>
      </p:sp>
    </p:spTree>
    <p:extLst>
      <p:ext uri="{BB962C8B-B14F-4D97-AF65-F5344CB8AC3E}">
        <p14:creationId xmlns:p14="http://schemas.microsoft.com/office/powerpoint/2010/main" val="1526112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D7E03D-EE29-4D84-952A-FCCE6E02CDB3}" type="slidenum">
              <a:rPr lang="en-GB" smtClean="0"/>
              <a:t>37</a:t>
            </a:fld>
            <a:endParaRPr lang="en-GB"/>
          </a:p>
        </p:txBody>
      </p:sp>
    </p:spTree>
    <p:extLst>
      <p:ext uri="{BB962C8B-B14F-4D97-AF65-F5344CB8AC3E}">
        <p14:creationId xmlns:p14="http://schemas.microsoft.com/office/powerpoint/2010/main" val="445141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Gabba – Simulation is a technique not a technology!</a:t>
            </a:r>
          </a:p>
          <a:p>
            <a:pPr eaLnBrk="1" hangingPunct="1"/>
            <a:endParaRPr lang="en-GB" altLang="en-US"/>
          </a:p>
          <a:p>
            <a:pPr eaLnBrk="1" hangingPunct="1"/>
            <a:r>
              <a:rPr lang="en-GB" altLang="en-US"/>
              <a:t>. . . However since the change from the first simulator which focused on the patient and not the rest of the environment . . So lets explore this other dimension that has now become entwined in teaching and learning, and is now perhaps the more measurable component of simulation education.</a:t>
            </a:r>
          </a:p>
          <a:p>
            <a:pPr eaLnBrk="1" hangingPunct="1"/>
            <a:endParaRPr lang="en-GB" altLang="en-US"/>
          </a:p>
        </p:txBody>
      </p:sp>
    </p:spTree>
    <p:extLst>
      <p:ext uri="{BB962C8B-B14F-4D97-AF65-F5344CB8AC3E}">
        <p14:creationId xmlns:p14="http://schemas.microsoft.com/office/powerpoint/2010/main" val="805105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xfrm>
            <a:off x="3850443" y="9428583"/>
            <a:ext cx="2945659" cy="4963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fld id="{6FB8C781-248E-4AC5-BEF8-9B20BF9FF74F}" type="slidenum">
              <a:rPr lang="en-GB" altLang="en-US" sz="1200">
                <a:latin typeface="Times New Roman" pitchFamily="18" charset="0"/>
              </a:rPr>
              <a:pPr eaLnBrk="1" hangingPunct="1"/>
              <a:t>41</a:t>
            </a:fld>
            <a:endParaRPr lang="en-GB" altLang="en-US" sz="1200">
              <a:latin typeface="Times New Roman" pitchFamily="18" charset="0"/>
            </a:endParaRPr>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smtClean="0">
              <a:latin typeface="Times New Roman" pitchFamily="18" charset="0"/>
            </a:endParaRPr>
          </a:p>
        </p:txBody>
      </p:sp>
    </p:spTree>
    <p:extLst>
      <p:ext uri="{BB962C8B-B14F-4D97-AF65-F5344CB8AC3E}">
        <p14:creationId xmlns:p14="http://schemas.microsoft.com/office/powerpoint/2010/main" val="1360847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fld id="{F07BC3D1-FCE6-6D44-9130-DF6A0A639DA7}" type="slidenum">
              <a:rPr lang="en-US" altLang="x-none" sz="1200">
                <a:latin typeface="Times New Roman" charset="0"/>
              </a:rPr>
              <a:pPr eaLnBrk="1" hangingPunct="1"/>
              <a:t>42</a:t>
            </a:fld>
            <a:endParaRPr lang="en-US" altLang="x-none" sz="1200">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GB" altLang="x-none">
              <a:latin typeface="Times New Roman" charset="0"/>
              <a:ea typeface="ＭＳ Ｐゴシック" charset="-128"/>
            </a:endParaRPr>
          </a:p>
        </p:txBody>
      </p:sp>
    </p:spTree>
    <p:extLst>
      <p:ext uri="{BB962C8B-B14F-4D97-AF65-F5344CB8AC3E}">
        <p14:creationId xmlns:p14="http://schemas.microsoft.com/office/powerpoint/2010/main" val="619417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Having REAL team work together is far more realistic than faculty pretending to be assistants</a:t>
            </a:r>
            <a:r>
              <a:rPr lang="en-GB" baseline="0" dirty="0" smtClean="0"/>
              <a:t> and supportive colleagues.</a:t>
            </a:r>
            <a:endParaRPr lang="en-GB" dirty="0"/>
          </a:p>
        </p:txBody>
      </p:sp>
      <p:sp>
        <p:nvSpPr>
          <p:cNvPr id="4" name="Slide Number Placeholder 3"/>
          <p:cNvSpPr>
            <a:spLocks noGrp="1"/>
          </p:cNvSpPr>
          <p:nvPr>
            <p:ph type="sldNum" sz="quarter" idx="10"/>
          </p:nvPr>
        </p:nvSpPr>
        <p:spPr/>
        <p:txBody>
          <a:bodyPr/>
          <a:lstStyle/>
          <a:p>
            <a:fld id="{A3D7E03D-EE29-4D84-952A-FCCE6E02CDB3}" type="slidenum">
              <a:rPr lang="en-GB" smtClean="0"/>
              <a:t>44</a:t>
            </a:fld>
            <a:endParaRPr lang="en-GB"/>
          </a:p>
        </p:txBody>
      </p:sp>
    </p:spTree>
    <p:extLst>
      <p:ext uri="{BB962C8B-B14F-4D97-AF65-F5344CB8AC3E}">
        <p14:creationId xmlns:p14="http://schemas.microsoft.com/office/powerpoint/2010/main" val="1537751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smtClean="0"/>
              <a:t>We look after patients in multi-professional teams but we rarely learn in inter-professional groups.</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u="heavy" kern="1200" dirty="0" smtClean="0">
                <a:solidFill>
                  <a:schemeClr val="tx1"/>
                </a:solidFill>
                <a:effectLst/>
                <a:latin typeface="+mn-lt"/>
                <a:ea typeface="+mn-ea"/>
                <a:cs typeface="+mn-cs"/>
              </a:rPr>
              <a:t>Inter-professional Patient Safety Programme for </a:t>
            </a:r>
            <a:r>
              <a:rPr lang="en-US" sz="1200" b="1" i="1" u="heavy" kern="1200" dirty="0" smtClean="0">
                <a:solidFill>
                  <a:schemeClr val="tx1"/>
                </a:solidFill>
                <a:effectLst/>
                <a:latin typeface="+mn-lt"/>
                <a:ea typeface="+mn-ea"/>
                <a:cs typeface="+mn-cs"/>
              </a:rPr>
              <a:t>Final Year Medical Students </a:t>
            </a:r>
            <a:r>
              <a:rPr lang="en-US" sz="1200" b="1" u="heavy" kern="1200" dirty="0" smtClean="0">
                <a:solidFill>
                  <a:schemeClr val="tx1"/>
                </a:solidFill>
                <a:effectLst/>
                <a:latin typeface="+mn-lt"/>
                <a:ea typeface="+mn-ea"/>
                <a:cs typeface="+mn-cs"/>
              </a:rPr>
              <a:t>&amp; Staff Nurses.</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172E713D-28A3-413E-8207-CC75DD15A387}" type="slidenum">
              <a:rPr lang="en-GB" smtClean="0"/>
              <a:pPr>
                <a:defRPr/>
              </a:pPr>
              <a:t>46</a:t>
            </a:fld>
            <a:endParaRPr lang="en-GB"/>
          </a:p>
        </p:txBody>
      </p:sp>
    </p:spTree>
    <p:extLst>
      <p:ext uri="{BB962C8B-B14F-4D97-AF65-F5344CB8AC3E}">
        <p14:creationId xmlns:p14="http://schemas.microsoft.com/office/powerpoint/2010/main" val="676417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xfrm>
            <a:off x="3850443" y="9428583"/>
            <a:ext cx="2945659" cy="4963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fld id="{6FB8C781-248E-4AC5-BEF8-9B20BF9FF74F}" type="slidenum">
              <a:rPr lang="en-GB" altLang="en-US" sz="1200">
                <a:latin typeface="Times New Roman" pitchFamily="18" charset="0"/>
              </a:rPr>
              <a:pPr eaLnBrk="1" hangingPunct="1"/>
              <a:t>47</a:t>
            </a:fld>
            <a:endParaRPr lang="en-GB" altLang="en-US" sz="1200">
              <a:latin typeface="Times New Roman" pitchFamily="18" charset="0"/>
            </a:endParaRPr>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tLang="en-US" smtClean="0">
              <a:latin typeface="Times New Roman" pitchFamily="18" charset="0"/>
            </a:endParaRPr>
          </a:p>
        </p:txBody>
      </p:sp>
    </p:spTree>
    <p:extLst>
      <p:ext uri="{BB962C8B-B14F-4D97-AF65-F5344CB8AC3E}">
        <p14:creationId xmlns:p14="http://schemas.microsoft.com/office/powerpoint/2010/main" val="1360847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8CD43E2-8A82-4953-9742-B5EF301B53A1}" type="datetimeFigureOut">
              <a:rPr lang="en-GB" smtClean="0"/>
              <a:t>03/01/2018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19088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8CD43E2-8A82-4953-9742-B5EF301B53A1}" type="datetimeFigureOut">
              <a:rPr lang="en-GB" smtClean="0"/>
              <a:t>03/01/2018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17597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CD43E2-8A82-4953-9742-B5EF301B53A1}" type="datetimeFigureOut">
              <a:rPr lang="en-GB" smtClean="0"/>
              <a:t>03/01/2018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76056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8CD43E2-8A82-4953-9742-B5EF301B53A1}" type="datetimeFigureOut">
              <a:rPr lang="en-GB" smtClean="0"/>
              <a:t>03/01/2018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3014174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8CD43E2-8A82-4953-9742-B5EF301B53A1}" type="datetimeFigureOut">
              <a:rPr lang="en-GB" smtClean="0"/>
              <a:t>03/01/2018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3103001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8CD43E2-8A82-4953-9742-B5EF301B53A1}" type="datetimeFigureOut">
              <a:rPr lang="en-GB" smtClean="0"/>
              <a:t>03/01/2018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58423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D43E2-8A82-4953-9742-B5EF301B53A1}" type="datetimeFigureOut">
              <a:rPr lang="en-GB" smtClean="0"/>
              <a:t>03/01/2018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13621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D43E2-8A82-4953-9742-B5EF301B53A1}" type="datetimeFigureOut">
              <a:rPr lang="en-GB" smtClean="0"/>
              <a:t>03/01/2018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8772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D43E2-8A82-4953-9742-B5EF301B53A1}" type="datetimeFigureOut">
              <a:rPr lang="en-GB" smtClean="0"/>
              <a:t>03/01/2018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317025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8CD43E2-8A82-4953-9742-B5EF301B53A1}" type="datetimeFigureOut">
              <a:rPr lang="en-GB" smtClean="0"/>
              <a:t>03/01/2018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82697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8CD43E2-8A82-4953-9742-B5EF301B53A1}" type="datetimeFigureOut">
              <a:rPr lang="en-GB" smtClean="0"/>
              <a:t>03/01/2018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439A6E-A194-4824-AD4B-624F872E3C25}" type="slidenum">
              <a:rPr lang="en-GB" smtClean="0"/>
              <a:t>‹#›</a:t>
            </a:fld>
            <a:endParaRPr lang="en-GB"/>
          </a:p>
        </p:txBody>
      </p:sp>
    </p:spTree>
    <p:extLst>
      <p:ext uri="{BB962C8B-B14F-4D97-AF65-F5344CB8AC3E}">
        <p14:creationId xmlns:p14="http://schemas.microsoft.com/office/powerpoint/2010/main" val="237667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09621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772400" cy="1143000"/>
          </a:xfrm>
        </p:spPr>
        <p:txBody>
          <a:bodyPr/>
          <a:lstStyle/>
          <a:p>
            <a:r>
              <a:rPr lang="en-GB" smtClean="0"/>
              <a:t>Click to edit Master title style</a:t>
            </a:r>
            <a:endParaRPr lang="en-GB"/>
          </a:p>
        </p:txBody>
      </p:sp>
      <p:sp>
        <p:nvSpPr>
          <p:cNvPr id="3" name="SmartArt Placeholder 2"/>
          <p:cNvSpPr>
            <a:spLocks noGrp="1"/>
          </p:cNvSpPr>
          <p:nvPr>
            <p:ph type="dgm" idx="1"/>
          </p:nvPr>
        </p:nvSpPr>
        <p:spPr>
          <a:xfrm>
            <a:off x="685800" y="1981200"/>
            <a:ext cx="7772400" cy="4648200"/>
          </a:xfrm>
        </p:spPr>
        <p:txBody>
          <a:bodyPr/>
          <a:lstStyle/>
          <a:p>
            <a:pPr lvl="0"/>
            <a:endParaRPr lang="en-GB" noProof="0">
              <a:sym typeface="Helvetica Light" pitchFamily="4" charset="0"/>
            </a:endParaRPr>
          </a:p>
        </p:txBody>
      </p:sp>
      <p:sp>
        <p:nvSpPr>
          <p:cNvPr id="4" name="Date Placeholder 3"/>
          <p:cNvSpPr>
            <a:spLocks noGrp="1"/>
          </p:cNvSpPr>
          <p:nvPr>
            <p:ph type="dt" sz="half" idx="10"/>
          </p:nvPr>
        </p:nvSpPr>
        <p:spPr>
          <a:xfrm>
            <a:off x="685354" y="6248550"/>
            <a:ext cx="1905372" cy="456531"/>
          </a:xfrm>
          <a:prstGeom prst="rect">
            <a:avLst/>
          </a:prstGeom>
        </p:spPr>
        <p:txBody>
          <a:bodyPr vert="horz" wrap="square" lIns="91395" tIns="45698" rIns="91395" bIns="45698" numCol="1" anchor="t" anchorCtr="0" compatLnSpc="1">
            <a:prstTxWarp prst="textNoShape">
              <a:avLst/>
            </a:prstTxWarp>
          </a:bodyPr>
          <a:lstStyle>
            <a:lvl1pPr algn="ctr" eaLnBrk="1">
              <a:defRPr/>
            </a:lvl1pPr>
          </a:lstStyle>
          <a:p>
            <a:endParaRPr lang="en-GB"/>
          </a:p>
        </p:txBody>
      </p:sp>
      <p:sp>
        <p:nvSpPr>
          <p:cNvPr id="5" name="Footer Placeholder 4"/>
          <p:cNvSpPr>
            <a:spLocks noGrp="1"/>
          </p:cNvSpPr>
          <p:nvPr>
            <p:ph type="ftr" sz="quarter" idx="11"/>
          </p:nvPr>
        </p:nvSpPr>
        <p:spPr>
          <a:xfrm>
            <a:off x="3124276" y="6248550"/>
            <a:ext cx="2895451" cy="456531"/>
          </a:xfrm>
          <a:prstGeom prst="rect">
            <a:avLst/>
          </a:prstGeom>
        </p:spPr>
        <p:txBody>
          <a:bodyPr vert="horz" wrap="square" lIns="91395" tIns="45698" rIns="91395" bIns="45698" numCol="1" anchor="t" anchorCtr="0" compatLnSpc="1">
            <a:prstTxWarp prst="textNoShape">
              <a:avLst/>
            </a:prstTxWarp>
          </a:bodyPr>
          <a:lstStyle>
            <a:lvl1pPr algn="ctr" eaLnBrk="1">
              <a:defRPr/>
            </a:lvl1pPr>
          </a:lstStyle>
          <a:p>
            <a:endParaRPr lang="en-GB"/>
          </a:p>
        </p:txBody>
      </p:sp>
      <p:sp>
        <p:nvSpPr>
          <p:cNvPr id="6" name="Slide Number Placeholder 5"/>
          <p:cNvSpPr>
            <a:spLocks noGrp="1"/>
          </p:cNvSpPr>
          <p:nvPr>
            <p:ph type="sldNum" sz="quarter" idx="12"/>
          </p:nvPr>
        </p:nvSpPr>
        <p:spPr>
          <a:xfrm>
            <a:off x="6553275" y="6248550"/>
            <a:ext cx="1905372" cy="456531"/>
          </a:xfrm>
          <a:prstGeom prst="rect">
            <a:avLst/>
          </a:prstGeom>
        </p:spPr>
        <p:txBody>
          <a:bodyPr vert="horz" wrap="square" lIns="91395" tIns="45698" rIns="91395" bIns="45698" numCol="1" anchor="t" anchorCtr="0" compatLnSpc="1">
            <a:prstTxWarp prst="textNoShape">
              <a:avLst/>
            </a:prstTxWarp>
          </a:bodyPr>
          <a:lstStyle>
            <a:lvl1pPr algn="ctr" eaLnBrk="1">
              <a:defRPr/>
            </a:lvl1pPr>
          </a:lstStyle>
          <a:p>
            <a:fld id="{BF873A45-43B3-9E4B-B968-5642C6F1A41B}" type="slidenum">
              <a:rPr lang="en-GB"/>
              <a:pPr/>
              <a:t>‹#›</a:t>
            </a:fld>
            <a:endParaRPr lang="en-GB"/>
          </a:p>
        </p:txBody>
      </p:sp>
    </p:spTree>
    <p:extLst>
      <p:ext uri="{BB962C8B-B14F-4D97-AF65-F5344CB8AC3E}">
        <p14:creationId xmlns:p14="http://schemas.microsoft.com/office/powerpoint/2010/main" val="2141137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772400" cy="1143000"/>
          </a:xfrm>
          <a:prstGeom prst="rect">
            <a:avLst/>
          </a:prstGeom>
        </p:spPr>
        <p:txBody>
          <a:bodyPr lIns="101599" tIns="50799" rIns="101599" bIns="50799"/>
          <a:lstStyle/>
          <a:p>
            <a:r>
              <a:rPr lang="en-GB" smtClean="0"/>
              <a:t>Click to edit Master title style</a:t>
            </a:r>
            <a:endParaRPr lang="en-GB"/>
          </a:p>
        </p:txBody>
      </p:sp>
      <p:sp>
        <p:nvSpPr>
          <p:cNvPr id="3" name="Text Placeholder 2"/>
          <p:cNvSpPr>
            <a:spLocks noGrp="1"/>
          </p:cNvSpPr>
          <p:nvPr>
            <p:ph type="body" sz="half" idx="1"/>
          </p:nvPr>
        </p:nvSpPr>
        <p:spPr>
          <a:xfrm>
            <a:off x="685800" y="1981200"/>
            <a:ext cx="3810000" cy="4648200"/>
          </a:xfrm>
          <a:prstGeom prst="rect">
            <a:avLst/>
          </a:prstGeom>
        </p:spPr>
        <p:txBody>
          <a:bodyPr lIns="101599" tIns="50799" rIns="101599" bIns="50799"/>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2" y="1981200"/>
            <a:ext cx="3810000" cy="4648200"/>
          </a:xfrm>
          <a:prstGeom prst="rect">
            <a:avLst/>
          </a:prstGeom>
        </p:spPr>
        <p:txBody>
          <a:bodyPr lIns="101599" tIns="50799" rIns="101599" bIns="50799"/>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Rectangle 3"/>
          <p:cNvSpPr>
            <a:spLocks noGrp="1" noChangeArrowheads="1"/>
          </p:cNvSpPr>
          <p:nvPr>
            <p:ph type="dt" sz="half" idx="10"/>
          </p:nvPr>
        </p:nvSpPr>
        <p:spPr>
          <a:xfrm>
            <a:off x="685802" y="6248400"/>
            <a:ext cx="1905000" cy="457200"/>
          </a:xfrm>
          <a:prstGeom prst="rect">
            <a:avLst/>
          </a:prstGeom>
          <a:ln/>
        </p:spPr>
        <p:txBody>
          <a:bodyPr lIns="101599" tIns="50799" rIns="101599" bIns="50799"/>
          <a:lstStyle>
            <a:lvl1pPr>
              <a:defRPr/>
            </a:lvl1pPr>
          </a:lstStyle>
          <a:p>
            <a:endParaRPr lang="en-GB" altLang="en-US"/>
          </a:p>
        </p:txBody>
      </p:sp>
      <p:sp>
        <p:nvSpPr>
          <p:cNvPr id="6" name="Rectangle 4"/>
          <p:cNvSpPr>
            <a:spLocks noGrp="1" noChangeArrowheads="1"/>
          </p:cNvSpPr>
          <p:nvPr>
            <p:ph type="ftr" sz="quarter" idx="11"/>
          </p:nvPr>
        </p:nvSpPr>
        <p:spPr>
          <a:xfrm>
            <a:off x="3124202" y="6248400"/>
            <a:ext cx="2895600" cy="457200"/>
          </a:xfrm>
          <a:prstGeom prst="rect">
            <a:avLst/>
          </a:prstGeom>
          <a:ln/>
        </p:spPr>
        <p:txBody>
          <a:bodyPr lIns="101599" tIns="50799" rIns="101599" bIns="50799"/>
          <a:lstStyle>
            <a:lvl1pPr>
              <a:defRPr/>
            </a:lvl1pPr>
          </a:lstStyle>
          <a:p>
            <a:endParaRPr lang="en-GB" altLang="en-US"/>
          </a:p>
        </p:txBody>
      </p:sp>
      <p:sp>
        <p:nvSpPr>
          <p:cNvPr id="7" name="Rectangle 5"/>
          <p:cNvSpPr>
            <a:spLocks noGrp="1" noChangeArrowheads="1"/>
          </p:cNvSpPr>
          <p:nvPr>
            <p:ph type="sldNum" sz="quarter" idx="12"/>
          </p:nvPr>
        </p:nvSpPr>
        <p:spPr>
          <a:xfrm>
            <a:off x="6553200" y="6248400"/>
            <a:ext cx="1905000" cy="457200"/>
          </a:xfrm>
          <a:prstGeom prst="rect">
            <a:avLst/>
          </a:prstGeom>
          <a:ln/>
        </p:spPr>
        <p:txBody>
          <a:bodyPr lIns="101599" tIns="50799" rIns="101599" bIns="50799"/>
          <a:lstStyle>
            <a:lvl1pPr>
              <a:defRPr/>
            </a:lvl1pPr>
          </a:lstStyle>
          <a:p>
            <a:fld id="{78635709-85B8-45DC-A43B-6BA999F90DF6}" type="slidenum">
              <a:rPr lang="en-GB" altLang="en-US"/>
              <a:pPr/>
              <a:t>‹#›</a:t>
            </a:fld>
            <a:endParaRPr lang="en-GB" altLang="en-US"/>
          </a:p>
        </p:txBody>
      </p:sp>
    </p:spTree>
    <p:extLst>
      <p:ext uri="{BB962C8B-B14F-4D97-AF65-F5344CB8AC3E}">
        <p14:creationId xmlns:p14="http://schemas.microsoft.com/office/powerpoint/2010/main" val="1417771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GB" smtClean="0"/>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hart Placeholder 3"/>
          <p:cNvSpPr>
            <a:spLocks noGrp="1"/>
          </p:cNvSpPr>
          <p:nvPr>
            <p:ph type="chart" sz="half" idx="2"/>
          </p:nvPr>
        </p:nvSpPr>
        <p:spPr>
          <a:xfrm>
            <a:off x="4648200" y="1981200"/>
            <a:ext cx="3810000" cy="4114800"/>
          </a:xfrm>
        </p:spPr>
        <p:txBody>
          <a:bodyPr/>
          <a:lstStyle/>
          <a:p>
            <a:pPr lvl="0"/>
            <a:endParaRPr lang="en-GB" noProof="0" smtClean="0">
              <a:sym typeface="Helvetica Light" pitchFamily="4" charset="0"/>
            </a:endParaRPr>
          </a:p>
        </p:txBody>
      </p:sp>
      <p:sp>
        <p:nvSpPr>
          <p:cNvPr id="5" name="Date Placeholder 4"/>
          <p:cNvSpPr>
            <a:spLocks noGrp="1" noChangeArrowheads="1"/>
          </p:cNvSpPr>
          <p:nvPr>
            <p:ph type="dt" sz="half" idx="10"/>
          </p:nvPr>
        </p:nvSpPr>
        <p:spPr>
          <a:xfrm>
            <a:off x="685354" y="6248549"/>
            <a:ext cx="1905372" cy="456531"/>
          </a:xfrm>
          <a:prstGeom prst="rect">
            <a:avLst/>
          </a:prstGeom>
        </p:spPr>
        <p:txBody>
          <a:bodyPr lIns="130046" tIns="65023" rIns="130046" bIns="65023"/>
          <a:lstStyle>
            <a:lvl1pPr>
              <a:defRPr>
                <a:latin typeface="Helvetica Light" pitchFamily="4" charset="0"/>
                <a:ea typeface="Helvetica Light" pitchFamily="4" charset="0"/>
                <a:cs typeface="Helvetica Light" pitchFamily="4" charset="0"/>
                <a:sym typeface="Helvetica Light" pitchFamily="4" charset="0"/>
              </a:defRPr>
            </a:lvl1pPr>
          </a:lstStyle>
          <a:p>
            <a:pPr>
              <a:defRPr/>
            </a:pPr>
            <a:endParaRPr lang="en-GB"/>
          </a:p>
        </p:txBody>
      </p:sp>
      <p:sp>
        <p:nvSpPr>
          <p:cNvPr id="6" name="Footer Placeholder 5"/>
          <p:cNvSpPr>
            <a:spLocks noGrp="1" noChangeArrowheads="1"/>
          </p:cNvSpPr>
          <p:nvPr>
            <p:ph type="ftr" sz="quarter" idx="11"/>
          </p:nvPr>
        </p:nvSpPr>
        <p:spPr>
          <a:xfrm>
            <a:off x="3124275" y="6248549"/>
            <a:ext cx="2895451" cy="456531"/>
          </a:xfrm>
          <a:prstGeom prst="rect">
            <a:avLst/>
          </a:prstGeom>
        </p:spPr>
        <p:txBody>
          <a:bodyPr lIns="130046" tIns="65023" rIns="130046" bIns="65023"/>
          <a:lstStyle>
            <a:lvl1pPr>
              <a:defRPr>
                <a:latin typeface="Helvetica Light" pitchFamily="4" charset="0"/>
                <a:ea typeface="Helvetica Light" pitchFamily="4" charset="0"/>
                <a:cs typeface="Helvetica Light" pitchFamily="4" charset="0"/>
                <a:sym typeface="Helvetica Light" pitchFamily="4" charset="0"/>
              </a:defRPr>
            </a:lvl1pPr>
          </a:lstStyle>
          <a:p>
            <a:pPr>
              <a:defRPr/>
            </a:pPr>
            <a:endParaRPr lang="en-GB"/>
          </a:p>
        </p:txBody>
      </p:sp>
      <p:sp>
        <p:nvSpPr>
          <p:cNvPr id="7" name="Slide Number Placeholder 6"/>
          <p:cNvSpPr>
            <a:spLocks noGrp="1" noChangeArrowheads="1"/>
          </p:cNvSpPr>
          <p:nvPr>
            <p:ph type="sldNum" sz="quarter" idx="12"/>
          </p:nvPr>
        </p:nvSpPr>
        <p:spPr>
          <a:xfrm>
            <a:off x="6553275" y="6248549"/>
            <a:ext cx="1905372" cy="456531"/>
          </a:xfrm>
          <a:prstGeom prst="rect">
            <a:avLst/>
          </a:prstGeom>
        </p:spPr>
        <p:txBody>
          <a:bodyPr vert="horz" wrap="square" lIns="130046" tIns="65023" rIns="130046" bIns="65023" numCol="1" anchor="t" anchorCtr="0" compatLnSpc="1">
            <a:prstTxWarp prst="textNoShape">
              <a:avLst/>
            </a:prstTxWarp>
          </a:bodyPr>
          <a:lstStyle>
            <a:lvl1pPr>
              <a:defRPr/>
            </a:lvl1pPr>
          </a:lstStyle>
          <a:p>
            <a:fld id="{6362537C-BBD8-154F-9CC6-5E1F12609E8A}" type="slidenum">
              <a:rPr lang="en-GB" altLang="x-none"/>
              <a:pPr/>
              <a:t>‹#›</a:t>
            </a:fld>
            <a:endParaRPr lang="en-GB" altLang="x-none"/>
          </a:p>
        </p:txBody>
      </p:sp>
    </p:spTree>
    <p:extLst>
      <p:ext uri="{BB962C8B-B14F-4D97-AF65-F5344CB8AC3E}">
        <p14:creationId xmlns:p14="http://schemas.microsoft.com/office/powerpoint/2010/main" val="890360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GB" smtClean="0"/>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pPr lvl="0"/>
            <a:endParaRPr lang="en-GB" noProof="0" smtClean="0">
              <a:sym typeface="Helvetica Light" pitchFamily="4" charset="0"/>
            </a:endParaRPr>
          </a:p>
        </p:txBody>
      </p:sp>
      <p:sp>
        <p:nvSpPr>
          <p:cNvPr id="5" name="Date Placeholder 4"/>
          <p:cNvSpPr>
            <a:spLocks noGrp="1" noChangeArrowheads="1"/>
          </p:cNvSpPr>
          <p:nvPr>
            <p:ph type="dt" sz="half" idx="10"/>
          </p:nvPr>
        </p:nvSpPr>
        <p:spPr>
          <a:xfrm>
            <a:off x="685354" y="6248549"/>
            <a:ext cx="1905372" cy="456531"/>
          </a:xfrm>
          <a:prstGeom prst="rect">
            <a:avLst/>
          </a:prstGeom>
        </p:spPr>
        <p:txBody>
          <a:bodyPr lIns="130046" tIns="65023" rIns="130046" bIns="65023"/>
          <a:lstStyle>
            <a:lvl1pPr>
              <a:defRPr>
                <a:latin typeface="Helvetica Light" pitchFamily="4" charset="0"/>
                <a:ea typeface="Helvetica Light" pitchFamily="4" charset="0"/>
                <a:cs typeface="Helvetica Light" pitchFamily="4" charset="0"/>
                <a:sym typeface="Helvetica Light" pitchFamily="4" charset="0"/>
              </a:defRPr>
            </a:lvl1pPr>
          </a:lstStyle>
          <a:p>
            <a:pPr>
              <a:defRPr/>
            </a:pPr>
            <a:endParaRPr lang="en-GB"/>
          </a:p>
        </p:txBody>
      </p:sp>
      <p:sp>
        <p:nvSpPr>
          <p:cNvPr id="6" name="Footer Placeholder 5"/>
          <p:cNvSpPr>
            <a:spLocks noGrp="1" noChangeArrowheads="1"/>
          </p:cNvSpPr>
          <p:nvPr>
            <p:ph type="ftr" sz="quarter" idx="11"/>
          </p:nvPr>
        </p:nvSpPr>
        <p:spPr>
          <a:xfrm>
            <a:off x="3124275" y="6248549"/>
            <a:ext cx="2895451" cy="456531"/>
          </a:xfrm>
          <a:prstGeom prst="rect">
            <a:avLst/>
          </a:prstGeom>
        </p:spPr>
        <p:txBody>
          <a:bodyPr lIns="130046" tIns="65023" rIns="130046" bIns="65023"/>
          <a:lstStyle>
            <a:lvl1pPr>
              <a:defRPr>
                <a:latin typeface="Helvetica Light" pitchFamily="4" charset="0"/>
                <a:ea typeface="Helvetica Light" pitchFamily="4" charset="0"/>
                <a:cs typeface="Helvetica Light" pitchFamily="4" charset="0"/>
                <a:sym typeface="Helvetica Light" pitchFamily="4" charset="0"/>
              </a:defRPr>
            </a:lvl1pPr>
          </a:lstStyle>
          <a:p>
            <a:pPr>
              <a:defRPr/>
            </a:pPr>
            <a:endParaRPr lang="en-GB"/>
          </a:p>
        </p:txBody>
      </p:sp>
      <p:sp>
        <p:nvSpPr>
          <p:cNvPr id="7" name="Slide Number Placeholder 6"/>
          <p:cNvSpPr>
            <a:spLocks noGrp="1" noChangeArrowheads="1"/>
          </p:cNvSpPr>
          <p:nvPr>
            <p:ph type="sldNum" sz="quarter" idx="12"/>
          </p:nvPr>
        </p:nvSpPr>
        <p:spPr>
          <a:xfrm>
            <a:off x="6553275" y="6248549"/>
            <a:ext cx="1905372" cy="456531"/>
          </a:xfrm>
          <a:prstGeom prst="rect">
            <a:avLst/>
          </a:prstGeom>
        </p:spPr>
        <p:txBody>
          <a:bodyPr vert="horz" wrap="square" lIns="130046" tIns="65023" rIns="130046" bIns="65023" numCol="1" anchor="t" anchorCtr="0" compatLnSpc="1">
            <a:prstTxWarp prst="textNoShape">
              <a:avLst/>
            </a:prstTxWarp>
          </a:bodyPr>
          <a:lstStyle>
            <a:lvl1pPr>
              <a:defRPr/>
            </a:lvl1pPr>
          </a:lstStyle>
          <a:p>
            <a:fld id="{FC92A122-D313-D24D-8B25-7D09849638D7}" type="slidenum">
              <a:rPr lang="en-GB" altLang="x-none"/>
              <a:pPr/>
              <a:t>‹#›</a:t>
            </a:fld>
            <a:endParaRPr lang="en-GB" altLang="x-none"/>
          </a:p>
        </p:txBody>
      </p:sp>
    </p:spTree>
    <p:extLst>
      <p:ext uri="{BB962C8B-B14F-4D97-AF65-F5344CB8AC3E}">
        <p14:creationId xmlns:p14="http://schemas.microsoft.com/office/powerpoint/2010/main" val="63067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D43E2-8A82-4953-9742-B5EF301B53A1}" type="datetimeFigureOut">
              <a:rPr lang="en-GB" smtClean="0"/>
              <a:t>03/01/2018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39A6E-A194-4824-AD4B-624F872E3C25}" type="slidenum">
              <a:rPr lang="en-GB" smtClean="0"/>
              <a:t>‹#›</a:t>
            </a:fld>
            <a:endParaRPr lang="en-GB"/>
          </a:p>
        </p:txBody>
      </p:sp>
    </p:spTree>
    <p:extLst>
      <p:ext uri="{BB962C8B-B14F-4D97-AF65-F5344CB8AC3E}">
        <p14:creationId xmlns:p14="http://schemas.microsoft.com/office/powerpoint/2010/main" val="467911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23.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9.xml"/><Relationship Id="rId7" Type="http://schemas.openxmlformats.org/officeDocument/2006/relationships/image" Target="../media/image26.png"/><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5.png"/><Relationship Id="rId4" Type="http://schemas.openxmlformats.org/officeDocument/2006/relationships/oleObject" Target="../embeddings/oleObject2.bin"/><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26.png"/><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64.png"/><Relationship Id="rId4" Type="http://schemas.openxmlformats.org/officeDocument/2006/relationships/hyperlink" Target="http://www.meti.com/PediaSimBody.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2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3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s://vimeo.com/230727193" TargetMode="Externa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46.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hyperlink" Target="http://gapssimulation.com/final-year-medical-school-acute-care-simulation/" TargetMode="External"/><Relationship Id="rId7" Type="http://schemas.openxmlformats.org/officeDocument/2006/relationships/image" Target="../media/image95.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gapssimulation.files.wordpress.com/2013/01/meerkat.jpg" TargetMode="External"/><Relationship Id="rId5" Type="http://schemas.openxmlformats.org/officeDocument/2006/relationships/hyperlink" Target="http://gapssimulation.com/core-medical-training-skills/" TargetMode="External"/><Relationship Id="rId10" Type="http://schemas.openxmlformats.org/officeDocument/2006/relationships/image" Target="../media/image98.jpeg"/><Relationship Id="rId4" Type="http://schemas.openxmlformats.org/officeDocument/2006/relationships/hyperlink" Target="http://gapssimulation.com/foundation-simulation/" TargetMode="External"/><Relationship Id="rId9" Type="http://schemas.openxmlformats.org/officeDocument/2006/relationships/image" Target="../media/image9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2" descr="template_abou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9144000" cy="180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3" name="AutoShape 1"/>
          <p:cNvSpPr>
            <a:spLocks/>
          </p:cNvSpPr>
          <p:nvPr/>
        </p:nvSpPr>
        <p:spPr bwMode="auto">
          <a:xfrm>
            <a:off x="-11161" y="-11161"/>
            <a:ext cx="9161859" cy="1040309"/>
          </a:xfrm>
          <a:custGeom>
            <a:avLst/>
            <a:gdLst>
              <a:gd name="T0" fmla="*/ 2147483647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600"/>
              <a:gd name="T31" fmla="*/ 0 h 21600"/>
              <a:gd name="T32" fmla="*/ 21600 w 21600"/>
              <a:gd name="T33" fmla="*/ 21600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moveTo>
                  <a:pt x="22" y="66"/>
                </a:moveTo>
              </a:path>
            </a:pathLst>
          </a:custGeom>
          <a:gradFill rotWithShape="0">
            <a:gsLst>
              <a:gs pos="0">
                <a:srgbClr val="0079AF">
                  <a:alpha val="45000"/>
                </a:srgbClr>
              </a:gs>
              <a:gs pos="100000">
                <a:srgbClr val="00EBF8">
                  <a:alpha val="54999"/>
                </a:srgbClr>
              </a:gs>
            </a:gsLst>
            <a:lin ang="5400000" scaled="1"/>
          </a:gradFill>
          <a:ln w="9525">
            <a:noFill/>
            <a:round/>
            <a:headEnd/>
            <a:tailEnd/>
          </a:ln>
        </p:spPr>
        <p:txBody>
          <a:bodyPr lIns="0" tIns="0" rIns="0" bIns="0"/>
          <a:lstStyle/>
          <a:p>
            <a:pPr>
              <a:defRPr/>
            </a:pPr>
            <a:endParaRPr lang="en-GB" sz="3900" dirty="0">
              <a:ea typeface="Helvetica Light" charset="0"/>
            </a:endParaRPr>
          </a:p>
        </p:txBody>
      </p:sp>
      <p:sp>
        <p:nvSpPr>
          <p:cNvPr id="27650" name="AutoShape 2"/>
          <p:cNvSpPr>
            <a:spLocks/>
          </p:cNvSpPr>
          <p:nvPr/>
        </p:nvSpPr>
        <p:spPr bwMode="auto">
          <a:xfrm>
            <a:off x="4377690" y="-11430"/>
            <a:ext cx="4766310" cy="605790"/>
          </a:xfrm>
          <a:custGeom>
            <a:avLst/>
            <a:gdLst/>
            <a:ahLst/>
            <a:cxnLst/>
            <a:rect l="0" t="0" r="r" b="b"/>
            <a:pathLst>
              <a:path w="21600" h="20552">
                <a:moveTo>
                  <a:pt x="0" y="0"/>
                </a:moveTo>
                <a:cubicBezTo>
                  <a:pt x="1253" y="3703"/>
                  <a:pt x="8410" y="19349"/>
                  <a:pt x="12010" y="20475"/>
                </a:cubicBezTo>
                <a:cubicBezTo>
                  <a:pt x="15610" y="21600"/>
                  <a:pt x="20002" y="10128"/>
                  <a:pt x="21600" y="6752"/>
                </a:cubicBezTo>
                <a:lnTo>
                  <a:pt x="21600" y="218"/>
                </a:lnTo>
                <a:lnTo>
                  <a:pt x="0" y="0"/>
                </a:lnTo>
                <a:close/>
                <a:moveTo>
                  <a:pt x="0" y="0"/>
                </a:moveTo>
              </a:path>
            </a:pathLst>
          </a:custGeom>
          <a:gradFill rotWithShape="0">
            <a:gsLst>
              <a:gs pos="0">
                <a:srgbClr val="00ADB6">
                  <a:alpha val="29999"/>
                </a:srgbClr>
              </a:gs>
              <a:gs pos="80000">
                <a:srgbClr val="009BE5">
                  <a:alpha val="42000"/>
                </a:srgbClr>
              </a:gs>
              <a:gs pos="100000">
                <a:srgbClr val="009BE5">
                  <a:alpha val="45000"/>
                </a:srgbClr>
              </a:gs>
            </a:gsLst>
            <a:lin ang="5400000" scaled="1"/>
          </a:gradFill>
          <a:ln>
            <a:noFill/>
          </a:ln>
          <a:extLst/>
        </p:spPr>
        <p:txBody>
          <a:bodyPr lIns="0" tIns="0" rIns="0" bIns="0"/>
          <a:lstStyle/>
          <a:p>
            <a:endParaRPr lang="en-GB" sz="3900">
              <a:latin typeface="Gill Sans" charset="0"/>
              <a:sym typeface="Gill Sans" charset="0"/>
            </a:endParaRPr>
          </a:p>
        </p:txBody>
      </p:sp>
      <p:grpSp>
        <p:nvGrpSpPr>
          <p:cNvPr id="4103" name="Group 5"/>
          <p:cNvGrpSpPr>
            <a:grpSpLocks/>
          </p:cNvGrpSpPr>
          <p:nvPr/>
        </p:nvGrpSpPr>
        <p:grpSpPr bwMode="auto">
          <a:xfrm>
            <a:off x="-11162" y="-22324"/>
            <a:ext cx="9155162" cy="1047006"/>
            <a:chOff x="0" y="0"/>
            <a:chExt cx="6408" cy="733"/>
          </a:xfrm>
        </p:grpSpPr>
        <p:pic>
          <p:nvPicPr>
            <p:cNvPr id="4113"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395"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4"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0"/>
              <a:ext cx="6408"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0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95" y="1800449"/>
            <a:ext cx="1617390" cy="7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pic>
      <p:pic>
        <p:nvPicPr>
          <p:cNvPr id="4105" name="Picture 16" descr="R:\Simulation &amp; Clinical Skills Admin\Office\Banners\St Georges Foundation Trus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5385" y="1804913"/>
            <a:ext cx="2745879" cy="7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5868" y="5040129"/>
            <a:ext cx="1950136" cy="1725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7"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3528" y="6192906"/>
            <a:ext cx="2664296" cy="472157"/>
          </a:xfrm>
          <a:prstGeom prst="rect">
            <a:avLst/>
          </a:prstGeom>
          <a:noFill/>
          <a:ln w="0" cap="sq" cmpd="tri">
            <a:gradFill>
              <a:gsLst>
                <a:gs pos="0">
                  <a:schemeClr val="tx1">
                    <a:lumMod val="0"/>
                  </a:schemeClr>
                </a:gs>
                <a:gs pos="20000">
                  <a:srgbClr val="000040"/>
                </a:gs>
                <a:gs pos="50000">
                  <a:srgbClr val="400040"/>
                </a:gs>
                <a:gs pos="75000">
                  <a:srgbClr val="8F0040"/>
                </a:gs>
                <a:gs pos="89999">
                  <a:srgbClr val="F27300"/>
                </a:gs>
                <a:gs pos="100000">
                  <a:srgbClr val="FFBF00"/>
                </a:gs>
              </a:gsLst>
              <a:lin ang="5400000" scaled="0"/>
            </a:gradFill>
            <a:prstDash val="sysDot"/>
            <a:miter lim="800000"/>
            <a:headEnd/>
            <a:tailEnd/>
          </a:ln>
          <a:effectLst/>
          <a:extLst>
            <a:ext uri="{909E8E84-426E-40DD-AFC4-6F175D3DCCD1}">
              <a14:hiddenFill xmlns:a14="http://schemas.microsoft.com/office/drawing/2010/main">
                <a:solidFill>
                  <a:schemeClr val="accent1"/>
                </a:solidFill>
              </a14:hiddenFill>
            </a:ext>
          </a:extLst>
        </p:spPr>
      </p:pic>
      <p:pic>
        <p:nvPicPr>
          <p:cNvPr id="4108"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97569" y="5645236"/>
            <a:ext cx="630659" cy="515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9" name="Picture 6"/>
          <p:cNvPicPr>
            <a:picLocks noChangeAspect="1" noChangeArrowheads="1"/>
          </p:cNvPicPr>
          <p:nvPr/>
        </p:nvPicPr>
        <p:blipFill>
          <a:blip r:embed="rId12">
            <a:grayscl/>
            <a:extLst>
              <a:ext uri="{28A0092B-C50C-407E-A947-70E740481C1C}">
                <a14:useLocalDpi xmlns:a14="http://schemas.microsoft.com/office/drawing/2010/main" val="0"/>
              </a:ext>
            </a:extLst>
          </a:blip>
          <a:srcRect/>
          <a:stretch>
            <a:fillRect/>
          </a:stretch>
        </p:blipFill>
        <p:spPr bwMode="auto">
          <a:xfrm>
            <a:off x="6948265" y="6274550"/>
            <a:ext cx="2639839" cy="444252"/>
          </a:xfrm>
          <a:prstGeom prst="rect">
            <a:avLst/>
          </a:prstGeom>
          <a:noFill/>
          <a:ln>
            <a:noFill/>
          </a:ln>
          <a:effectLst>
            <a:outerShdw blurRad="1079500" dir="18660000" sx="200000" sy="2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11" name="Rectangle 17"/>
          <p:cNvSpPr>
            <a:spLocks noChangeArrowheads="1"/>
          </p:cNvSpPr>
          <p:nvPr/>
        </p:nvSpPr>
        <p:spPr bwMode="auto">
          <a:xfrm>
            <a:off x="165198" y="3140968"/>
            <a:ext cx="8943082" cy="1111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63" tIns="32132" rIns="64263" bIns="32132">
            <a:spAutoFit/>
          </a:bodyPr>
          <a:lstStyle/>
          <a:p>
            <a:pPr algn="ctr"/>
            <a:r>
              <a:rPr lang="en-GB" sz="3400" dirty="0">
                <a:latin typeface="Century Schoolbook" charset="0"/>
              </a:rPr>
              <a:t>St. </a:t>
            </a:r>
            <a:r>
              <a:rPr lang="en-GB" sz="3400" b="1" dirty="0">
                <a:latin typeface="Century Schoolbook" charset="0"/>
              </a:rPr>
              <a:t>G</a:t>
            </a:r>
            <a:r>
              <a:rPr lang="en-GB" sz="3400" dirty="0">
                <a:latin typeface="Century Schoolbook" charset="0"/>
              </a:rPr>
              <a:t>eorge’s </a:t>
            </a:r>
            <a:r>
              <a:rPr lang="en-GB" sz="3400" b="1" dirty="0">
                <a:latin typeface="Century Schoolbook" charset="0"/>
              </a:rPr>
              <a:t>A</a:t>
            </a:r>
            <a:r>
              <a:rPr lang="en-GB" sz="3400" dirty="0">
                <a:latin typeface="Century Schoolbook" charset="0"/>
              </a:rPr>
              <a:t>dvanced </a:t>
            </a:r>
            <a:r>
              <a:rPr lang="en-GB" sz="3400" b="1" dirty="0">
                <a:latin typeface="Century Schoolbook" charset="0"/>
              </a:rPr>
              <a:t>P</a:t>
            </a:r>
            <a:r>
              <a:rPr lang="en-GB" sz="3400" dirty="0">
                <a:latin typeface="Century Schoolbook" charset="0"/>
              </a:rPr>
              <a:t>atient </a:t>
            </a:r>
            <a:r>
              <a:rPr lang="en-GB" sz="3400" b="1" dirty="0">
                <a:latin typeface="Century Schoolbook" charset="0"/>
              </a:rPr>
              <a:t>S</a:t>
            </a:r>
            <a:r>
              <a:rPr lang="en-GB" sz="3400" dirty="0">
                <a:latin typeface="Century Schoolbook" charset="0"/>
              </a:rPr>
              <a:t>imulation </a:t>
            </a:r>
          </a:p>
          <a:p>
            <a:pPr algn="ctr"/>
            <a:r>
              <a:rPr lang="en-GB" sz="3400" dirty="0">
                <a:latin typeface="Century Schoolbook" charset="0"/>
              </a:rPr>
              <a:t>&amp; Skills Centre</a:t>
            </a:r>
          </a:p>
        </p:txBody>
      </p:sp>
      <p:sp>
        <p:nvSpPr>
          <p:cNvPr id="4112" name="Rectangle 1"/>
          <p:cNvSpPr>
            <a:spLocks noChangeArrowheads="1"/>
          </p:cNvSpPr>
          <p:nvPr/>
        </p:nvSpPr>
        <p:spPr bwMode="auto">
          <a:xfrm>
            <a:off x="3794582" y="2348880"/>
            <a:ext cx="1444244" cy="58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63" tIns="32132" rIns="64263" bIns="32132">
            <a:spAutoFit/>
          </a:bodyPr>
          <a:lstStyle/>
          <a:p>
            <a:pPr algn="ctr"/>
            <a:r>
              <a:rPr lang="en-GB" sz="3400" b="1" dirty="0">
                <a:latin typeface="Century Schoolbook" charset="0"/>
              </a:rPr>
              <a:t>GAPS</a:t>
            </a:r>
          </a:p>
        </p:txBody>
      </p:sp>
    </p:spTree>
    <p:custDataLst>
      <p:tags r:id="rId1"/>
    </p:custDataLst>
    <p:extLst>
      <p:ext uri="{BB962C8B-B14F-4D97-AF65-F5344CB8AC3E}">
        <p14:creationId xmlns:p14="http://schemas.microsoft.com/office/powerpoint/2010/main" val="975934342"/>
      </p:ext>
    </p:extLst>
  </p:cSld>
  <p:clrMapOvr>
    <a:masterClrMapping/>
  </p:clrMapOvr>
  <p:transition spd="slow"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703263" y="3277787"/>
            <a:ext cx="7772400" cy="1470025"/>
          </a:xfrm>
        </p:spPr>
        <p:txBody>
          <a:bodyPr>
            <a:normAutofit fontScale="90000"/>
          </a:bodyPr>
          <a:lstStyle/>
          <a:p>
            <a:r>
              <a:rPr lang="en-GB" dirty="0" smtClean="0"/>
              <a:t>What does fidelity mean to you?</a:t>
            </a:r>
            <a:br>
              <a:rPr lang="en-GB" dirty="0" smtClean="0"/>
            </a:br>
            <a:r>
              <a:rPr lang="en-GB" dirty="0" smtClean="0"/>
              <a:t/>
            </a:r>
            <a:br>
              <a:rPr lang="en-GB" dirty="0" smtClean="0"/>
            </a:br>
            <a:r>
              <a:rPr lang="en-GB" dirty="0" smtClean="0"/>
              <a:t>How do we use it to enhance learning &amp; teaching?</a:t>
            </a:r>
            <a:br>
              <a:rPr lang="en-GB" dirty="0" smtClean="0"/>
            </a:br>
            <a:r>
              <a:rPr lang="en-GB" dirty="0" smtClean="0">
                <a:latin typeface="Bernard MT Condensed" pitchFamily="18" charset="0"/>
              </a:rPr>
              <a:t/>
            </a:r>
            <a:br>
              <a:rPr lang="en-GB" dirty="0" smtClean="0">
                <a:latin typeface="Bernard MT Condensed" pitchFamily="18" charset="0"/>
              </a:rPr>
            </a:br>
            <a:endParaRPr lang="en-GB" dirty="0" smtClean="0">
              <a:latin typeface="Bernard MT Condensed" pitchFamily="18" charset="0"/>
            </a:endParaRPr>
          </a:p>
        </p:txBody>
      </p:sp>
      <p:sp>
        <p:nvSpPr>
          <p:cNvPr id="9" name="TextBox 8"/>
          <p:cNvSpPr txBox="1"/>
          <p:nvPr/>
        </p:nvSpPr>
        <p:spPr>
          <a:xfrm>
            <a:off x="2465707" y="6376639"/>
            <a:ext cx="3545184" cy="461624"/>
          </a:xfrm>
          <a:prstGeom prst="rect">
            <a:avLst/>
          </a:prstGeom>
          <a:noFill/>
        </p:spPr>
        <p:txBody>
          <a:bodyPr wrap="square" lIns="91400" tIns="45700" rIns="91400" bIns="45700">
            <a:spAutoFit/>
          </a:bodyPr>
          <a:lstStyle/>
          <a:p>
            <a:pPr algn="r" fontAlgn="auto">
              <a:spcBef>
                <a:spcPts val="0"/>
              </a:spcBef>
              <a:spcAft>
                <a:spcPts val="0"/>
              </a:spcAft>
              <a:defRPr/>
            </a:pPr>
            <a:r>
              <a:rPr lang="en-GB" sz="2400" dirty="0">
                <a:solidFill>
                  <a:schemeClr val="bg1">
                    <a:lumMod val="75000"/>
                  </a:schemeClr>
                </a:solidFill>
                <a:latin typeface="+mn-lt"/>
              </a:rPr>
              <a:t>www.gapssimulation.com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1"/>
            <a:ext cx="9144000"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R:\Simulation &amp; Clinical Skills Admin\Office\Banners\GAPS LOGOS\GAPS Logo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5" y="4747812"/>
            <a:ext cx="2645247" cy="2015011"/>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bwMode="auto">
          <a:xfrm>
            <a:off x="4589463" y="3813427"/>
            <a:ext cx="7772400" cy="1470025"/>
          </a:xfrm>
          <a:prstGeom prst="rect">
            <a:avLst/>
          </a:prstGeom>
          <a:noFill/>
          <a:ln w="9525">
            <a:noFill/>
            <a:miter lim="800000"/>
            <a:headEnd/>
            <a:tailEnd/>
          </a:ln>
        </p:spPr>
        <p:txBody>
          <a:bodyPr vert="horz" wrap="square" lIns="91400" tIns="45700" rIns="91400" bIns="4570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002" algn="ctr" rtl="0" fontAlgn="base">
              <a:spcBef>
                <a:spcPct val="0"/>
              </a:spcBef>
              <a:spcAft>
                <a:spcPct val="0"/>
              </a:spcAft>
              <a:defRPr sz="4400">
                <a:solidFill>
                  <a:schemeClr val="tx1"/>
                </a:solidFill>
                <a:latin typeface="Calibri" pitchFamily="34" charset="0"/>
              </a:defRPr>
            </a:lvl6pPr>
            <a:lvl7pPr marL="914004" algn="ctr" rtl="0" fontAlgn="base">
              <a:spcBef>
                <a:spcPct val="0"/>
              </a:spcBef>
              <a:spcAft>
                <a:spcPct val="0"/>
              </a:spcAft>
              <a:defRPr sz="4400">
                <a:solidFill>
                  <a:schemeClr val="tx1"/>
                </a:solidFill>
                <a:latin typeface="Calibri" pitchFamily="34" charset="0"/>
              </a:defRPr>
            </a:lvl7pPr>
            <a:lvl8pPr marL="1371006" algn="ctr" rtl="0" fontAlgn="base">
              <a:spcBef>
                <a:spcPct val="0"/>
              </a:spcBef>
              <a:spcAft>
                <a:spcPct val="0"/>
              </a:spcAft>
              <a:defRPr sz="4400">
                <a:solidFill>
                  <a:schemeClr val="tx1"/>
                </a:solidFill>
                <a:latin typeface="Calibri" pitchFamily="34" charset="0"/>
              </a:defRPr>
            </a:lvl8pPr>
            <a:lvl9pPr marL="1828008" algn="ctr" rtl="0" fontAlgn="base">
              <a:spcBef>
                <a:spcPct val="0"/>
              </a:spcBef>
              <a:spcAft>
                <a:spcPct val="0"/>
              </a:spcAft>
              <a:defRPr sz="4400">
                <a:solidFill>
                  <a:schemeClr val="tx1"/>
                </a:solidFill>
                <a:latin typeface="Calibri" pitchFamily="34" charset="0"/>
              </a:defRPr>
            </a:lvl9pPr>
          </a:lstStyle>
          <a:p>
            <a:r>
              <a:rPr lang="en-GB" dirty="0" smtClean="0"/>
              <a:t/>
            </a:r>
            <a:br>
              <a:rPr lang="en-GB" dirty="0" smtClean="0"/>
            </a:br>
            <a:r>
              <a:rPr lang="en-GB" dirty="0" smtClean="0">
                <a:latin typeface="Bernard MT Condensed" pitchFamily="18" charset="0"/>
              </a:rPr>
              <a:t/>
            </a:r>
            <a:br>
              <a:rPr lang="en-GB" dirty="0" smtClean="0">
                <a:latin typeface="Bernard MT Condensed" pitchFamily="18" charset="0"/>
              </a:rPr>
            </a:br>
            <a:endParaRPr lang="en-GB" dirty="0" smtClean="0">
              <a:latin typeface="Bernard MT Condensed" pitchFamily="18" charset="0"/>
            </a:endParaRPr>
          </a:p>
        </p:txBody>
      </p:sp>
    </p:spTree>
    <p:extLst>
      <p:ext uri="{BB962C8B-B14F-4D97-AF65-F5344CB8AC3E}">
        <p14:creationId xmlns:p14="http://schemas.microsoft.com/office/powerpoint/2010/main" val="154540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1000"/>
                                        <p:tgtEl>
                                          <p:spTgt spid="11">
                                            <p:txEl>
                                              <p:pRg st="0" end="0"/>
                                            </p:txEl>
                                          </p:spTgt>
                                        </p:tgtEl>
                                      </p:cBhvr>
                                    </p:animEffect>
                                    <p:anim calcmode="lin" valueType="num">
                                      <p:cBhvr>
                                        <p:cTn id="1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pasted-image.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037" y="0"/>
            <a:ext cx="8834810" cy="675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87138556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75109" y="0"/>
            <a:ext cx="7358063" cy="803672"/>
          </a:xfrm>
        </p:spPr>
        <p:txBody>
          <a:bodyPr/>
          <a:lstStyle/>
          <a:p>
            <a:r>
              <a:rPr lang="en-GB" altLang="x-none" sz="3375"/>
              <a:t>CLINICAL SKILLS 1999</a:t>
            </a:r>
          </a:p>
        </p:txBody>
      </p:sp>
      <p:pic>
        <p:nvPicPr>
          <p:cNvPr id="23555" name="Picture 3" descr="10040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0828"/>
            <a:ext cx="4644554" cy="348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6" descr="DSC00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393406"/>
            <a:ext cx="3286125" cy="246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0218000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6125" y="4393406"/>
            <a:ext cx="1848445" cy="246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8" descr="fibre-optic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07781" y="3828604"/>
            <a:ext cx="4036219" cy="30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8" descr="skills LAb 01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11068" y="910828"/>
            <a:ext cx="4532932" cy="347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72314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DSC00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0531" y="1379637"/>
            <a:ext cx="4464844" cy="334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8" descr="old sty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062" y="803672"/>
            <a:ext cx="2803922" cy="336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Box 7"/>
          <p:cNvSpPr txBox="1">
            <a:spLocks noChangeArrowheads="1"/>
          </p:cNvSpPr>
          <p:nvPr/>
        </p:nvSpPr>
        <p:spPr bwMode="auto">
          <a:xfrm>
            <a:off x="3828604" y="910828"/>
            <a:ext cx="5315396" cy="1368899"/>
          </a:xfrm>
          <a:prstGeom prst="rect">
            <a:avLst/>
          </a:prstGeom>
          <a:noFill/>
          <a:ln w="9525">
            <a:noFill/>
            <a:miter lim="800000"/>
            <a:headEnd/>
            <a:tailEnd/>
          </a:ln>
        </p:spPr>
        <p:txBody>
          <a:bodyPr lIns="91439" tIns="45719" rIns="91439" bIns="45719">
            <a:spAutoFit/>
          </a:bodyPr>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lnSpc>
                <a:spcPct val="80000"/>
              </a:lnSpc>
            </a:pPr>
            <a:r>
              <a:rPr lang="en-US" altLang="x-none" sz="2812">
                <a:solidFill>
                  <a:schemeClr val="bg1"/>
                </a:solidFill>
                <a:ea typeface="ＭＳ Ｐゴシック" charset="-128"/>
                <a:sym typeface="Copperplate" charset="0"/>
              </a:rPr>
              <a:t>Access Computer Simulator</a:t>
            </a:r>
          </a:p>
          <a:p>
            <a:pPr eaLnBrk="1"/>
            <a:endParaRPr lang="en-US" altLang="x-none" sz="3023"/>
          </a:p>
          <a:p>
            <a:pPr eaLnBrk="1"/>
            <a:endParaRPr lang="en-US" altLang="x-none" sz="3023"/>
          </a:p>
        </p:txBody>
      </p:sp>
      <p:sp>
        <p:nvSpPr>
          <p:cNvPr id="25605" name="Title 8"/>
          <p:cNvSpPr>
            <a:spLocks noGrp="1"/>
          </p:cNvSpPr>
          <p:nvPr>
            <p:ph type="title"/>
          </p:nvPr>
        </p:nvSpPr>
        <p:spPr>
          <a:xfrm>
            <a:off x="500062" y="0"/>
            <a:ext cx="8229824" cy="803672"/>
          </a:xfrm>
        </p:spPr>
        <p:txBody>
          <a:bodyPr/>
          <a:lstStyle/>
          <a:p>
            <a:pPr eaLnBrk="1" hangingPunct="1"/>
            <a:r>
              <a:rPr lang="en-US" altLang="x-none" sz="3797">
                <a:ea typeface="ＭＳ Ｐゴシック" charset="-128"/>
              </a:rPr>
              <a:t>2000 LAB BASED SIMULATION</a:t>
            </a:r>
          </a:p>
        </p:txBody>
      </p:sp>
      <p:pic>
        <p:nvPicPr>
          <p:cNvPr id="25606" name="Picture 7" descr="P10100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3886" y="4830961"/>
            <a:ext cx="2700114" cy="202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8" descr="P101001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4016" y="4826496"/>
            <a:ext cx="2707928" cy="203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2" descr="P10100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428625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25783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8370" name="Rectangle 2"/>
          <p:cNvSpPr>
            <a:spLocks noGrp="1" noChangeArrowheads="1"/>
          </p:cNvSpPr>
          <p:nvPr>
            <p:ph type="title"/>
          </p:nvPr>
        </p:nvSpPr>
        <p:spPr>
          <a:xfrm>
            <a:off x="395288" y="-315913"/>
            <a:ext cx="7772400" cy="1143001"/>
          </a:xfrm>
        </p:spPr>
        <p:txBody>
          <a:bodyPr/>
          <a:lstStyle/>
          <a:p>
            <a:pPr algn="ctr" eaLnBrk="1" hangingPunct="1">
              <a:defRPr/>
            </a:pPr>
            <a:r>
              <a:rPr lang="en-GB" sz="3600" b="1">
                <a:effectLst>
                  <a:outerShdw blurRad="38100" dist="38100" dir="2700000" algn="tl">
                    <a:srgbClr val="FFFFFF"/>
                  </a:outerShdw>
                </a:effectLst>
                <a:ea typeface="ＭＳ Ｐゴシック" charset="-128"/>
                <a:cs typeface="ＭＳ Ｐゴシック" charset="-128"/>
              </a:rPr>
              <a:t>Simulators in Training?</a:t>
            </a:r>
          </a:p>
        </p:txBody>
      </p:sp>
      <p:sp>
        <p:nvSpPr>
          <p:cNvPr id="90115" name="Rectangle 3"/>
          <p:cNvSpPr>
            <a:spLocks noGrp="1" noChangeArrowheads="1"/>
          </p:cNvSpPr>
          <p:nvPr>
            <p:ph type="body" sz="half" idx="1"/>
          </p:nvPr>
        </p:nvSpPr>
        <p:spPr/>
        <p:txBody>
          <a:bodyPr/>
          <a:lstStyle/>
          <a:p>
            <a:pPr marL="458788" indent="0" eaLnBrk="1" hangingPunct="1"/>
            <a:endParaRPr lang="en-GB" altLang="x-none" sz="3200">
              <a:ea typeface="ＭＳ Ｐゴシック" charset="-128"/>
            </a:endParaRPr>
          </a:p>
          <a:p>
            <a:pPr marL="977900" lvl="1" indent="0" eaLnBrk="1" hangingPunct="1"/>
            <a:endParaRPr lang="en-GB" altLang="x-none" sz="2800">
              <a:ea typeface="ＭＳ Ｐゴシック" charset="-128"/>
            </a:endParaRPr>
          </a:p>
        </p:txBody>
      </p:sp>
      <p:grpSp>
        <p:nvGrpSpPr>
          <p:cNvPr id="90116" name="Group 4"/>
          <p:cNvGrpSpPr>
            <a:grpSpLocks noGrp="1" noChangeAspect="1"/>
          </p:cNvGrpSpPr>
          <p:nvPr/>
        </p:nvGrpSpPr>
        <p:grpSpPr bwMode="auto">
          <a:xfrm>
            <a:off x="1584706" y="692150"/>
            <a:ext cx="4911344" cy="5949950"/>
            <a:chOff x="1641" y="668"/>
            <a:chExt cx="2417" cy="2928"/>
          </a:xfrm>
        </p:grpSpPr>
        <p:sp>
          <p:nvSpPr>
            <p:cNvPr id="90118" name="AutoShape 5"/>
            <p:cNvSpPr>
              <a:spLocks noChangeAspect="1" noChangeArrowheads="1" noTextEdit="1"/>
            </p:cNvSpPr>
            <p:nvPr/>
          </p:nvSpPr>
          <p:spPr bwMode="auto">
            <a:xfrm>
              <a:off x="1658" y="668"/>
              <a:ext cx="2400" cy="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0119" name="_s1088518"/>
            <p:cNvSpPr>
              <a:spLocks noChangeArrowheads="1" noTextEdit="1"/>
            </p:cNvSpPr>
            <p:nvPr/>
          </p:nvSpPr>
          <p:spPr bwMode="auto">
            <a:xfrm>
              <a:off x="2408" y="1340"/>
              <a:ext cx="900" cy="900"/>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en-US"/>
            </a:p>
          </p:txBody>
        </p:sp>
        <p:sp>
          <p:nvSpPr>
            <p:cNvPr id="90120" name="_s1088519"/>
            <p:cNvSpPr>
              <a:spLocks noChangeArrowheads="1"/>
            </p:cNvSpPr>
            <p:nvPr/>
          </p:nvSpPr>
          <p:spPr bwMode="auto">
            <a:xfrm>
              <a:off x="2738" y="1025"/>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r>
                <a:rPr lang="en-GB" altLang="x-none" sz="1500"/>
                <a:t>Environment fidelity</a:t>
              </a:r>
              <a:endParaRPr lang="en-US" altLang="x-none" sz="1500"/>
            </a:p>
          </p:txBody>
        </p:sp>
        <p:sp>
          <p:nvSpPr>
            <p:cNvPr id="90121" name="_s1088520"/>
            <p:cNvSpPr>
              <a:spLocks noChangeArrowheads="1" noTextEdit="1"/>
            </p:cNvSpPr>
            <p:nvPr/>
          </p:nvSpPr>
          <p:spPr bwMode="auto">
            <a:xfrm>
              <a:off x="2704" y="1853"/>
              <a:ext cx="900" cy="900"/>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en-US"/>
            </a:p>
          </p:txBody>
        </p:sp>
        <p:sp>
          <p:nvSpPr>
            <p:cNvPr id="90122" name="_s1088521"/>
            <p:cNvSpPr>
              <a:spLocks noChangeArrowheads="1"/>
            </p:cNvSpPr>
            <p:nvPr/>
          </p:nvSpPr>
          <p:spPr bwMode="auto">
            <a:xfrm>
              <a:off x="3621" y="2572"/>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endParaRPr lang="en-GB" altLang="x-none" sz="1500"/>
            </a:p>
            <a:p>
              <a:pPr eaLnBrk="1" hangingPunct="1"/>
              <a:r>
                <a:rPr lang="en-GB" altLang="x-none" sz="1500"/>
                <a:t>Equipment </a:t>
              </a:r>
            </a:p>
            <a:p>
              <a:pPr eaLnBrk="1" hangingPunct="1"/>
              <a:r>
                <a:rPr lang="en-GB" altLang="x-none" sz="1500"/>
                <a:t>fidelity</a:t>
              </a:r>
              <a:endParaRPr lang="en-US" altLang="x-none" sz="1500"/>
            </a:p>
          </p:txBody>
        </p:sp>
        <p:sp>
          <p:nvSpPr>
            <p:cNvPr id="90123" name="_s1088522"/>
            <p:cNvSpPr>
              <a:spLocks noChangeArrowheads="1" noTextEdit="1"/>
            </p:cNvSpPr>
            <p:nvPr/>
          </p:nvSpPr>
          <p:spPr bwMode="auto">
            <a:xfrm>
              <a:off x="2111" y="1852"/>
              <a:ext cx="900" cy="900"/>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en-US"/>
            </a:p>
          </p:txBody>
        </p:sp>
        <p:sp>
          <p:nvSpPr>
            <p:cNvPr id="90124" name="_s1088523"/>
            <p:cNvSpPr>
              <a:spLocks noChangeArrowheads="1"/>
            </p:cNvSpPr>
            <p:nvPr/>
          </p:nvSpPr>
          <p:spPr bwMode="auto">
            <a:xfrm>
              <a:off x="1641" y="2584"/>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endParaRPr lang="en-GB" altLang="x-none" sz="1500" dirty="0"/>
            </a:p>
            <a:p>
              <a:pPr eaLnBrk="1" hangingPunct="1"/>
              <a:r>
                <a:rPr lang="en-GB" altLang="x-none" sz="1500" dirty="0"/>
                <a:t>Psychological </a:t>
              </a:r>
            </a:p>
            <a:p>
              <a:pPr eaLnBrk="1" hangingPunct="1"/>
              <a:r>
                <a:rPr lang="en-GB" altLang="x-none" sz="1500" dirty="0"/>
                <a:t>fidelity</a:t>
              </a:r>
              <a:endParaRPr lang="en-US" altLang="x-none" sz="1500" dirty="0"/>
            </a:p>
          </p:txBody>
        </p:sp>
      </p:grpSp>
      <p:sp>
        <p:nvSpPr>
          <p:cNvPr id="90117" name="Text Box 12"/>
          <p:cNvSpPr txBox="1">
            <a:spLocks noChangeArrowheads="1"/>
          </p:cNvSpPr>
          <p:nvPr/>
        </p:nvSpPr>
        <p:spPr bwMode="auto">
          <a:xfrm>
            <a:off x="0" y="6092825"/>
            <a:ext cx="914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r>
              <a:rPr lang="en-GB" altLang="x-none" sz="1600"/>
              <a:t>Rehmann A, Mitman R, Reynolds M. A handbook of flight simulation fidelity requirements for human factors research. Technical report No. DOT/FAA/CT-TN95/46.</a:t>
            </a:r>
            <a:endParaRPr lang="en-US" altLang="x-none" sz="1600"/>
          </a:p>
        </p:txBody>
      </p:sp>
    </p:spTree>
    <p:extLst>
      <p:ext uri="{BB962C8B-B14F-4D97-AF65-F5344CB8AC3E}">
        <p14:creationId xmlns:p14="http://schemas.microsoft.com/office/powerpoint/2010/main" val="183382881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a:xfrm>
            <a:off x="553640" y="0"/>
            <a:ext cx="8229824" cy="1143000"/>
          </a:xfrm>
        </p:spPr>
        <p:txBody>
          <a:bodyPr/>
          <a:lstStyle/>
          <a:p>
            <a:r>
              <a:rPr lang="en-GB" altLang="x-none" sz="3023" b="1"/>
              <a:t>2001 WARD BASED SIMULATION</a:t>
            </a:r>
          </a:p>
        </p:txBody>
      </p:sp>
      <p:graphicFrame>
        <p:nvGraphicFramePr>
          <p:cNvPr id="29698" name="Object 2"/>
          <p:cNvGraphicFramePr>
            <a:graphicFrameLocks noChangeAspect="1"/>
          </p:cNvGraphicFramePr>
          <p:nvPr/>
        </p:nvGraphicFramePr>
        <p:xfrm>
          <a:off x="285750" y="750094"/>
          <a:ext cx="8429625" cy="6322219"/>
        </p:xfrm>
        <a:graphic>
          <a:graphicData uri="http://schemas.openxmlformats.org/presentationml/2006/ole">
            <mc:AlternateContent xmlns:mc="http://schemas.openxmlformats.org/markup-compatibility/2006">
              <mc:Choice xmlns:v="urn:schemas-microsoft-com:vml" Requires="v">
                <p:oleObj spid="_x0000_s37894" name="Photo Editor Photo" r:id="rId4" imgW="6095238" imgH="4571429" progId="">
                  <p:embed/>
                </p:oleObj>
              </mc:Choice>
              <mc:Fallback>
                <p:oleObj name="Photo Editor Photo" r:id="rId4" imgW="6095238" imgH="457142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750094"/>
                        <a:ext cx="8429625" cy="632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056803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2178" name="Rectangle 2"/>
          <p:cNvSpPr>
            <a:spLocks noGrp="1" noChangeArrowheads="1"/>
          </p:cNvSpPr>
          <p:nvPr>
            <p:ph type="ctrTitle"/>
          </p:nvPr>
        </p:nvSpPr>
        <p:spPr/>
        <p:txBody>
          <a:bodyPr/>
          <a:lstStyle/>
          <a:p>
            <a:pPr eaLnBrk="1" hangingPunct="1">
              <a:defRPr/>
            </a:pPr>
            <a:endParaRPr lang="en-GB">
              <a:effectLst>
                <a:outerShdw blurRad="38100" dist="38100" dir="2700000" algn="tl">
                  <a:srgbClr val="FFFFFF"/>
                </a:outerShdw>
              </a:effectLst>
              <a:ea typeface="ＭＳ Ｐゴシック" charset="-128"/>
              <a:cs typeface="ＭＳ Ｐゴシック" charset="-128"/>
            </a:endParaRPr>
          </a:p>
        </p:txBody>
      </p:sp>
      <p:pic>
        <p:nvPicPr>
          <p:cNvPr id="264195" name="Picture 3" descr="DSC00006"/>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a:stretch>
            <a:fillRect/>
          </a:stretch>
        </p:blipFill>
        <p:spPr>
          <a:xfrm>
            <a:off x="0" y="19050"/>
            <a:ext cx="9144000" cy="6858000"/>
          </a:xfrm>
        </p:spPr>
      </p:pic>
    </p:spTree>
    <p:extLst>
      <p:ext uri="{BB962C8B-B14F-4D97-AF65-F5344CB8AC3E}">
        <p14:creationId xmlns:p14="http://schemas.microsoft.com/office/powerpoint/2010/main" val="126813371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itle 4"/>
          <p:cNvSpPr>
            <a:spLocks noGrp="1"/>
          </p:cNvSpPr>
          <p:nvPr>
            <p:ph type="title"/>
          </p:nvPr>
        </p:nvSpPr>
        <p:spPr>
          <a:xfrm>
            <a:off x="685354" y="609451"/>
            <a:ext cx="7773293" cy="1143000"/>
          </a:xfrm>
        </p:spPr>
        <p:txBody>
          <a:bodyPr/>
          <a:lstStyle/>
          <a:p>
            <a:endParaRPr lang="en-GB" altLang="x-none"/>
          </a:p>
        </p:txBody>
      </p:sp>
      <p:graphicFrame>
        <p:nvGraphicFramePr>
          <p:cNvPr id="33794" name="Object 2"/>
          <p:cNvGraphicFramePr>
            <a:graphicFrameLocks noChangeAspect="1"/>
          </p:cNvGraphicFramePr>
          <p:nvPr/>
        </p:nvGraphicFramePr>
        <p:xfrm>
          <a:off x="0" y="0"/>
          <a:ext cx="4343177" cy="3257104"/>
        </p:xfrm>
        <a:graphic>
          <a:graphicData uri="http://schemas.openxmlformats.org/presentationml/2006/ole">
            <mc:AlternateContent xmlns:mc="http://schemas.openxmlformats.org/markup-compatibility/2006">
              <mc:Choice xmlns:v="urn:schemas-microsoft-com:vml" Requires="v">
                <p:oleObj spid="_x0000_s40971" name="Photo Editor Photo" r:id="rId4" imgW="9752381" imgH="7314286" progId="">
                  <p:embed/>
                </p:oleObj>
              </mc:Choice>
              <mc:Fallback>
                <p:oleObj name="Photo Editor Photo" r:id="rId4" imgW="9752381" imgH="731428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343177" cy="3257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3795" name="Object 3"/>
          <p:cNvGraphicFramePr>
            <a:graphicFrameLocks noChangeAspect="1"/>
          </p:cNvGraphicFramePr>
          <p:nvPr/>
        </p:nvGraphicFramePr>
        <p:xfrm>
          <a:off x="4250531" y="0"/>
          <a:ext cx="4893469" cy="3670102"/>
        </p:xfrm>
        <a:graphic>
          <a:graphicData uri="http://schemas.openxmlformats.org/presentationml/2006/ole">
            <mc:AlternateContent xmlns:mc="http://schemas.openxmlformats.org/markup-compatibility/2006">
              <mc:Choice xmlns:v="urn:schemas-microsoft-com:vml" Requires="v">
                <p:oleObj spid="_x0000_s40972" name="Photo Editor Photo" r:id="rId6" imgW="6095238" imgH="4571429" progId="">
                  <p:embed/>
                </p:oleObj>
              </mc:Choice>
              <mc:Fallback>
                <p:oleObj name="Photo Editor Photo" r:id="rId6" imgW="6095238" imgH="457142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0531" y="0"/>
                        <a:ext cx="4893469" cy="3670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3797" name="Picture 5" descr="high fidelity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39891" y="3629918"/>
            <a:ext cx="4304109" cy="3228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798" name="Picture 3" descr="DSC000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107531"/>
            <a:ext cx="5000625" cy="375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90558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42" name="Object 2"/>
          <p:cNvGraphicFramePr>
            <a:graphicFrameLocks noChangeAspect="1"/>
          </p:cNvGraphicFramePr>
          <p:nvPr/>
        </p:nvGraphicFramePr>
        <p:xfrm>
          <a:off x="381000" y="571500"/>
          <a:ext cx="8382000" cy="6286500"/>
        </p:xfrm>
        <a:graphic>
          <a:graphicData uri="http://schemas.openxmlformats.org/presentationml/2006/ole">
            <mc:AlternateContent xmlns:mc="http://schemas.openxmlformats.org/markup-compatibility/2006">
              <mc:Choice xmlns:v="urn:schemas-microsoft-com:vml" Requires="v">
                <p:oleObj spid="_x0000_s28679" name="Photo Editor Photo" r:id="rId4" imgW="6095238" imgH="4571429" progId="MSPhotoEd.3">
                  <p:embed/>
                </p:oleObj>
              </mc:Choice>
              <mc:Fallback>
                <p:oleObj name="Photo Editor Photo" r:id="rId4" imgW="6095238" imgH="457142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71500"/>
                        <a:ext cx="8382000"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44227" name="Rectangle 3"/>
          <p:cNvSpPr>
            <a:spLocks noGrp="1" noChangeArrowheads="1"/>
          </p:cNvSpPr>
          <p:nvPr>
            <p:ph type="title"/>
          </p:nvPr>
        </p:nvSpPr>
        <p:spPr>
          <a:xfrm>
            <a:off x="533400" y="-315416"/>
            <a:ext cx="8229600" cy="1143000"/>
          </a:xfrm>
        </p:spPr>
        <p:txBody>
          <a:bodyPr/>
          <a:lstStyle/>
          <a:p>
            <a:pPr algn="ctr" eaLnBrk="1" hangingPunct="1">
              <a:defRPr/>
            </a:pPr>
            <a:r>
              <a:rPr lang="en-GB" sz="3000" b="1">
                <a:effectLst>
                  <a:outerShdw blurRad="38100" dist="38100" dir="2700000" algn="tl">
                    <a:srgbClr val="FFFFFF"/>
                  </a:outerShdw>
                </a:effectLst>
                <a:ea typeface="ＭＳ Ｐゴシック" charset="-128"/>
                <a:cs typeface="ＭＳ Ｐゴシック" charset="-128"/>
              </a:rPr>
              <a:t>Low Fidelity ?</a:t>
            </a:r>
          </a:p>
        </p:txBody>
      </p:sp>
    </p:spTree>
    <p:extLst>
      <p:ext uri="{BB962C8B-B14F-4D97-AF65-F5344CB8AC3E}">
        <p14:creationId xmlns:p14="http://schemas.microsoft.com/office/powerpoint/2010/main" val="9050242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549" y="1"/>
            <a:ext cx="8229824" cy="762372"/>
          </a:xfrm>
        </p:spPr>
        <p:txBody>
          <a:bodyPr/>
          <a:lstStyle/>
          <a:p>
            <a:pPr eaLnBrk="1" hangingPunct="1"/>
            <a:r>
              <a:rPr lang="en-GB" altLang="x-none" sz="3023" b="1"/>
              <a:t>FULL EMERSION MULTIPROFESSIONAL TRAINING</a:t>
            </a:r>
          </a:p>
        </p:txBody>
      </p:sp>
      <p:pic>
        <p:nvPicPr>
          <p:cNvPr id="41987" name="Picture 3" descr="5wombats transfer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072" y="908596"/>
            <a:ext cx="3850928" cy="2888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descr="6wombatstransfer 2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52587"/>
            <a:ext cx="3779490" cy="283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descr="1Wombats Transfer 2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23941"/>
            <a:ext cx="3779490" cy="2834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 descr="2WombatsTransfer 20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3072" y="3969246"/>
            <a:ext cx="3850928" cy="2888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 Box 7"/>
          <p:cNvSpPr txBox="1">
            <a:spLocks noChangeArrowheads="1"/>
          </p:cNvSpPr>
          <p:nvPr/>
        </p:nvSpPr>
        <p:spPr bwMode="auto">
          <a:xfrm>
            <a:off x="4301877" y="2060526"/>
            <a:ext cx="484426" cy="312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9" tIns="45719" rIns="91439" bIns="45719">
            <a:spAutoFit/>
          </a:bodyPr>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r>
              <a:rPr lang="en-GB" altLang="x-none" sz="2812" b="1">
                <a:solidFill>
                  <a:schemeClr val="tx2"/>
                </a:solidFill>
              </a:rPr>
              <a:t>M</a:t>
            </a:r>
          </a:p>
          <a:p>
            <a:pPr eaLnBrk="1"/>
            <a:r>
              <a:rPr lang="en-GB" altLang="x-none" sz="2812" b="1">
                <a:solidFill>
                  <a:schemeClr val="tx2"/>
                </a:solidFill>
              </a:rPr>
              <a:t>O</a:t>
            </a:r>
          </a:p>
          <a:p>
            <a:pPr eaLnBrk="1"/>
            <a:r>
              <a:rPr lang="en-GB" altLang="x-none" sz="2812" b="1">
                <a:solidFill>
                  <a:schemeClr val="tx2"/>
                </a:solidFill>
              </a:rPr>
              <a:t>B</a:t>
            </a:r>
          </a:p>
          <a:p>
            <a:pPr eaLnBrk="1"/>
            <a:r>
              <a:rPr lang="en-GB" altLang="x-none" sz="2812" b="1">
                <a:solidFill>
                  <a:schemeClr val="tx2"/>
                </a:solidFill>
              </a:rPr>
              <a:t>I</a:t>
            </a:r>
          </a:p>
          <a:p>
            <a:pPr eaLnBrk="1"/>
            <a:r>
              <a:rPr lang="en-GB" altLang="x-none" sz="2812" b="1">
                <a:solidFill>
                  <a:schemeClr val="tx2"/>
                </a:solidFill>
              </a:rPr>
              <a:t>L</a:t>
            </a:r>
          </a:p>
          <a:p>
            <a:pPr eaLnBrk="1"/>
            <a:r>
              <a:rPr lang="en-GB" altLang="x-none" sz="2812" b="1">
                <a:solidFill>
                  <a:schemeClr val="tx2"/>
                </a:solidFill>
              </a:rPr>
              <a:t>E</a:t>
            </a:r>
          </a:p>
          <a:p>
            <a:pPr eaLnBrk="1"/>
            <a:endParaRPr lang="en-GB" altLang="x-none" sz="2812" b="1">
              <a:solidFill>
                <a:schemeClr val="tx2"/>
              </a:solidFill>
            </a:endParaRPr>
          </a:p>
        </p:txBody>
      </p:sp>
    </p:spTree>
    <p:extLst>
      <p:ext uri="{BB962C8B-B14F-4D97-AF65-F5344CB8AC3E}">
        <p14:creationId xmlns:p14="http://schemas.microsoft.com/office/powerpoint/2010/main" val="1850334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04813"/>
            <a:ext cx="7772400" cy="1362075"/>
          </a:xfrm>
        </p:spPr>
        <p:txBody>
          <a:bodyPr rtlCol="0">
            <a:normAutofit/>
          </a:bodyPr>
          <a:lstStyle/>
          <a:p>
            <a:pPr fontAlgn="auto">
              <a:spcAft>
                <a:spcPts val="0"/>
              </a:spcAft>
              <a:defRPr/>
            </a:pPr>
            <a:r>
              <a:rPr lang="en-GB" sz="2800" dirty="0">
                <a:solidFill>
                  <a:schemeClr val="bg1">
                    <a:lumMod val="75000"/>
                  </a:schemeClr>
                </a:solidFill>
              </a:rPr>
              <a:t>St Georges Advanced Patient Simulator, Clinical Skills &amp; Dental Lab</a:t>
            </a:r>
          </a:p>
        </p:txBody>
      </p:sp>
      <p:pic>
        <p:nvPicPr>
          <p:cNvPr id="16386" name="Picture 2"/>
          <p:cNvPicPr>
            <a:picLocks noChangeAspect="1" noChangeArrowheads="1"/>
          </p:cNvPicPr>
          <p:nvPr/>
        </p:nvPicPr>
        <p:blipFill>
          <a:blip r:embed="rId3"/>
          <a:srcRect/>
          <a:stretch>
            <a:fillRect/>
          </a:stretch>
        </p:blipFill>
        <p:spPr bwMode="auto">
          <a:xfrm>
            <a:off x="0" y="4972051"/>
            <a:ext cx="9144000" cy="1927225"/>
          </a:xfrm>
          <a:prstGeom prst="rect">
            <a:avLst/>
          </a:prstGeom>
          <a:noFill/>
          <a:ln w="9525">
            <a:noFill/>
            <a:miter lim="800000"/>
            <a:headEnd/>
            <a:tailEnd/>
          </a:ln>
        </p:spPr>
      </p:pic>
      <p:pic>
        <p:nvPicPr>
          <p:cNvPr id="16387" name="Picture 2" descr="https://gapssimulation.files.wordpress.com/2012/11/examining-patient.jpg"/>
          <p:cNvPicPr>
            <a:picLocks noChangeAspect="1" noChangeArrowheads="1"/>
          </p:cNvPicPr>
          <p:nvPr/>
        </p:nvPicPr>
        <p:blipFill>
          <a:blip r:embed="rId4"/>
          <a:srcRect/>
          <a:stretch>
            <a:fillRect/>
          </a:stretch>
        </p:blipFill>
        <p:spPr bwMode="auto">
          <a:xfrm>
            <a:off x="5076825" y="1341439"/>
            <a:ext cx="3900488" cy="2592387"/>
          </a:xfrm>
          <a:prstGeom prst="rect">
            <a:avLst/>
          </a:prstGeom>
          <a:noFill/>
          <a:ln w="9525">
            <a:noFill/>
            <a:miter lim="800000"/>
            <a:headEnd/>
            <a:tailEnd/>
          </a:ln>
        </p:spPr>
      </p:pic>
      <p:sp>
        <p:nvSpPr>
          <p:cNvPr id="16388" name="TextBox 5"/>
          <p:cNvSpPr txBox="1">
            <a:spLocks noChangeArrowheads="1"/>
          </p:cNvSpPr>
          <p:nvPr/>
        </p:nvSpPr>
        <p:spPr bwMode="auto">
          <a:xfrm>
            <a:off x="468313" y="1628776"/>
            <a:ext cx="4248150" cy="830956"/>
          </a:xfrm>
          <a:prstGeom prst="rect">
            <a:avLst/>
          </a:prstGeom>
          <a:noFill/>
          <a:ln w="9525">
            <a:noFill/>
            <a:miter lim="800000"/>
            <a:headEnd/>
            <a:tailEnd/>
          </a:ln>
        </p:spPr>
        <p:txBody>
          <a:bodyPr lIns="91400" tIns="45700" rIns="91400" bIns="45700">
            <a:spAutoFit/>
          </a:bodyPr>
          <a:lstStyle/>
          <a:p>
            <a:r>
              <a:rPr lang="en-GB" sz="1600" i="1">
                <a:latin typeface="Calibri" pitchFamily="34" charset="0"/>
              </a:rPr>
              <a:t>Here at the GAPS centre our focus is on using Technology Enhanced Learning to provide an Inter-professional stance on Health Education. </a:t>
            </a:r>
          </a:p>
        </p:txBody>
      </p:sp>
      <p:sp>
        <p:nvSpPr>
          <p:cNvPr id="7" name="TextBox 6"/>
          <p:cNvSpPr txBox="1"/>
          <p:nvPr/>
        </p:nvSpPr>
        <p:spPr>
          <a:xfrm>
            <a:off x="566738" y="2636839"/>
            <a:ext cx="8181975" cy="3323946"/>
          </a:xfrm>
          <a:prstGeom prst="rect">
            <a:avLst/>
          </a:prstGeom>
          <a:noFill/>
        </p:spPr>
        <p:txBody>
          <a:bodyPr lIns="91400" tIns="45700" rIns="91400" bIns="45700">
            <a:spAutoFit/>
          </a:bodyPr>
          <a:lstStyle/>
          <a:p>
            <a:pPr marL="285626" indent="-285626" fontAlgn="auto">
              <a:spcBef>
                <a:spcPts val="0"/>
              </a:spcBef>
              <a:spcAft>
                <a:spcPts val="0"/>
              </a:spcAft>
              <a:buFont typeface="Arial" panose="020B0604020202020204" pitchFamily="34" charset="0"/>
              <a:buChar char="•"/>
              <a:defRPr/>
            </a:pPr>
            <a:r>
              <a:rPr lang="en-GB" dirty="0">
                <a:latin typeface="+mn-lt"/>
              </a:rPr>
              <a:t>High </a:t>
            </a:r>
            <a:r>
              <a:rPr lang="en-GB" dirty="0" smtClean="0">
                <a:latin typeface="+mn-lt"/>
              </a:rPr>
              <a:t> To Low Fidelity </a:t>
            </a:r>
            <a:r>
              <a:rPr lang="en-GB" dirty="0">
                <a:latin typeface="+mn-lt"/>
              </a:rPr>
              <a:t>Simulation</a:t>
            </a:r>
          </a:p>
          <a:p>
            <a:pPr marL="285626" indent="-285626" fontAlgn="auto">
              <a:spcBef>
                <a:spcPts val="0"/>
              </a:spcBef>
              <a:spcAft>
                <a:spcPts val="0"/>
              </a:spcAft>
              <a:buFont typeface="Arial" panose="020B0604020202020204" pitchFamily="34" charset="0"/>
              <a:buChar char="•"/>
              <a:defRPr/>
            </a:pPr>
            <a:r>
              <a:rPr lang="en-GB" dirty="0">
                <a:latin typeface="+mn-lt"/>
              </a:rPr>
              <a:t>Part Task Skills Practice &amp; Training</a:t>
            </a:r>
          </a:p>
          <a:p>
            <a:pPr marL="285626" indent="-285626" fontAlgn="auto">
              <a:spcBef>
                <a:spcPts val="0"/>
              </a:spcBef>
              <a:spcAft>
                <a:spcPts val="0"/>
              </a:spcAft>
              <a:buFont typeface="Arial" panose="020B0604020202020204" pitchFamily="34" charset="0"/>
              <a:buChar char="•"/>
              <a:defRPr/>
            </a:pPr>
            <a:r>
              <a:rPr lang="en-GB" dirty="0">
                <a:latin typeface="+mn-lt"/>
              </a:rPr>
              <a:t>Open Forum and Seminar Lectures</a:t>
            </a:r>
          </a:p>
          <a:p>
            <a:pPr marL="285626" indent="-285626" fontAlgn="auto">
              <a:spcBef>
                <a:spcPts val="0"/>
              </a:spcBef>
              <a:spcAft>
                <a:spcPts val="0"/>
              </a:spcAft>
              <a:buFont typeface="Arial" panose="020B0604020202020204" pitchFamily="34" charset="0"/>
              <a:buChar char="•"/>
              <a:defRPr/>
            </a:pPr>
            <a:endParaRPr lang="en-GB" dirty="0">
              <a:latin typeface="+mn-lt"/>
            </a:endParaRPr>
          </a:p>
          <a:p>
            <a:pPr fontAlgn="auto">
              <a:spcBef>
                <a:spcPts val="0"/>
              </a:spcBef>
              <a:spcAft>
                <a:spcPts val="0"/>
              </a:spcAft>
              <a:defRPr/>
            </a:pPr>
            <a:endParaRPr lang="en-GB" sz="1600" i="1" dirty="0">
              <a:latin typeface="+mn-lt"/>
            </a:endParaRPr>
          </a:p>
          <a:p>
            <a:pPr fontAlgn="auto">
              <a:spcBef>
                <a:spcPts val="0"/>
              </a:spcBef>
              <a:spcAft>
                <a:spcPts val="0"/>
              </a:spcAft>
              <a:defRPr/>
            </a:pPr>
            <a:endParaRPr lang="en-GB" sz="1600" i="1" dirty="0">
              <a:latin typeface="+mn-lt"/>
            </a:endParaRPr>
          </a:p>
          <a:p>
            <a:pPr algn="ctr" fontAlgn="auto">
              <a:spcBef>
                <a:spcPts val="0"/>
              </a:spcBef>
              <a:spcAft>
                <a:spcPts val="0"/>
              </a:spcAft>
              <a:defRPr/>
            </a:pPr>
            <a:r>
              <a:rPr lang="en-GB" sz="1600" i="1" dirty="0">
                <a:latin typeface="+mn-lt"/>
              </a:rPr>
              <a:t>Self-reflection and </a:t>
            </a:r>
            <a:r>
              <a:rPr lang="en-GB" sz="1600" i="1" u="sng" dirty="0">
                <a:latin typeface="+mn-lt"/>
              </a:rPr>
              <a:t>peer-reviewed</a:t>
            </a:r>
            <a:r>
              <a:rPr lang="en-GB" sz="1600" i="1" dirty="0">
                <a:latin typeface="+mn-lt"/>
              </a:rPr>
              <a:t> feedback in a psychologically &amp; clinically safe environment. </a:t>
            </a:r>
          </a:p>
          <a:p>
            <a:pPr fontAlgn="auto">
              <a:spcBef>
                <a:spcPts val="0"/>
              </a:spcBef>
              <a:spcAft>
                <a:spcPts val="0"/>
              </a:spcAft>
              <a:defRPr/>
            </a:pPr>
            <a:endParaRPr lang="en-GB" dirty="0">
              <a:latin typeface="+mn-lt"/>
            </a:endParaRPr>
          </a:p>
          <a:p>
            <a:pPr fontAlgn="auto">
              <a:spcBef>
                <a:spcPts val="0"/>
              </a:spcBef>
              <a:spcAft>
                <a:spcPts val="0"/>
              </a:spcAft>
              <a:defRPr/>
            </a:pPr>
            <a:endParaRPr lang="en-GB" dirty="0">
              <a:latin typeface="+mn-lt"/>
            </a:endParaRPr>
          </a:p>
          <a:p>
            <a:pPr fontAlgn="auto">
              <a:spcBef>
                <a:spcPts val="0"/>
              </a:spcBef>
              <a:spcAft>
                <a:spcPts val="0"/>
              </a:spcAft>
              <a:defRPr/>
            </a:pPr>
            <a:endParaRPr lang="en-GB" dirty="0">
              <a:latin typeface="+mn-lt"/>
            </a:endParaRPr>
          </a:p>
          <a:p>
            <a:pPr marL="285626" indent="-285626" fontAlgn="auto">
              <a:spcBef>
                <a:spcPts val="0"/>
              </a:spcBef>
              <a:spcAft>
                <a:spcPts val="0"/>
              </a:spcAft>
              <a:buFont typeface="Arial" panose="020B0604020202020204" pitchFamily="34" charset="0"/>
              <a:buChar char="•"/>
              <a:defRPr/>
            </a:pPr>
            <a:endParaRPr lang="en-GB" dirty="0">
              <a:latin typeface="+mn-lt"/>
            </a:endParaRPr>
          </a:p>
          <a:p>
            <a:pPr fontAlgn="auto">
              <a:spcBef>
                <a:spcPts val="0"/>
              </a:spcBef>
              <a:spcAft>
                <a:spcPts val="0"/>
              </a:spcAft>
              <a:defRPr/>
            </a:pPr>
            <a:endParaRPr lang="en-GB" dirty="0">
              <a:latin typeface="+mn-lt"/>
            </a:endParaRPr>
          </a:p>
        </p:txBody>
      </p:sp>
    </p:spTree>
    <p:extLst>
      <p:ext uri="{BB962C8B-B14F-4D97-AF65-F5344CB8AC3E}">
        <p14:creationId xmlns:p14="http://schemas.microsoft.com/office/powerpoint/2010/main" val="1913341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4818" name="Rectangle 2"/>
          <p:cNvSpPr>
            <a:spLocks noGrp="1" noChangeArrowheads="1"/>
          </p:cNvSpPr>
          <p:nvPr>
            <p:ph type="title"/>
          </p:nvPr>
        </p:nvSpPr>
        <p:spPr>
          <a:xfrm>
            <a:off x="539750" y="260350"/>
            <a:ext cx="7772400" cy="1143000"/>
          </a:xfrm>
        </p:spPr>
        <p:txBody>
          <a:bodyPr/>
          <a:lstStyle/>
          <a:p>
            <a:pPr algn="ctr" eaLnBrk="1" hangingPunct="1">
              <a:defRPr/>
            </a:pPr>
            <a:r>
              <a:rPr lang="en-GB" sz="3600" b="1">
                <a:effectLst>
                  <a:outerShdw blurRad="38100" dist="38100" dir="2700000" algn="tl">
                    <a:srgbClr val="FFFFFF"/>
                  </a:outerShdw>
                </a:effectLst>
                <a:ea typeface="ＭＳ Ｐゴシック" charset="-128"/>
                <a:cs typeface="ＭＳ Ｐゴシック" charset="-128"/>
              </a:rPr>
              <a:t>Fidelity</a:t>
            </a:r>
          </a:p>
        </p:txBody>
      </p:sp>
      <p:sp>
        <p:nvSpPr>
          <p:cNvPr id="61443" name="Rectangle 3"/>
          <p:cNvSpPr>
            <a:spLocks noGrp="1" noChangeArrowheads="1"/>
          </p:cNvSpPr>
          <p:nvPr>
            <p:ph type="body" idx="1"/>
          </p:nvPr>
        </p:nvSpPr>
        <p:spPr>
          <a:xfrm>
            <a:off x="539750" y="1557338"/>
            <a:ext cx="7772400" cy="4751387"/>
          </a:xfrm>
        </p:spPr>
        <p:txBody>
          <a:bodyPr/>
          <a:lstStyle/>
          <a:p>
            <a:pPr eaLnBrk="1" hangingPunct="1"/>
            <a:endParaRPr lang="en-GB" altLang="x-none" dirty="0">
              <a:ea typeface="ＭＳ Ｐゴシック" charset="-128"/>
            </a:endParaRPr>
          </a:p>
          <a:p>
            <a:pPr lvl="1" eaLnBrk="1" hangingPunct="1"/>
            <a:r>
              <a:rPr lang="en-GB" altLang="x-none" dirty="0">
                <a:ea typeface="ＭＳ Ｐゴシック" charset="-128"/>
              </a:rPr>
              <a:t>Psychological </a:t>
            </a:r>
          </a:p>
          <a:p>
            <a:pPr lvl="1" eaLnBrk="1" hangingPunct="1"/>
            <a:endParaRPr lang="en-GB" altLang="x-none" dirty="0">
              <a:ea typeface="ＭＳ Ｐゴシック" charset="-128"/>
            </a:endParaRPr>
          </a:p>
          <a:p>
            <a:pPr lvl="1" eaLnBrk="1" hangingPunct="1"/>
            <a:r>
              <a:rPr lang="en-GB" altLang="x-none" dirty="0">
                <a:ea typeface="ＭＳ Ｐゴシック" charset="-128"/>
              </a:rPr>
              <a:t>Physical ( engineering ) </a:t>
            </a:r>
          </a:p>
          <a:p>
            <a:pPr lvl="1" eaLnBrk="1" hangingPunct="1"/>
            <a:endParaRPr lang="en-GB" altLang="x-none" dirty="0">
              <a:ea typeface="ＭＳ Ｐゴシック" charset="-128"/>
            </a:endParaRPr>
          </a:p>
          <a:p>
            <a:pPr lvl="1" eaLnBrk="1" hangingPunct="1"/>
            <a:endParaRPr lang="en-GB" altLang="x-none" dirty="0">
              <a:ea typeface="ＭＳ Ｐゴシック" charset="-128"/>
            </a:endParaRPr>
          </a:p>
          <a:p>
            <a:pPr eaLnBrk="1" hangingPunct="1"/>
            <a:endParaRPr lang="en-GB" altLang="x-none" dirty="0">
              <a:ea typeface="ＭＳ Ｐゴシック" charset="-128"/>
            </a:endParaRPr>
          </a:p>
        </p:txBody>
      </p:sp>
      <p:sp>
        <p:nvSpPr>
          <p:cNvPr id="61444" name="Text Box 4"/>
          <p:cNvSpPr txBox="1">
            <a:spLocks noChangeArrowheads="1"/>
          </p:cNvSpPr>
          <p:nvPr/>
        </p:nvSpPr>
        <p:spPr bwMode="auto">
          <a:xfrm>
            <a:off x="0" y="6092825"/>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algn="ctr" eaLnBrk="1" hangingPunct="1"/>
            <a:r>
              <a:rPr lang="en-GB" altLang="x-none" sz="1600" dirty="0"/>
              <a:t>Miller RB (1953) Handbook on training and training equipment design. </a:t>
            </a:r>
          </a:p>
          <a:p>
            <a:pPr algn="ctr" eaLnBrk="1" hangingPunct="1"/>
            <a:r>
              <a:rPr lang="en-GB" altLang="x-none" sz="1600" dirty="0"/>
              <a:t>Air research &amp; development command, United States Air Force</a:t>
            </a:r>
            <a:endParaRPr lang="en-US" altLang="x-none" sz="1600" dirty="0"/>
          </a:p>
        </p:txBody>
      </p:sp>
    </p:spTree>
    <p:extLst>
      <p:ext uri="{BB962C8B-B14F-4D97-AF65-F5344CB8AC3E}">
        <p14:creationId xmlns:p14="http://schemas.microsoft.com/office/powerpoint/2010/main" val="187051795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80738" name="Rectangle 2"/>
          <p:cNvSpPr>
            <a:spLocks noGrp="1" noChangeArrowheads="1"/>
          </p:cNvSpPr>
          <p:nvPr>
            <p:ph type="ctrTitle"/>
          </p:nvPr>
        </p:nvSpPr>
        <p:spPr>
          <a:xfrm>
            <a:off x="838200" y="1066800"/>
            <a:ext cx="7772400" cy="1524000"/>
          </a:xfrm>
        </p:spPr>
        <p:txBody>
          <a:bodyPr/>
          <a:lstStyle/>
          <a:p>
            <a:pPr eaLnBrk="1" hangingPunct="1"/>
            <a:r>
              <a:rPr lang="en-GB" altLang="x-none" dirty="0">
                <a:effectLst>
                  <a:outerShdw blurRad="38100" dist="38100" dir="2700000" algn="tl">
                    <a:srgbClr val="FFFFFF"/>
                  </a:outerShdw>
                </a:effectLst>
                <a:ea typeface="ＭＳ Ｐゴシック" charset="-128"/>
              </a:rPr>
              <a:t>Medium </a:t>
            </a:r>
            <a:r>
              <a:rPr lang="en-GB" altLang="x-none" dirty="0" smtClean="0">
                <a:effectLst>
                  <a:outerShdw blurRad="38100" dist="38100" dir="2700000" algn="tl">
                    <a:srgbClr val="FFFFFF"/>
                  </a:outerShdw>
                </a:effectLst>
                <a:ea typeface="ＭＳ Ｐゴシック" charset="-128"/>
              </a:rPr>
              <a:t>- </a:t>
            </a:r>
            <a:r>
              <a:rPr lang="en-GB" altLang="x-none" dirty="0">
                <a:effectLst>
                  <a:outerShdw blurRad="38100" dist="38100" dir="2700000" algn="tl">
                    <a:srgbClr val="FFFFFF"/>
                  </a:outerShdw>
                </a:effectLst>
                <a:ea typeface="ＭＳ Ｐゴシック" charset="-128"/>
              </a:rPr>
              <a:t>High Fidelity Simulation </a:t>
            </a:r>
            <a:r>
              <a:rPr lang="en-GB" altLang="x-none" dirty="0" smtClean="0">
                <a:effectLst>
                  <a:outerShdw blurRad="38100" dist="38100" dir="2700000" algn="tl">
                    <a:srgbClr val="FFFFFF"/>
                  </a:outerShdw>
                </a:effectLst>
                <a:ea typeface="ＭＳ Ｐゴシック" charset="-128"/>
              </a:rPr>
              <a:t>at </a:t>
            </a:r>
            <a:r>
              <a:rPr lang="en-GB" altLang="x-none" dirty="0" err="1">
                <a:effectLst>
                  <a:outerShdw blurRad="38100" dist="38100" dir="2700000" algn="tl">
                    <a:srgbClr val="FFFFFF"/>
                  </a:outerShdw>
                </a:effectLst>
                <a:ea typeface="ＭＳ Ｐゴシック" charset="-128"/>
              </a:rPr>
              <a:t>St.George’s</a:t>
            </a:r>
            <a:endParaRPr lang="en-GB" altLang="x-none" dirty="0">
              <a:effectLst>
                <a:outerShdw blurRad="38100" dist="38100" dir="2700000" algn="tl">
                  <a:srgbClr val="FFFFFF"/>
                </a:outerShdw>
              </a:effectLst>
              <a:ea typeface="ＭＳ Ｐゴシック" charset="-128"/>
            </a:endParaRPr>
          </a:p>
        </p:txBody>
      </p:sp>
      <p:sp>
        <p:nvSpPr>
          <p:cNvPr id="51203" name="Rectangle 3"/>
          <p:cNvSpPr>
            <a:spLocks noGrp="1" noChangeArrowheads="1"/>
          </p:cNvSpPr>
          <p:nvPr>
            <p:ph type="subTitle" idx="1"/>
          </p:nvPr>
        </p:nvSpPr>
        <p:spPr>
          <a:xfrm>
            <a:off x="1403648" y="2636912"/>
            <a:ext cx="6400800" cy="914400"/>
          </a:xfrm>
        </p:spPr>
        <p:txBody>
          <a:bodyPr/>
          <a:lstStyle/>
          <a:p>
            <a:pPr eaLnBrk="1" hangingPunct="1"/>
            <a:r>
              <a:rPr lang="en-GB" altLang="x-none" dirty="0">
                <a:ea typeface="ＭＳ Ｐゴシック" charset="-128"/>
              </a:rPr>
              <a:t>The GAPS Model</a:t>
            </a:r>
          </a:p>
        </p:txBody>
      </p:sp>
      <p:pic>
        <p:nvPicPr>
          <p:cNvPr id="41986" name="Picture 2" descr="R:\Photos Backup\Hal &amp; Noelle debrie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1837" y="3429000"/>
            <a:ext cx="4149771" cy="309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95352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770" name="Rectangle 2"/>
          <p:cNvSpPr>
            <a:spLocks noGrp="1" noChangeArrowheads="1"/>
          </p:cNvSpPr>
          <p:nvPr>
            <p:ph type="title"/>
          </p:nvPr>
        </p:nvSpPr>
        <p:spPr>
          <a:xfrm>
            <a:off x="539750" y="260350"/>
            <a:ext cx="7772400" cy="1143000"/>
          </a:xfrm>
        </p:spPr>
        <p:txBody>
          <a:bodyPr/>
          <a:lstStyle/>
          <a:p>
            <a:pPr algn="ctr" eaLnBrk="1" hangingPunct="1">
              <a:defRPr/>
            </a:pPr>
            <a:r>
              <a:rPr lang="en-GB" sz="3600" b="1">
                <a:effectLst>
                  <a:outerShdw blurRad="38100" dist="38100" dir="2700000" algn="tl">
                    <a:srgbClr val="FFFFFF"/>
                  </a:outerShdw>
                </a:effectLst>
                <a:ea typeface="ＭＳ Ｐゴシック" charset="-128"/>
                <a:cs typeface="ＭＳ Ｐゴシック" charset="-128"/>
              </a:rPr>
              <a:t>Simulator Fidelity in Training?</a:t>
            </a:r>
          </a:p>
        </p:txBody>
      </p:sp>
      <p:sp>
        <p:nvSpPr>
          <p:cNvPr id="59395" name="Rectangle 3"/>
          <p:cNvSpPr>
            <a:spLocks noGrp="1" noChangeArrowheads="1"/>
          </p:cNvSpPr>
          <p:nvPr>
            <p:ph type="body" idx="1"/>
          </p:nvPr>
        </p:nvSpPr>
        <p:spPr>
          <a:xfrm>
            <a:off x="539750" y="1557338"/>
            <a:ext cx="7772400" cy="4751387"/>
          </a:xfrm>
        </p:spPr>
        <p:txBody>
          <a:bodyPr/>
          <a:lstStyle/>
          <a:p>
            <a:pPr eaLnBrk="1" hangingPunct="1"/>
            <a:endParaRPr lang="en-GB" altLang="x-none">
              <a:ea typeface="ＭＳ Ｐゴシック" charset="-128"/>
            </a:endParaRPr>
          </a:p>
          <a:p>
            <a:pPr lvl="1" eaLnBrk="1" hangingPunct="1"/>
            <a:r>
              <a:rPr lang="en-GB" altLang="x-none">
                <a:ea typeface="ＭＳ Ｐゴシック" charset="-128"/>
              </a:rPr>
              <a:t>Low Fidelity</a:t>
            </a:r>
          </a:p>
          <a:p>
            <a:pPr lvl="1" eaLnBrk="1" hangingPunct="1"/>
            <a:endParaRPr lang="en-GB" altLang="x-none">
              <a:ea typeface="ＭＳ Ｐゴシック" charset="-128"/>
            </a:endParaRPr>
          </a:p>
          <a:p>
            <a:pPr lvl="1" eaLnBrk="1" hangingPunct="1"/>
            <a:r>
              <a:rPr lang="en-GB" altLang="x-none">
                <a:ea typeface="ＭＳ Ｐゴシック" charset="-128"/>
              </a:rPr>
              <a:t>Medium Fidelity </a:t>
            </a:r>
          </a:p>
          <a:p>
            <a:pPr lvl="1" eaLnBrk="1" hangingPunct="1"/>
            <a:endParaRPr lang="en-GB" altLang="x-none">
              <a:ea typeface="ＭＳ Ｐゴシック" charset="-128"/>
            </a:endParaRPr>
          </a:p>
          <a:p>
            <a:pPr lvl="1" eaLnBrk="1" hangingPunct="1"/>
            <a:r>
              <a:rPr lang="en-GB" altLang="x-none">
                <a:ea typeface="ＭＳ Ｐゴシック" charset="-128"/>
              </a:rPr>
              <a:t>High Fidelity</a:t>
            </a:r>
          </a:p>
          <a:p>
            <a:pPr eaLnBrk="1" hangingPunct="1"/>
            <a:endParaRPr lang="en-GB" altLang="x-none">
              <a:ea typeface="ＭＳ Ｐゴシック" charset="-128"/>
            </a:endParaRPr>
          </a:p>
        </p:txBody>
      </p:sp>
    </p:spTree>
    <p:extLst>
      <p:ext uri="{BB962C8B-B14F-4D97-AF65-F5344CB8AC3E}">
        <p14:creationId xmlns:p14="http://schemas.microsoft.com/office/powerpoint/2010/main" val="151741373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02" name="Rectangle 2"/>
          <p:cNvSpPr>
            <a:spLocks noGrp="1" noChangeArrowheads="1"/>
          </p:cNvSpPr>
          <p:nvPr>
            <p:ph type="title"/>
          </p:nvPr>
        </p:nvSpPr>
        <p:spPr/>
        <p:txBody>
          <a:bodyPr rIns="34290" anchor="ctr"/>
          <a:lstStyle/>
          <a:p>
            <a:pPr eaLnBrk="1" hangingPunct="1">
              <a:lnSpc>
                <a:spcPct val="95000"/>
              </a:lnSpc>
              <a:defRPr/>
            </a:pPr>
            <a:r>
              <a:rPr lang="en-US" dirty="0" smtClean="0">
                <a:effectLst>
                  <a:outerShdw blurRad="38100" dist="38100" dir="2700000" algn="tl">
                    <a:srgbClr val="FFFFFF"/>
                  </a:outerShdw>
                </a:effectLst>
                <a:ea typeface="ＭＳ Ｐゴシック" charset="-128"/>
                <a:cs typeface="ＭＳ Ｐゴシック" charset="-128"/>
              </a:rPr>
              <a:t>Is </a:t>
            </a:r>
            <a:r>
              <a:rPr lang="en-US" dirty="0">
                <a:effectLst>
                  <a:outerShdw blurRad="38100" dist="38100" dir="2700000" algn="tl">
                    <a:srgbClr val="FFFFFF"/>
                  </a:outerShdw>
                </a:effectLst>
                <a:ea typeface="ＭＳ Ｐゴシック" charset="-128"/>
                <a:cs typeface="ＭＳ Ｐゴシック" charset="-128"/>
              </a:rPr>
              <a:t>simulation is not the </a:t>
            </a:r>
            <a:r>
              <a:rPr lang="en-US" dirty="0" smtClean="0">
                <a:effectLst>
                  <a:outerShdw blurRad="38100" dist="38100" dir="2700000" algn="tl">
                    <a:srgbClr val="FFFFFF"/>
                  </a:outerShdw>
                </a:effectLst>
                <a:ea typeface="ＭＳ Ｐゴシック" charset="-128"/>
                <a:cs typeface="ＭＳ Ｐゴシック" charset="-128"/>
              </a:rPr>
              <a:t>focus?</a:t>
            </a:r>
            <a:endParaRPr lang="en-US" dirty="0">
              <a:effectLst>
                <a:outerShdw blurRad="38100" dist="38100" dir="2700000" algn="tl">
                  <a:srgbClr val="FFFFFF"/>
                </a:outerShdw>
              </a:effectLst>
              <a:ea typeface="ＭＳ Ｐゴシック" charset="-128"/>
              <a:cs typeface="ＭＳ Ｐゴシック" charset="-128"/>
            </a:endParaRPr>
          </a:p>
        </p:txBody>
      </p:sp>
      <p:sp>
        <p:nvSpPr>
          <p:cNvPr id="53251" name="Rectangle 3"/>
          <p:cNvSpPr>
            <a:spLocks noGrp="1" noChangeArrowheads="1"/>
          </p:cNvSpPr>
          <p:nvPr>
            <p:ph type="body" idx="1"/>
          </p:nvPr>
        </p:nvSpPr>
        <p:spPr/>
        <p:txBody>
          <a:bodyPr rIns="34290" anchor="ctr"/>
          <a:lstStyle/>
          <a:p>
            <a:pPr marL="304800" indent="-304800" eaLnBrk="1" hangingPunct="1">
              <a:buClr>
                <a:schemeClr val="folHlink"/>
              </a:buClr>
              <a:buSzPct val="85000"/>
              <a:buFont typeface="Times" charset="0"/>
              <a:buChar char="•"/>
            </a:pPr>
            <a:r>
              <a:rPr lang="en-US" altLang="x-none" dirty="0">
                <a:ea typeface="ＭＳ Ｐゴシック" charset="-128"/>
              </a:rPr>
              <a:t>we try to create the ideal clinical teaching environment</a:t>
            </a:r>
          </a:p>
          <a:p>
            <a:pPr marL="304800" indent="-304800" eaLnBrk="1" hangingPunct="1">
              <a:buClr>
                <a:schemeClr val="folHlink"/>
              </a:buClr>
              <a:buSzPct val="85000"/>
              <a:buFont typeface="Times" charset="0"/>
              <a:buChar char="•"/>
            </a:pPr>
            <a:r>
              <a:rPr lang="en-US" altLang="x-none" dirty="0">
                <a:ea typeface="ＭＳ Ｐゴシック" charset="-128"/>
              </a:rPr>
              <a:t>the clinical context dictates the simulation </a:t>
            </a:r>
            <a:r>
              <a:rPr lang="en-US" altLang="x-none" dirty="0" smtClean="0">
                <a:ea typeface="ＭＳ Ｐゴシック" charset="-128"/>
              </a:rPr>
              <a:t>environment be that . . . . . . .part-task</a:t>
            </a:r>
            <a:r>
              <a:rPr lang="en-US" altLang="x-none" dirty="0">
                <a:ea typeface="ＭＳ Ｐゴシック" charset="-128"/>
              </a:rPr>
              <a:t>, medium-fidelity, full-immersion, work-place simulation</a:t>
            </a:r>
          </a:p>
        </p:txBody>
      </p:sp>
    </p:spTree>
    <p:extLst>
      <p:ext uri="{BB962C8B-B14F-4D97-AF65-F5344CB8AC3E}">
        <p14:creationId xmlns:p14="http://schemas.microsoft.com/office/powerpoint/2010/main" val="96099378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4578" name="Rectangle 2"/>
          <p:cNvSpPr>
            <a:spLocks noGrp="1" noChangeArrowheads="1"/>
          </p:cNvSpPr>
          <p:nvPr>
            <p:ph type="title"/>
          </p:nvPr>
        </p:nvSpPr>
        <p:spPr>
          <a:xfrm>
            <a:off x="611188" y="476250"/>
            <a:ext cx="7772400" cy="1143000"/>
          </a:xfrm>
        </p:spPr>
        <p:txBody>
          <a:bodyPr>
            <a:normAutofit fontScale="90000"/>
          </a:bodyPr>
          <a:lstStyle/>
          <a:p>
            <a:pPr algn="ctr" eaLnBrk="1" hangingPunct="1"/>
            <a:r>
              <a:rPr lang="en-GB" altLang="x-none" sz="2400" b="1">
                <a:effectLst>
                  <a:outerShdw blurRad="38100" dist="38100" dir="2700000" algn="tl">
                    <a:srgbClr val="FFFFFF"/>
                  </a:outerShdw>
                </a:effectLst>
                <a:ea typeface="ＭＳ Ｐゴシック" charset="-128"/>
              </a:rPr>
              <a:t>LOW FIDELITY</a:t>
            </a:r>
            <a:br>
              <a:rPr lang="en-GB" altLang="x-none" sz="2400" b="1">
                <a:effectLst>
                  <a:outerShdw blurRad="38100" dist="38100" dir="2700000" algn="tl">
                    <a:srgbClr val="FFFFFF"/>
                  </a:outerShdw>
                </a:effectLst>
                <a:ea typeface="ＭＳ Ｐゴシック" charset="-128"/>
              </a:rPr>
            </a:br>
            <a:r>
              <a:rPr lang="en-GB" altLang="x-none" sz="2400" b="1">
                <a:effectLst>
                  <a:outerShdw blurRad="38100" dist="38100" dir="2700000" algn="tl">
                    <a:srgbClr val="FFFFFF"/>
                  </a:outerShdw>
                </a:effectLst>
                <a:ea typeface="ＭＳ Ｐゴシック" charset="-128"/>
              </a:rPr>
              <a:t/>
            </a:r>
            <a:br>
              <a:rPr lang="en-GB" altLang="x-none" sz="2400" b="1">
                <a:effectLst>
                  <a:outerShdw blurRad="38100" dist="38100" dir="2700000" algn="tl">
                    <a:srgbClr val="FFFFFF"/>
                  </a:outerShdw>
                </a:effectLst>
                <a:ea typeface="ＭＳ Ｐゴシック" charset="-128"/>
              </a:rPr>
            </a:br>
            <a:r>
              <a:rPr lang="en-GB" altLang="x-none" sz="2400" b="1">
                <a:effectLst>
                  <a:outerShdw blurRad="38100" dist="38100" dir="2700000" algn="tl">
                    <a:srgbClr val="FFFFFF"/>
                  </a:outerShdw>
                </a:effectLst>
                <a:ea typeface="ＭＳ Ｐゴシック" charset="-128"/>
              </a:rPr>
              <a:t>PART TASK TRAINERS</a:t>
            </a:r>
            <a:endParaRPr lang="en-GB" altLang="x-none" sz="3600" b="1">
              <a:effectLst>
                <a:outerShdw blurRad="38100" dist="38100" dir="2700000" algn="tl">
                  <a:srgbClr val="FFFFFF"/>
                </a:outerShdw>
              </a:effectLst>
              <a:ea typeface="ＭＳ Ｐゴシック" charset="-128"/>
            </a:endParaRPr>
          </a:p>
        </p:txBody>
      </p:sp>
      <p:pic>
        <p:nvPicPr>
          <p:cNvPr id="63491" name="Picture 3" descr="Cannulation A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716338"/>
            <a:ext cx="24844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Infant Train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141913"/>
            <a:ext cx="2484437"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descr="Laerdal Airway Train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420938"/>
            <a:ext cx="248443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descr="021800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2420938"/>
            <a:ext cx="3327400"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7" descr="iv acces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788" y="4727575"/>
            <a:ext cx="2843212"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8" descr="fibre-optic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00788" y="2420938"/>
            <a:ext cx="2843212"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64117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ChangeArrowheads="1"/>
          </p:cNvSpPr>
          <p:nvPr>
            <p:ph type="title"/>
          </p:nvPr>
        </p:nvSpPr>
        <p:spPr>
          <a:xfrm>
            <a:off x="457647" y="274588"/>
            <a:ext cx="8228707" cy="1143000"/>
          </a:xfrm>
        </p:spPr>
        <p:txBody>
          <a:bodyPr vert="horz" lIns="0" tIns="0" rIns="0" bIns="0" rtlCol="0" anchor="ctr">
            <a:normAutofit/>
          </a:bodyPr>
          <a:lstStyle/>
          <a:p>
            <a:pPr eaLnBrk="1"/>
            <a:endParaRPr lang="en-GB" altLang="x-none"/>
          </a:p>
        </p:txBody>
      </p:sp>
      <p:pic>
        <p:nvPicPr>
          <p:cNvPr id="73731" name="Picture 2" descr="surgeryskills1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36156"/>
            <a:ext cx="4983882" cy="332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3732" name="Picture 3" descr="DSC0110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947047" cy="371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3733" name="Picture 4" descr="image31.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00625" y="0"/>
            <a:ext cx="4786313" cy="358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3734" name="Picture 5" descr="IMG_3256.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0625" y="3268266"/>
            <a:ext cx="2681139" cy="358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3735" name="Picture 6" descr="image33.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02648" y="3589734"/>
            <a:ext cx="2241352"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271209718"/>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4868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866" name="Rectangle 2"/>
          <p:cNvSpPr>
            <a:spLocks noGrp="1" noChangeArrowheads="1"/>
          </p:cNvSpPr>
          <p:nvPr>
            <p:ph type="title"/>
          </p:nvPr>
        </p:nvSpPr>
        <p:spPr>
          <a:xfrm>
            <a:off x="684213" y="476250"/>
            <a:ext cx="7772400" cy="1143000"/>
          </a:xfrm>
        </p:spPr>
        <p:txBody>
          <a:bodyPr>
            <a:normAutofit fontScale="90000"/>
          </a:bodyPr>
          <a:lstStyle/>
          <a:p>
            <a:pPr algn="ctr" eaLnBrk="1" hangingPunct="1">
              <a:defRPr/>
            </a:pPr>
            <a:r>
              <a:rPr lang="en-GB" sz="3200" b="1">
                <a:effectLst>
                  <a:outerShdw blurRad="38100" dist="38100" dir="2700000" algn="tl">
                    <a:srgbClr val="FFFFFF"/>
                  </a:outerShdw>
                </a:effectLst>
                <a:ea typeface="ＭＳ Ｐゴシック" charset="-128"/>
                <a:cs typeface="ＭＳ Ｐゴシック" charset="-128"/>
              </a:rPr>
              <a:t>MEDIUM FIDELITY</a:t>
            </a:r>
            <a:br>
              <a:rPr lang="en-GB" sz="3200" b="1">
                <a:effectLst>
                  <a:outerShdw blurRad="38100" dist="38100" dir="2700000" algn="tl">
                    <a:srgbClr val="FFFFFF"/>
                  </a:outerShdw>
                </a:effectLst>
                <a:ea typeface="ＭＳ Ｐゴシック" charset="-128"/>
                <a:cs typeface="ＭＳ Ｐゴシック" charset="-128"/>
              </a:rPr>
            </a:br>
            <a:r>
              <a:rPr lang="en-GB" sz="3200" b="1">
                <a:effectLst>
                  <a:outerShdw blurRad="38100" dist="38100" dir="2700000" algn="tl">
                    <a:srgbClr val="FFFFFF"/>
                  </a:outerShdw>
                </a:effectLst>
                <a:ea typeface="ＭＳ Ｐゴシック" charset="-128"/>
                <a:cs typeface="ＭＳ Ｐゴシック" charset="-128"/>
              </a:rPr>
              <a:t/>
            </a:r>
            <a:br>
              <a:rPr lang="en-GB" sz="3200" b="1">
                <a:effectLst>
                  <a:outerShdw blurRad="38100" dist="38100" dir="2700000" algn="tl">
                    <a:srgbClr val="FFFFFF"/>
                  </a:outerShdw>
                </a:effectLst>
                <a:ea typeface="ＭＳ Ｐゴシック" charset="-128"/>
                <a:cs typeface="ＭＳ Ｐゴシック" charset="-128"/>
              </a:rPr>
            </a:br>
            <a:r>
              <a:rPr lang="en-GB" sz="2800" b="1">
                <a:effectLst>
                  <a:outerShdw blurRad="38100" dist="38100" dir="2700000" algn="tl">
                    <a:srgbClr val="FFFFFF"/>
                  </a:outerShdw>
                </a:effectLst>
                <a:ea typeface="ＭＳ Ｐゴシック" charset="-128"/>
                <a:cs typeface="ＭＳ Ｐゴシック" charset="-128"/>
              </a:rPr>
              <a:t>PORTABLE HUMAN PATIENT SIMULATORS</a:t>
            </a:r>
          </a:p>
        </p:txBody>
      </p:sp>
      <p:pic>
        <p:nvPicPr>
          <p:cNvPr id="71683" name="Picture 3" descr="METI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90800"/>
            <a:ext cx="14732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4" descr="bott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3600"/>
            <a:ext cx="716280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5" descr="prodbab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0088" y="3581400"/>
            <a:ext cx="282733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6" descr="prodpe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3657600"/>
            <a:ext cx="27606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89814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6" name="Group 1"/>
          <p:cNvGrpSpPr>
            <a:grpSpLocks/>
          </p:cNvGrpSpPr>
          <p:nvPr/>
        </p:nvGrpSpPr>
        <p:grpSpPr bwMode="auto">
          <a:xfrm>
            <a:off x="610568" y="2787179"/>
            <a:ext cx="4789661" cy="1283643"/>
            <a:chOff x="0" y="0"/>
            <a:chExt cx="6811964" cy="1825625"/>
          </a:xfrm>
        </p:grpSpPr>
        <p:sp>
          <p:nvSpPr>
            <p:cNvPr id="77837" name="Rectangle 2"/>
            <p:cNvSpPr>
              <a:spLocks/>
            </p:cNvSpPr>
            <p:nvPr/>
          </p:nvSpPr>
          <p:spPr bwMode="auto">
            <a:xfrm>
              <a:off x="0" y="0"/>
              <a:ext cx="6811964" cy="1825625"/>
            </a:xfrm>
            <a:prstGeom prst="rect">
              <a:avLst/>
            </a:prstGeom>
            <a:solidFill>
              <a:srgbClr val="FFFFFF"/>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endParaRPr lang="en-GB" altLang="x-none" sz="3023"/>
            </a:p>
          </p:txBody>
        </p:sp>
        <p:pic>
          <p:nvPicPr>
            <p:cNvPr id="77838" name="Picture 3" descr="image3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11964"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grpSp>
      <p:grpSp>
        <p:nvGrpSpPr>
          <p:cNvPr id="77827" name="Group 4"/>
          <p:cNvGrpSpPr>
            <a:grpSpLocks/>
          </p:cNvGrpSpPr>
          <p:nvPr/>
        </p:nvGrpSpPr>
        <p:grpSpPr bwMode="auto">
          <a:xfrm>
            <a:off x="6823398" y="1743522"/>
            <a:ext cx="1708919" cy="4720456"/>
            <a:chOff x="0" y="0"/>
            <a:chExt cx="2430462" cy="6713537"/>
          </a:xfrm>
        </p:grpSpPr>
        <p:sp>
          <p:nvSpPr>
            <p:cNvPr id="77835" name="Rectangle 5"/>
            <p:cNvSpPr>
              <a:spLocks/>
            </p:cNvSpPr>
            <p:nvPr/>
          </p:nvSpPr>
          <p:spPr bwMode="auto">
            <a:xfrm>
              <a:off x="0" y="0"/>
              <a:ext cx="2430462" cy="6713537"/>
            </a:xfrm>
            <a:prstGeom prst="rect">
              <a:avLst/>
            </a:prstGeom>
            <a:solidFill>
              <a:srgbClr val="FFFFFF"/>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endParaRPr lang="en-GB" altLang="x-none" sz="3023"/>
            </a:p>
          </p:txBody>
        </p:sp>
        <p:pic>
          <p:nvPicPr>
            <p:cNvPr id="77836" name="Picture 6" descr="image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30462" cy="671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grpSp>
      <p:grpSp>
        <p:nvGrpSpPr>
          <p:cNvPr id="77828" name="Group 7"/>
          <p:cNvGrpSpPr>
            <a:grpSpLocks/>
          </p:cNvGrpSpPr>
          <p:nvPr/>
        </p:nvGrpSpPr>
        <p:grpSpPr bwMode="auto">
          <a:xfrm>
            <a:off x="2366367" y="4368850"/>
            <a:ext cx="3228082" cy="2145357"/>
            <a:chOff x="0" y="0"/>
            <a:chExt cx="4591050" cy="3051175"/>
          </a:xfrm>
        </p:grpSpPr>
        <p:sp>
          <p:nvSpPr>
            <p:cNvPr id="77833" name="Rectangle 8"/>
            <p:cNvSpPr>
              <a:spLocks/>
            </p:cNvSpPr>
            <p:nvPr/>
          </p:nvSpPr>
          <p:spPr bwMode="auto">
            <a:xfrm>
              <a:off x="0" y="0"/>
              <a:ext cx="4591050" cy="3051175"/>
            </a:xfrm>
            <a:prstGeom prst="rect">
              <a:avLst/>
            </a:prstGeom>
            <a:solidFill>
              <a:srgbClr val="FFFFFF"/>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endParaRPr lang="en-GB" altLang="x-none" sz="3023"/>
            </a:p>
          </p:txBody>
        </p:sp>
        <p:pic>
          <p:nvPicPr>
            <p:cNvPr id="77834" name="Picture 9" descr="image38.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59105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grpSp>
      <p:grpSp>
        <p:nvGrpSpPr>
          <p:cNvPr id="77829" name="Group 10"/>
          <p:cNvGrpSpPr>
            <a:grpSpLocks/>
          </p:cNvGrpSpPr>
          <p:nvPr/>
        </p:nvGrpSpPr>
        <p:grpSpPr bwMode="auto">
          <a:xfrm>
            <a:off x="186407" y="196454"/>
            <a:ext cx="2646536" cy="1280294"/>
            <a:chOff x="0" y="0"/>
            <a:chExt cx="3763963" cy="1820864"/>
          </a:xfrm>
        </p:grpSpPr>
        <p:sp>
          <p:nvSpPr>
            <p:cNvPr id="77831" name="Rectangle 11"/>
            <p:cNvSpPr>
              <a:spLocks/>
            </p:cNvSpPr>
            <p:nvPr/>
          </p:nvSpPr>
          <p:spPr bwMode="auto">
            <a:xfrm>
              <a:off x="0" y="0"/>
              <a:ext cx="3763963" cy="1820864"/>
            </a:xfrm>
            <a:prstGeom prst="rect">
              <a:avLst/>
            </a:prstGeom>
            <a:solidFill>
              <a:srgbClr val="FFFFFF"/>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eaLnBrk="0">
                <a:defRPr sz="4300">
                  <a:solidFill>
                    <a:srgbClr val="000000"/>
                  </a:solidFill>
                  <a:latin typeface="Helvetica Light" charset="0"/>
                  <a:ea typeface="Helvetica Light" charset="0"/>
                  <a:cs typeface="Helvetica Light" charset="0"/>
                  <a:sym typeface="Helvetica Light" charset="0"/>
                </a:defRPr>
              </a:lvl1pPr>
              <a:lvl2pPr marL="37931725" indent="-37474525" eaLnBrk="0">
                <a:defRPr sz="4300">
                  <a:solidFill>
                    <a:srgbClr val="000000"/>
                  </a:solidFill>
                  <a:latin typeface="Helvetica Light" charset="0"/>
                  <a:ea typeface="Helvetica Light" charset="0"/>
                  <a:cs typeface="Helvetica Light" charset="0"/>
                  <a:sym typeface="Helvetica Light" charset="0"/>
                </a:defRPr>
              </a:lvl2pPr>
              <a:lvl3pPr eaLnBrk="0">
                <a:defRPr sz="4300">
                  <a:solidFill>
                    <a:srgbClr val="000000"/>
                  </a:solidFill>
                  <a:latin typeface="Helvetica Light" charset="0"/>
                  <a:ea typeface="Helvetica Light" charset="0"/>
                  <a:cs typeface="Helvetica Light" charset="0"/>
                  <a:sym typeface="Helvetica Light" charset="0"/>
                </a:defRPr>
              </a:lvl3pPr>
              <a:lvl4pPr eaLnBrk="0">
                <a:defRPr sz="4300">
                  <a:solidFill>
                    <a:srgbClr val="000000"/>
                  </a:solidFill>
                  <a:latin typeface="Helvetica Light" charset="0"/>
                  <a:ea typeface="Helvetica Light" charset="0"/>
                  <a:cs typeface="Helvetica Light" charset="0"/>
                  <a:sym typeface="Helvetica Light" charset="0"/>
                </a:defRPr>
              </a:lvl4pPr>
              <a:lvl5pPr eaLnBrk="0">
                <a:defRPr sz="4300">
                  <a:solidFill>
                    <a:srgbClr val="000000"/>
                  </a:solidFill>
                  <a:latin typeface="Helvetica Light" charset="0"/>
                  <a:ea typeface="Helvetica Light" charset="0"/>
                  <a:cs typeface="Helvetica Light" charset="0"/>
                  <a:sym typeface="Helvetica Light" charset="0"/>
                </a:defRPr>
              </a:lvl5pPr>
              <a:lvl6pPr marL="4572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6pPr>
              <a:lvl7pPr marL="9144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7pPr>
              <a:lvl8pPr marL="13716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8pPr>
              <a:lvl9pPr marL="1828800" eaLnBrk="0" fontAlgn="base" hangingPunct="0">
                <a:spcBef>
                  <a:spcPct val="0"/>
                </a:spcBef>
                <a:spcAft>
                  <a:spcPct val="0"/>
                </a:spcAft>
                <a:defRPr sz="4300">
                  <a:solidFill>
                    <a:srgbClr val="000000"/>
                  </a:solidFill>
                  <a:latin typeface="Helvetica Light" charset="0"/>
                  <a:ea typeface="Helvetica Light" charset="0"/>
                  <a:cs typeface="Helvetica Light" charset="0"/>
                  <a:sym typeface="Helvetica Light" charset="0"/>
                </a:defRPr>
              </a:lvl9pPr>
            </a:lstStyle>
            <a:p>
              <a:pPr eaLnBrk="1"/>
              <a:endParaRPr lang="en-GB" altLang="x-none" sz="3023"/>
            </a:p>
          </p:txBody>
        </p:sp>
        <p:pic>
          <p:nvPicPr>
            <p:cNvPr id="77832" name="Picture 12" descr="image39.png"/>
            <p:cNvPicPr>
              <a:picLocks noChangeAspect="1"/>
            </p:cNvPicPr>
            <p:nvPr/>
          </p:nvPicPr>
          <p:blipFill>
            <a:blip r:embed="rId5">
              <a:extLst>
                <a:ext uri="{28A0092B-C50C-407E-A947-70E740481C1C}">
                  <a14:useLocalDpi xmlns:a14="http://schemas.microsoft.com/office/drawing/2010/main" val="0"/>
                </a:ext>
              </a:extLst>
            </a:blip>
            <a:srcRect l="3729" t="3729" r="3729" b="3729"/>
            <a:stretch>
              <a:fillRect/>
            </a:stretch>
          </p:blipFill>
          <p:spPr bwMode="auto">
            <a:xfrm>
              <a:off x="0" y="0"/>
              <a:ext cx="3763963" cy="182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grpSp>
      <p:pic>
        <p:nvPicPr>
          <p:cNvPr id="77830" name="Picture 13" descr="small_ME0012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4719" y="504527"/>
            <a:ext cx="3053953" cy="205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920522860"/>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4786312" y="0"/>
            <a:ext cx="4357688" cy="28396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GB" altLang="en-US" smtClean="0"/>
              <a:t> </a:t>
            </a:r>
            <a:r>
              <a:rPr lang="en-GB" altLang="en-US" sz="4600"/>
              <a:t>Off Site Mobile Initiatives</a:t>
            </a:r>
          </a:p>
        </p:txBody>
      </p:sp>
      <p:pic>
        <p:nvPicPr>
          <p:cNvPr id="31747" name="SmartArt Placeholder 3" descr="Mobile_7_Camera_2012-08-16_14-18-31.00.jpeg"/>
          <p:cNvPicPr>
            <a:picLocks noGrp="1" noChangeAspect="1"/>
          </p:cNvPicPr>
          <p:nvPr>
            <p:ph type="dgm" idx="1"/>
          </p:nvPr>
        </p:nvPicPr>
        <p:blipFill>
          <a:blip r:embed="rId3">
            <a:extLst>
              <a:ext uri="{28A0092B-C50C-407E-A947-70E740481C1C}">
                <a14:useLocalDpi xmlns:a14="http://schemas.microsoft.com/office/drawing/2010/main" val="0"/>
              </a:ext>
            </a:extLst>
          </a:blip>
          <a:srcRect l="-21742" r="-21742"/>
          <a:stretch>
            <a:fillRect/>
          </a:stretch>
        </p:blipFill>
        <p:spPr bwMode="auto">
          <a:xfrm>
            <a:off x="-946547" y="-375047"/>
            <a:ext cx="6719590" cy="40183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Mobile_Trolley_1_Cam_2012-08-16_14-51-36.66.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797225"/>
            <a:ext cx="4732734" cy="40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0625" y="1762498"/>
            <a:ext cx="3821906" cy="509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7658296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846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4586" y="0"/>
            <a:ext cx="4249415" cy="31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282" y="1117"/>
            <a:ext cx="5223868" cy="317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SmartArt Placeholder 4"/>
          <p:cNvPicPr>
            <a:picLocks noGrp="1" noChangeAspect="1"/>
          </p:cNvPicPr>
          <p:nvPr>
            <p:ph type="dgm" idx="1"/>
          </p:nvPr>
        </p:nvPicPr>
        <p:blipFill>
          <a:blip r:embed="rId5">
            <a:extLst>
              <a:ext uri="{28A0092B-C50C-407E-A947-70E740481C1C}">
                <a14:useLocalDpi xmlns:a14="http://schemas.microsoft.com/office/drawing/2010/main" val="0"/>
              </a:ext>
            </a:extLst>
          </a:blip>
          <a:srcRect/>
          <a:stretch>
            <a:fillRect/>
          </a:stretch>
        </p:blipFill>
        <p:spPr>
          <a:xfrm>
            <a:off x="4258345" y="3202410"/>
            <a:ext cx="4896817" cy="3655590"/>
          </a:xfrm>
        </p:spPr>
      </p:pic>
      <p:pic>
        <p:nvPicPr>
          <p:cNvPr id="22532" name="Picture 7" descr="IMG_2923.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3202410"/>
            <a:ext cx="4894585" cy="365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itle 1"/>
          <p:cNvSpPr>
            <a:spLocks noGrp="1"/>
          </p:cNvSpPr>
          <p:nvPr>
            <p:ph type="title"/>
          </p:nvPr>
        </p:nvSpPr>
        <p:spPr>
          <a:xfrm>
            <a:off x="-1605110" y="2676675"/>
            <a:ext cx="11088439" cy="1051471"/>
          </a:xfrm>
          <a:extLs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Helvetica Light" charset="0"/>
                <a:cs typeface="Helvetica Light" charset="0"/>
              </a:rPr>
              <a:t> </a:t>
            </a:r>
            <a:r>
              <a:rPr lang="en-GB" sz="4600" b="1">
                <a:solidFill>
                  <a:srgbClr val="FF0000"/>
                </a:solidFill>
                <a:latin typeface="Helvetica Light" charset="0"/>
                <a:cs typeface="Helvetica Light" charset="0"/>
              </a:rPr>
              <a:t>Off Site &amp; Mobile</a:t>
            </a:r>
          </a:p>
        </p:txBody>
      </p:sp>
    </p:spTree>
    <p:extLst>
      <p:ext uri="{BB962C8B-B14F-4D97-AF65-F5344CB8AC3E}">
        <p14:creationId xmlns:p14="http://schemas.microsoft.com/office/powerpoint/2010/main" val="7108426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pedisimprof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916113"/>
            <a:ext cx="1284288"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9875" name="Group 3"/>
          <p:cNvGrpSpPr>
            <a:grpSpLocks/>
          </p:cNvGrpSpPr>
          <p:nvPr/>
        </p:nvGrpSpPr>
        <p:grpSpPr bwMode="auto">
          <a:xfrm>
            <a:off x="3273425" y="2149475"/>
            <a:ext cx="2597150" cy="2835275"/>
            <a:chOff x="0" y="0"/>
            <a:chExt cx="1636" cy="1786"/>
          </a:xfrm>
        </p:grpSpPr>
        <p:sp>
          <p:nvSpPr>
            <p:cNvPr id="79882" name="Rectangle 4"/>
            <p:cNvSpPr>
              <a:spLocks noChangeArrowheads="1"/>
            </p:cNvSpPr>
            <p:nvPr/>
          </p:nvSpPr>
          <p:spPr bwMode="auto">
            <a:xfrm>
              <a:off x="0" y="0"/>
              <a:ext cx="1266"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endParaRPr lang="en-GB" altLang="x-none"/>
            </a:p>
          </p:txBody>
        </p:sp>
        <p:sp>
          <p:nvSpPr>
            <p:cNvPr id="79883" name="Rectangle 5"/>
            <p:cNvSpPr>
              <a:spLocks noChangeArrowheads="1"/>
            </p:cNvSpPr>
            <p:nvPr/>
          </p:nvSpPr>
          <p:spPr bwMode="auto">
            <a:xfrm>
              <a:off x="0" y="0"/>
              <a:ext cx="1636" cy="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spcBef>
                  <a:spcPct val="0"/>
                </a:spcBef>
              </a:pPr>
              <a:r>
                <a:rPr lang="en-GB" altLang="x-none" sz="1800">
                  <a:hlinkClick r:id="rId4"/>
                </a:rPr>
                <a:t>  </a:t>
              </a:r>
              <a:r>
                <a:rPr lang="en-GB" altLang="x-none" sz="14400"/>
                <a:t> </a:t>
              </a:r>
              <a:r>
                <a:rPr lang="en-GB" altLang="x-none" sz="1800"/>
                <a:t>                                   </a:t>
              </a:r>
            </a:p>
          </p:txBody>
        </p:sp>
      </p:grpSp>
      <p:sp>
        <p:nvSpPr>
          <p:cNvPr id="79876" name="Text Box 6"/>
          <p:cNvSpPr txBox="1">
            <a:spLocks noChangeArrowheads="1"/>
          </p:cNvSpPr>
          <p:nvPr/>
        </p:nvSpPr>
        <p:spPr bwMode="auto">
          <a:xfrm>
            <a:off x="0" y="1752600"/>
            <a:ext cx="35369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algn="l" eaLnBrk="1" hangingPunct="1">
              <a:spcBef>
                <a:spcPct val="0"/>
              </a:spcBef>
            </a:pPr>
            <a:r>
              <a:rPr lang="en-GB" altLang="x-none" sz="1800" b="1"/>
              <a:t>MODEL DRIVEN</a:t>
            </a:r>
          </a:p>
          <a:p>
            <a:pPr algn="l" eaLnBrk="1" hangingPunct="1">
              <a:spcBef>
                <a:spcPct val="0"/>
              </a:spcBef>
            </a:pPr>
            <a:endParaRPr lang="en-GB" altLang="x-none" sz="1800" b="1"/>
          </a:p>
          <a:p>
            <a:pPr algn="l" eaLnBrk="1" hangingPunct="1">
              <a:spcBef>
                <a:spcPct val="0"/>
              </a:spcBef>
            </a:pPr>
            <a:r>
              <a:rPr lang="en-GB" altLang="x-none" sz="1800" b="1"/>
              <a:t>DRUG RECOGNITION SYSTEM</a:t>
            </a:r>
          </a:p>
        </p:txBody>
      </p:sp>
      <p:sp>
        <p:nvSpPr>
          <p:cNvPr id="79877" name="Rectangle 7"/>
          <p:cNvSpPr>
            <a:spLocks noChangeArrowheads="1"/>
          </p:cNvSpPr>
          <p:nvPr/>
        </p:nvSpPr>
        <p:spPr bwMode="auto">
          <a:xfrm>
            <a:off x="3657600" y="299085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endParaRPr lang="en-GB" altLang="x-none"/>
          </a:p>
        </p:txBody>
      </p:sp>
      <p:pic>
        <p:nvPicPr>
          <p:cNvPr id="7987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781300"/>
            <a:ext cx="3124200"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 Box 9"/>
          <p:cNvSpPr txBox="1">
            <a:spLocks noChangeArrowheads="1"/>
          </p:cNvSpPr>
          <p:nvPr/>
        </p:nvSpPr>
        <p:spPr bwMode="auto">
          <a:xfrm>
            <a:off x="0" y="4294188"/>
            <a:ext cx="412115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algn="l" eaLnBrk="1" hangingPunct="1">
              <a:spcBef>
                <a:spcPct val="0"/>
              </a:spcBef>
            </a:pPr>
            <a:r>
              <a:rPr lang="en-GB" altLang="x-none" sz="1800" b="1"/>
              <a:t>OPERATES PRECISE COMPUTER</a:t>
            </a:r>
          </a:p>
          <a:p>
            <a:pPr algn="l" eaLnBrk="1" hangingPunct="1">
              <a:spcBef>
                <a:spcPct val="0"/>
              </a:spcBef>
            </a:pPr>
            <a:r>
              <a:rPr lang="en-GB" altLang="x-none" sz="1800" b="1"/>
              <a:t>MODELING OF HUMAN PYSIOLOGY</a:t>
            </a:r>
          </a:p>
          <a:p>
            <a:pPr algn="l" eaLnBrk="1" hangingPunct="1">
              <a:spcBef>
                <a:spcPct val="0"/>
              </a:spcBef>
            </a:pPr>
            <a:r>
              <a:rPr lang="en-GB" altLang="x-none" sz="1800" b="1"/>
              <a:t>AND PHARMACOLOGY</a:t>
            </a:r>
          </a:p>
          <a:p>
            <a:pPr algn="l" eaLnBrk="1" hangingPunct="1">
              <a:spcBef>
                <a:spcPct val="0"/>
              </a:spcBef>
            </a:pPr>
            <a:endParaRPr lang="en-GB" altLang="x-none" sz="1800" b="1"/>
          </a:p>
          <a:p>
            <a:pPr algn="l" eaLnBrk="1" hangingPunct="1">
              <a:spcBef>
                <a:spcPct val="0"/>
              </a:spcBef>
            </a:pPr>
            <a:r>
              <a:rPr lang="en-GB" altLang="x-none" sz="1800" b="1"/>
              <a:t>IT WILL REACT TO ITS OWN</a:t>
            </a:r>
          </a:p>
          <a:p>
            <a:pPr algn="l" eaLnBrk="1" hangingPunct="1">
              <a:spcBef>
                <a:spcPct val="0"/>
              </a:spcBef>
            </a:pPr>
            <a:r>
              <a:rPr lang="en-GB" altLang="x-none" sz="1800" b="1"/>
              <a:t>ENVIRONMENT</a:t>
            </a:r>
          </a:p>
          <a:p>
            <a:pPr algn="l" eaLnBrk="1" hangingPunct="1">
              <a:spcBef>
                <a:spcPct val="0"/>
              </a:spcBef>
            </a:pPr>
            <a:endParaRPr lang="en-GB" altLang="x-none" sz="1800" b="1"/>
          </a:p>
          <a:p>
            <a:pPr algn="l" eaLnBrk="1" hangingPunct="1">
              <a:spcBef>
                <a:spcPct val="0"/>
              </a:spcBef>
            </a:pPr>
            <a:r>
              <a:rPr lang="en-GB" altLang="x-none" sz="1800" b="1"/>
              <a:t>FULLY COMPATIBLE WITH ALL</a:t>
            </a:r>
          </a:p>
          <a:p>
            <a:pPr algn="l" eaLnBrk="1" hangingPunct="1">
              <a:spcBef>
                <a:spcPct val="0"/>
              </a:spcBef>
            </a:pPr>
            <a:r>
              <a:rPr lang="en-GB" altLang="x-none" sz="1800" b="1"/>
              <a:t>HOSPITAL INTERFACES</a:t>
            </a:r>
          </a:p>
        </p:txBody>
      </p:sp>
      <p:pic>
        <p:nvPicPr>
          <p:cNvPr id="79880" name="Picture 10" descr="METI M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5825" y="1916113"/>
            <a:ext cx="17081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7115" name="Text Box 11"/>
          <p:cNvSpPr txBox="1">
            <a:spLocks noChangeArrowheads="1"/>
          </p:cNvSpPr>
          <p:nvPr/>
        </p:nvSpPr>
        <p:spPr bwMode="auto">
          <a:xfrm>
            <a:off x="369888" y="188913"/>
            <a:ext cx="8369300" cy="1077218"/>
          </a:xfrm>
          <a:prstGeom prst="rect">
            <a:avLst/>
          </a:prstGeom>
          <a:noFill/>
          <a:ln w="9525">
            <a:noFill/>
            <a:miter lim="800000"/>
            <a:headEnd/>
            <a:tailEnd/>
          </a:ln>
          <a:effectLst/>
        </p:spPr>
        <p:txBody>
          <a:bodyPr>
            <a:spAutoFit/>
          </a:bodyPr>
          <a:lstStyle>
            <a:lvl1pPr eaLnBrk="0" hangingPunct="0">
              <a:defRPr sz="3200">
                <a:solidFill>
                  <a:schemeClr val="tx1"/>
                </a:solidFill>
                <a:latin typeface="Arial" charset="0"/>
                <a:ea typeface="ＭＳ Ｐゴシック" charset="-128"/>
              </a:defRPr>
            </a:lvl1pPr>
            <a:lvl2pPr marL="37931725" indent="-37474525" eaLnBrk="0" hangingPunct="0">
              <a:defRPr sz="3200">
                <a:solidFill>
                  <a:schemeClr val="tx1"/>
                </a:solidFill>
                <a:latin typeface="Arial" charset="0"/>
                <a:ea typeface="ＭＳ Ｐゴシック" charset="-128"/>
              </a:defRPr>
            </a:lvl2pPr>
            <a:lvl3pPr eaLnBrk="0" hangingPunct="0">
              <a:defRPr sz="3200">
                <a:solidFill>
                  <a:schemeClr val="tx1"/>
                </a:solidFill>
                <a:latin typeface="Arial" charset="0"/>
                <a:ea typeface="ＭＳ Ｐゴシック" charset="-128"/>
              </a:defRPr>
            </a:lvl3pPr>
            <a:lvl4pPr eaLnBrk="0" hangingPunct="0">
              <a:defRPr sz="3200">
                <a:solidFill>
                  <a:schemeClr val="tx1"/>
                </a:solidFill>
                <a:latin typeface="Arial" charset="0"/>
                <a:ea typeface="ＭＳ Ｐゴシック" charset="-128"/>
              </a:defRPr>
            </a:lvl4pPr>
            <a:lvl5pPr eaLnBrk="0" hangingPunct="0">
              <a:defRPr sz="3200">
                <a:solidFill>
                  <a:schemeClr val="tx1"/>
                </a:solidFill>
                <a:latin typeface="Arial" charset="0"/>
                <a:ea typeface="ＭＳ Ｐゴシック" charset="-128"/>
              </a:defRPr>
            </a:lvl5pPr>
            <a:lvl6pPr marL="457200" eaLnBrk="0" fontAlgn="base" hangingPunct="0">
              <a:spcBef>
                <a:spcPct val="50000"/>
              </a:spcBef>
              <a:spcAft>
                <a:spcPct val="0"/>
              </a:spcAft>
              <a:defRPr sz="3200">
                <a:solidFill>
                  <a:schemeClr val="tx1"/>
                </a:solidFill>
                <a:latin typeface="Arial" charset="0"/>
                <a:ea typeface="ＭＳ Ｐゴシック" charset="-128"/>
              </a:defRPr>
            </a:lvl6pPr>
            <a:lvl7pPr marL="914400" eaLnBrk="0" fontAlgn="base" hangingPunct="0">
              <a:spcBef>
                <a:spcPct val="50000"/>
              </a:spcBef>
              <a:spcAft>
                <a:spcPct val="0"/>
              </a:spcAft>
              <a:defRPr sz="3200">
                <a:solidFill>
                  <a:schemeClr val="tx1"/>
                </a:solidFill>
                <a:latin typeface="Arial" charset="0"/>
                <a:ea typeface="ＭＳ Ｐゴシック" charset="-128"/>
              </a:defRPr>
            </a:lvl7pPr>
            <a:lvl8pPr marL="1371600" eaLnBrk="0" fontAlgn="base" hangingPunct="0">
              <a:spcBef>
                <a:spcPct val="50000"/>
              </a:spcBef>
              <a:spcAft>
                <a:spcPct val="0"/>
              </a:spcAft>
              <a:defRPr sz="3200">
                <a:solidFill>
                  <a:schemeClr val="tx1"/>
                </a:solidFill>
                <a:latin typeface="Arial" charset="0"/>
                <a:ea typeface="ＭＳ Ｐゴシック" charset="-128"/>
              </a:defRPr>
            </a:lvl8pPr>
            <a:lvl9pPr marL="1828800" eaLnBrk="0" fontAlgn="base" hangingPunct="0">
              <a:spcBef>
                <a:spcPct val="50000"/>
              </a:spcBef>
              <a:spcAft>
                <a:spcPct val="0"/>
              </a:spcAft>
              <a:defRPr sz="3200">
                <a:solidFill>
                  <a:schemeClr val="tx1"/>
                </a:solidFill>
                <a:latin typeface="Arial" charset="0"/>
                <a:ea typeface="ＭＳ Ｐゴシック" charset="-128"/>
              </a:defRPr>
            </a:lvl9pPr>
          </a:lstStyle>
          <a:p>
            <a:pPr eaLnBrk="1" hangingPunct="1"/>
            <a:r>
              <a:rPr lang="en-GB" altLang="x-none" b="1" dirty="0">
                <a:effectLst>
                  <a:outerShdw blurRad="38100" dist="38100" dir="2700000" algn="tl">
                    <a:srgbClr val="FFFFFF"/>
                  </a:outerShdw>
                </a:effectLst>
              </a:rPr>
              <a:t>INTERGRATED OR HIGH FIDELITY</a:t>
            </a:r>
          </a:p>
          <a:p>
            <a:pPr eaLnBrk="1" hangingPunct="1"/>
            <a:r>
              <a:rPr lang="en-GB" altLang="x-none" b="1" dirty="0">
                <a:effectLst>
                  <a:outerShdw blurRad="38100" dist="38100" dir="2700000" algn="tl">
                    <a:srgbClr val="FFFFFF"/>
                  </a:outerShdw>
                </a:effectLst>
              </a:rPr>
              <a:t>HUMAN PATIENT SIMULATORS </a:t>
            </a:r>
            <a:r>
              <a:rPr lang="en-GB" altLang="x-none" b="1" dirty="0"/>
              <a:t> </a:t>
            </a:r>
            <a:endParaRPr lang="en-US" altLang="x-none" b="1" dirty="0"/>
          </a:p>
        </p:txBody>
      </p:sp>
    </p:spTree>
    <p:extLst>
      <p:ext uri="{BB962C8B-B14F-4D97-AF65-F5344CB8AC3E}">
        <p14:creationId xmlns:p14="http://schemas.microsoft.com/office/powerpoint/2010/main" val="136045760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0" y="1"/>
            <a:ext cx="9144000" cy="1339453"/>
          </a:xfrm>
        </p:spPr>
        <p:txBody>
          <a:bodyPr lIns="0" tIns="0" rIns="0" bIns="0" anchor="b"/>
          <a:lstStyle/>
          <a:p>
            <a:pPr eaLnBrk="1"/>
            <a:r>
              <a:rPr lang="en-GB" sz="4200">
                <a:latin typeface="Helvetica Light" charset="0"/>
                <a:cs typeface="Helvetica Light" charset="0"/>
              </a:rPr>
              <a:t>SIMULATION </a:t>
            </a:r>
            <a:br>
              <a:rPr lang="en-GB" sz="4200">
                <a:latin typeface="Helvetica Light" charset="0"/>
                <a:cs typeface="Helvetica Light" charset="0"/>
              </a:rPr>
            </a:br>
            <a:r>
              <a:rPr lang="en-GB" sz="4200">
                <a:latin typeface="Helvetica Light" charset="0"/>
                <a:cs typeface="Helvetica Light" charset="0"/>
              </a:rPr>
              <a:t>FOR REAL TEAMS, IN REAL TEAMS</a:t>
            </a:r>
            <a:endParaRPr lang="en-GB" sz="1300">
              <a:solidFill>
                <a:srgbClr val="000000"/>
              </a:solidFill>
              <a:latin typeface="Helvetica Light" charset="0"/>
              <a:cs typeface="Helvetica Light" charset="0"/>
            </a:endParaRPr>
          </a:p>
        </p:txBody>
      </p:sp>
      <p:sp>
        <p:nvSpPr>
          <p:cNvPr id="8194" name="Rectangle 2"/>
          <p:cNvSpPr>
            <a:spLocks noGrp="1" noChangeArrowheads="1"/>
          </p:cNvSpPr>
          <p:nvPr>
            <p:ph type="body" idx="1"/>
          </p:nvPr>
        </p:nvSpPr>
        <p:spPr>
          <a:xfrm>
            <a:off x="446484" y="5518548"/>
            <a:ext cx="8465344" cy="1339453"/>
          </a:xfrm>
        </p:spPr>
        <p:txBody>
          <a:bodyPr lIns="0" tIns="0" rIns="0" bIns="0"/>
          <a:lstStyle/>
          <a:p>
            <a:pPr algn="ctr" eaLnBrk="1">
              <a:spcBef>
                <a:spcPct val="0"/>
              </a:spcBef>
            </a:pPr>
            <a:r>
              <a:rPr lang="en-GB" sz="2200">
                <a:latin typeface="Helvetica Light" charset="0"/>
                <a:cs typeface="Helvetica Light" charset="0"/>
              </a:rPr>
              <a:t>INTER-PROFESSIONAL</a:t>
            </a:r>
          </a:p>
          <a:p>
            <a:pPr algn="ctr" eaLnBrk="1">
              <a:spcBef>
                <a:spcPct val="0"/>
              </a:spcBef>
            </a:pPr>
            <a:r>
              <a:rPr lang="en-GB" sz="2200">
                <a:latin typeface="Helvetica Light" charset="0"/>
                <a:cs typeface="Helvetica Light" charset="0"/>
              </a:rPr>
              <a:t>STUDENTS, POSTGRADUATE TRAINEES, TRAINED NURSES, DOCTORS AND ALLIED HEALTH PROFESSIONALS</a:t>
            </a:r>
            <a:endParaRPr lang="en-GB" sz="1300">
              <a:solidFill>
                <a:srgbClr val="000000"/>
              </a:solidFill>
              <a:latin typeface="Helvetica Light" charset="0"/>
              <a:cs typeface="Helvetica Light" charset="0"/>
            </a:endParaRPr>
          </a:p>
        </p:txBody>
      </p:sp>
      <p:pic>
        <p:nvPicPr>
          <p:cNvPr id="8195" name="Picture 3" descr="image5.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8782" y="1553767"/>
            <a:ext cx="5727279" cy="380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397365471"/>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 y="0"/>
            <a:ext cx="8994098" cy="6858000"/>
          </a:xfrm>
          <a:prstGeom prst="rect">
            <a:avLst/>
          </a:prstGeom>
        </p:spPr>
      </p:pic>
    </p:spTree>
    <p:extLst>
      <p:ext uri="{BB962C8B-B14F-4D97-AF65-F5344CB8AC3E}">
        <p14:creationId xmlns:p14="http://schemas.microsoft.com/office/powerpoint/2010/main" val="2430908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2"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698"/>
            <a:ext cx="5230564" cy="392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62" y="3929062"/>
            <a:ext cx="5207124"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36146" y="515690"/>
            <a:ext cx="3907854" cy="293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6814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3637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1970" name="Rectangle 2"/>
          <p:cNvSpPr>
            <a:spLocks noGrp="1" noChangeArrowheads="1"/>
          </p:cNvSpPr>
          <p:nvPr>
            <p:ph type="title"/>
          </p:nvPr>
        </p:nvSpPr>
        <p:spPr/>
        <p:txBody>
          <a:bodyPr rIns="34290" anchor="ctr"/>
          <a:lstStyle/>
          <a:p>
            <a:pPr eaLnBrk="1" hangingPunct="1">
              <a:lnSpc>
                <a:spcPct val="95000"/>
              </a:lnSpc>
              <a:defRPr/>
            </a:pPr>
            <a:r>
              <a:rPr lang="en-US">
                <a:effectLst>
                  <a:outerShdw blurRad="38100" dist="38100" dir="2700000" algn="tl">
                    <a:srgbClr val="FFFFFF"/>
                  </a:outerShdw>
                </a:effectLst>
                <a:ea typeface="ＭＳ Ｐゴシック" charset="-128"/>
                <a:cs typeface="ＭＳ Ｐゴシック" charset="-128"/>
              </a:rPr>
              <a:t>Realism</a:t>
            </a:r>
          </a:p>
        </p:txBody>
      </p:sp>
      <p:sp>
        <p:nvSpPr>
          <p:cNvPr id="92163" name="Rectangle 3"/>
          <p:cNvSpPr>
            <a:spLocks noGrp="1" noChangeArrowheads="1"/>
          </p:cNvSpPr>
          <p:nvPr>
            <p:ph type="body" idx="1"/>
          </p:nvPr>
        </p:nvSpPr>
        <p:spPr/>
        <p:txBody>
          <a:bodyPr rIns="34290" anchor="ctr"/>
          <a:lstStyle/>
          <a:p>
            <a:pPr marL="304800" indent="-304800" eaLnBrk="1" hangingPunct="1">
              <a:buSzPct val="85000"/>
            </a:pPr>
            <a:r>
              <a:rPr lang="en-US" altLang="x-none">
                <a:ea typeface="ＭＳ Ｐゴシック" charset="-128"/>
              </a:rPr>
              <a:t>may be micro (part-task) or macro (full-immersion)</a:t>
            </a:r>
          </a:p>
          <a:p>
            <a:pPr marL="304800" indent="-304800" eaLnBrk="1" hangingPunct="1">
              <a:buSzPct val="85000"/>
            </a:pPr>
            <a:r>
              <a:rPr lang="en-US" altLang="x-none">
                <a:ea typeface="ＭＳ Ｐゴシック" charset="-128"/>
              </a:rPr>
              <a:t>centred around learning objectives</a:t>
            </a:r>
          </a:p>
          <a:p>
            <a:pPr marL="304800" indent="-304800" eaLnBrk="1" hangingPunct="1">
              <a:buSzPct val="85000"/>
            </a:pPr>
            <a:endParaRPr lang="en-US" altLang="x-none">
              <a:ea typeface="ＭＳ Ｐゴシック" charset="-128"/>
            </a:endParaRPr>
          </a:p>
          <a:p>
            <a:pPr marL="304800" indent="-304800" eaLnBrk="1" hangingPunct="1">
              <a:buSzPct val="85000"/>
            </a:pPr>
            <a:r>
              <a:rPr lang="en-US" altLang="x-none">
                <a:ea typeface="ＭＳ Ｐゴシック" charset="-128"/>
              </a:rPr>
              <a:t>DANGER…</a:t>
            </a:r>
          </a:p>
        </p:txBody>
      </p:sp>
    </p:spTree>
    <p:extLst>
      <p:ext uri="{BB962C8B-B14F-4D97-AF65-F5344CB8AC3E}">
        <p14:creationId xmlns:p14="http://schemas.microsoft.com/office/powerpoint/2010/main" val="1604688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680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4655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smtClean="0"/>
          </a:p>
        </p:txBody>
      </p:sp>
      <p:sp>
        <p:nvSpPr>
          <p:cNvPr id="3" name="Content Placeholder 2"/>
          <p:cNvSpPr>
            <a:spLocks noGrp="1"/>
          </p:cNvSpPr>
          <p:nvPr>
            <p:ph idx="1"/>
          </p:nvPr>
        </p:nvSpPr>
        <p:spPr>
          <a:xfrm>
            <a:off x="457200" y="1600200"/>
            <a:ext cx="4572000" cy="4525963"/>
          </a:xfrm>
        </p:spPr>
        <p:txBody>
          <a:bodyPr/>
          <a:lstStyle/>
          <a:p>
            <a:pPr marL="0" indent="0" eaLnBrk="1" hangingPunct="1">
              <a:buFontTx/>
              <a:buNone/>
              <a:defRPr/>
            </a:pPr>
            <a:r>
              <a:rPr lang="en-US" dirty="0" smtClean="0"/>
              <a:t>Using Fresh Tissue to create anatomy for fidelity?</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1524000"/>
            <a:ext cx="3429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587403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593725"/>
            <a:ext cx="3363912"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942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1663" y="2960688"/>
            <a:ext cx="4000500"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163098752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664"/>
            <a:ext cx="4572000" cy="6096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2876600"/>
            <a:ext cx="5436096" cy="362406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992" y="31159"/>
            <a:ext cx="4578007" cy="2975992"/>
          </a:xfrm>
          <a:prstGeom prst="rect">
            <a:avLst/>
          </a:prstGeom>
        </p:spPr>
      </p:pic>
    </p:spTree>
    <p:extLst>
      <p:ext uri="{BB962C8B-B14F-4D97-AF65-F5344CB8AC3E}">
        <p14:creationId xmlns:p14="http://schemas.microsoft.com/office/powerpoint/2010/main" val="6372312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4572000" y="381000"/>
            <a:ext cx="320040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GB" dirty="0">
                <a:ea typeface="ＭＳ Ｐゴシック" charset="0"/>
              </a:rPr>
              <a:t>ETC Extremity Workshop </a:t>
            </a:r>
            <a:r>
              <a:rPr lang="en-GB" dirty="0">
                <a:ea typeface="ＭＳ Ｐゴシック" charset="0"/>
                <a:hlinkClick r:id="rId2"/>
              </a:rPr>
              <a:t>https://vimeo.com/230727193</a:t>
            </a:r>
            <a:endParaRPr lang="en-GB" dirty="0">
              <a:ea typeface="ＭＳ Ｐゴシック" charset="0"/>
            </a:endParaRPr>
          </a:p>
          <a:p>
            <a:pPr>
              <a:defRPr/>
            </a:pPr>
            <a:endParaRPr lang="en-GB" dirty="0">
              <a:ea typeface="ＭＳ Ｐゴシック" charset="0"/>
            </a:endParaRPr>
          </a:p>
        </p:txBody>
      </p:sp>
      <p:pic>
        <p:nvPicPr>
          <p:cNvPr id="3074" name="Picture 7" descr="DE63jBKWsAE4UW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4267200"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143000"/>
            <a:ext cx="38322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200" y="20574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3457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29993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9496" y="17585"/>
            <a:ext cx="4869656" cy="6858000"/>
          </a:xfrm>
          <a:prstGeom prst="rect">
            <a:avLst/>
          </a:prstGeom>
        </p:spPr>
      </p:pic>
    </p:spTree>
    <p:extLst>
      <p:ext uri="{BB962C8B-B14F-4D97-AF65-F5344CB8AC3E}">
        <p14:creationId xmlns:p14="http://schemas.microsoft.com/office/powerpoint/2010/main" val="5164268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363"/>
            <a:ext cx="514350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19363"/>
            <a:ext cx="5143500" cy="6858000"/>
          </a:xfrm>
          <a:prstGeom prst="rect">
            <a:avLst/>
          </a:prstGeom>
        </p:spPr>
      </p:pic>
    </p:spTree>
    <p:extLst>
      <p:ext uri="{BB962C8B-B14F-4D97-AF65-F5344CB8AC3E}">
        <p14:creationId xmlns:p14="http://schemas.microsoft.com/office/powerpoint/2010/main" val="1197541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82296" tIns="41148" rIns="82296" bIns="41148" numCol="1" rtlCol="0" anchor="t" anchorCtr="0" compatLnSpc="1">
            <a:prstTxWarp prst="textNoShape">
              <a:avLst/>
            </a:prstTxWarp>
            <a:normAutofit/>
          </a:bodyPr>
          <a:lstStyle/>
          <a:p>
            <a:pPr eaLnBrk="1" hangingPunct="1"/>
            <a:r>
              <a:rPr lang="en-GB" altLang="en-US" dirty="0" smtClean="0"/>
              <a:t>Equipment </a:t>
            </a:r>
            <a:endParaRPr lang="en-GB" altLang="en-US" dirty="0"/>
          </a:p>
        </p:txBody>
      </p:sp>
      <p:pic>
        <p:nvPicPr>
          <p:cNvPr id="32771" name="Content Placeholder 4" descr="ECS Equipment 026.jpg"/>
          <p:cNvPicPr>
            <a:picLocks noGrp="1" noChangeAspect="1"/>
          </p:cNvPicPr>
          <p:nvPr>
            <p:ph idx="1"/>
          </p:nvPr>
        </p:nvPicPr>
        <p:blipFill>
          <a:blip r:embed="rId3">
            <a:extLst>
              <a:ext uri="{28A0092B-C50C-407E-A947-70E740481C1C}">
                <a14:useLocalDpi xmlns:a14="http://schemas.microsoft.com/office/drawing/2010/main" val="0"/>
              </a:ext>
            </a:extLst>
          </a:blip>
          <a:srcRect l="-18182" r="-18182"/>
          <a:stretch>
            <a:fillRect/>
          </a:stretch>
        </p:blipFill>
        <p:spPr bwMode="auto">
          <a:xfrm>
            <a:off x="-708660" y="1440180"/>
            <a:ext cx="5736432" cy="31546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6" descr="ECS Equipment 03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6260" y="3673317"/>
            <a:ext cx="4246245" cy="31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230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802" name="Rectangle 2"/>
          <p:cNvSpPr>
            <a:spLocks noGrp="1" noChangeArrowheads="1"/>
          </p:cNvSpPr>
          <p:nvPr>
            <p:ph type="title"/>
          </p:nvPr>
        </p:nvSpPr>
        <p:spPr>
          <a:xfrm>
            <a:off x="457200" y="76200"/>
            <a:ext cx="7772400" cy="1143000"/>
          </a:xfrm>
        </p:spPr>
        <p:txBody>
          <a:bodyPr/>
          <a:lstStyle/>
          <a:p>
            <a:pPr eaLnBrk="1" hangingPunct="1"/>
            <a:r>
              <a:rPr lang="en-GB" altLang="en-US" sz="2790">
                <a:effectLst>
                  <a:outerShdw blurRad="38100" dist="38100" dir="2700000" algn="tl">
                    <a:srgbClr val="FFFFFF"/>
                  </a:outerShdw>
                </a:effectLst>
              </a:rPr>
              <a:t>Main Driver for providing mobile simulation within the clinical environment = FIDELITY</a:t>
            </a:r>
          </a:p>
        </p:txBody>
      </p:sp>
      <p:sp>
        <p:nvSpPr>
          <p:cNvPr id="39939" name="Rectangle 3"/>
          <p:cNvSpPr>
            <a:spLocks noGrp="1" noChangeArrowheads="1"/>
          </p:cNvSpPr>
          <p:nvPr>
            <p:ph type="body" sz="half" idx="1"/>
          </p:nvPr>
        </p:nvSpPr>
        <p:spPr>
          <a:xfrm>
            <a:off x="112133" y="3526334"/>
            <a:ext cx="2455420" cy="1505679"/>
          </a:xfrm>
        </p:spPr>
        <p:txBody>
          <a:bodyPr/>
          <a:lstStyle/>
          <a:p>
            <a:pPr marL="458779" indent="0"/>
            <a:endParaRPr lang="en-GB" altLang="en-US" sz="3240" dirty="0"/>
          </a:p>
          <a:p>
            <a:r>
              <a:rPr lang="en-GB" altLang="en-US" sz="1530" dirty="0" smtClean="0"/>
              <a:t>Psychological fidelity</a:t>
            </a:r>
            <a:endParaRPr lang="en-US" altLang="en-US" sz="1530" dirty="0"/>
          </a:p>
          <a:p>
            <a:pPr marL="977882" lvl="1" indent="0"/>
            <a:endParaRPr lang="en-US" altLang="en-US" sz="2790" dirty="0">
              <a:ea typeface="ＭＳ Ｐゴシック" pitchFamily="34" charset="-128"/>
            </a:endParaRPr>
          </a:p>
        </p:txBody>
      </p:sp>
      <p:grpSp>
        <p:nvGrpSpPr>
          <p:cNvPr id="39940" name="Group 4"/>
          <p:cNvGrpSpPr>
            <a:grpSpLocks noGrp="1" noChangeAspect="1"/>
          </p:cNvGrpSpPr>
          <p:nvPr/>
        </p:nvGrpSpPr>
        <p:grpSpPr bwMode="auto">
          <a:xfrm>
            <a:off x="1619252" y="692150"/>
            <a:ext cx="4876800" cy="5949950"/>
            <a:chOff x="1658" y="668"/>
            <a:chExt cx="2400" cy="2928"/>
          </a:xfrm>
        </p:grpSpPr>
        <p:sp>
          <p:nvSpPr>
            <p:cNvPr id="39942" name="AutoShape 5"/>
            <p:cNvSpPr>
              <a:spLocks noChangeAspect="1" noChangeArrowheads="1" noTextEdit="1"/>
            </p:cNvSpPr>
            <p:nvPr/>
          </p:nvSpPr>
          <p:spPr bwMode="auto">
            <a:xfrm>
              <a:off x="1658" y="668"/>
              <a:ext cx="2400" cy="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1620"/>
            </a:p>
          </p:txBody>
        </p:sp>
        <p:sp>
          <p:nvSpPr>
            <p:cNvPr id="39943" name="_s1868806"/>
            <p:cNvSpPr>
              <a:spLocks noChangeArrowheads="1" noTextEdit="1"/>
            </p:cNvSpPr>
            <p:nvPr/>
          </p:nvSpPr>
          <p:spPr bwMode="auto">
            <a:xfrm>
              <a:off x="2408" y="1340"/>
              <a:ext cx="900" cy="900"/>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en-GB" sz="1620"/>
            </a:p>
          </p:txBody>
        </p:sp>
        <p:sp>
          <p:nvSpPr>
            <p:cNvPr id="39944" name="_s1868807"/>
            <p:cNvSpPr>
              <a:spLocks noChangeArrowheads="1"/>
            </p:cNvSpPr>
            <p:nvPr/>
          </p:nvSpPr>
          <p:spPr bwMode="auto">
            <a:xfrm>
              <a:off x="2738" y="1025"/>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r>
                <a:rPr lang="en-GB" altLang="en-US" sz="1530"/>
                <a:t>Environment fidelity</a:t>
              </a:r>
              <a:endParaRPr lang="en-US" altLang="en-US" sz="1530"/>
            </a:p>
          </p:txBody>
        </p:sp>
        <p:sp>
          <p:nvSpPr>
            <p:cNvPr id="39945" name="_s1868808"/>
            <p:cNvSpPr>
              <a:spLocks noChangeArrowheads="1" noTextEdit="1"/>
            </p:cNvSpPr>
            <p:nvPr/>
          </p:nvSpPr>
          <p:spPr bwMode="auto">
            <a:xfrm>
              <a:off x="2704" y="1853"/>
              <a:ext cx="900" cy="900"/>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en-GB" sz="1620"/>
            </a:p>
          </p:txBody>
        </p:sp>
        <p:sp>
          <p:nvSpPr>
            <p:cNvPr id="39946" name="_s1868809"/>
            <p:cNvSpPr>
              <a:spLocks noChangeArrowheads="1"/>
            </p:cNvSpPr>
            <p:nvPr/>
          </p:nvSpPr>
          <p:spPr bwMode="auto">
            <a:xfrm>
              <a:off x="3621" y="2572"/>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endParaRPr lang="en-GB" altLang="en-US" sz="1530" dirty="0"/>
            </a:p>
            <a:p>
              <a:pPr eaLnBrk="1" hangingPunct="1"/>
              <a:r>
                <a:rPr lang="en-GB" altLang="en-US" sz="1530" dirty="0"/>
                <a:t>Equipment </a:t>
              </a:r>
            </a:p>
            <a:p>
              <a:pPr eaLnBrk="1" hangingPunct="1"/>
              <a:r>
                <a:rPr lang="en-GB" altLang="en-US" sz="1530" dirty="0"/>
                <a:t>fidelity</a:t>
              </a:r>
              <a:endParaRPr lang="en-US" altLang="en-US" sz="1530" dirty="0"/>
            </a:p>
          </p:txBody>
        </p:sp>
        <p:sp>
          <p:nvSpPr>
            <p:cNvPr id="39947" name="_s1868810"/>
            <p:cNvSpPr>
              <a:spLocks noChangeArrowheads="1" noTextEdit="1"/>
            </p:cNvSpPr>
            <p:nvPr/>
          </p:nvSpPr>
          <p:spPr bwMode="auto">
            <a:xfrm>
              <a:off x="2111" y="1852"/>
              <a:ext cx="900" cy="900"/>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en-GB" sz="1620"/>
            </a:p>
          </p:txBody>
        </p:sp>
        <p:sp>
          <p:nvSpPr>
            <p:cNvPr id="39948" name="_s1868811"/>
            <p:cNvSpPr>
              <a:spLocks noChangeArrowheads="1"/>
            </p:cNvSpPr>
            <p:nvPr/>
          </p:nvSpPr>
          <p:spPr bwMode="auto">
            <a:xfrm>
              <a:off x="1855" y="2572"/>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endParaRPr lang="en-GB" altLang="en-US" sz="1530" dirty="0"/>
            </a:p>
          </p:txBody>
        </p:sp>
      </p:grpSp>
      <p:sp>
        <p:nvSpPr>
          <p:cNvPr id="39941" name="Text Box 12"/>
          <p:cNvSpPr txBox="1">
            <a:spLocks noChangeArrowheads="1"/>
          </p:cNvSpPr>
          <p:nvPr/>
        </p:nvSpPr>
        <p:spPr bwMode="auto">
          <a:xfrm>
            <a:off x="0" y="6092827"/>
            <a:ext cx="9144000" cy="59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8" rIns="91438" bIns="45718">
            <a:spAutoFit/>
          </a:bodyP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r>
              <a:rPr lang="en-GB" altLang="en-US" sz="1620"/>
              <a:t>Rehmann A, Mitman R, Reynolds M. A handbook of flight simulation fidelity requirements for human factors research. Technical report No. DOT/FAA/CT-TN95/46.</a:t>
            </a:r>
            <a:endParaRPr lang="en-US" altLang="en-US" sz="1620"/>
          </a:p>
        </p:txBody>
      </p:sp>
    </p:spTree>
    <p:extLst>
      <p:ext uri="{BB962C8B-B14F-4D97-AF65-F5344CB8AC3E}">
        <p14:creationId xmlns:p14="http://schemas.microsoft.com/office/powerpoint/2010/main" val="13624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02" name="Rectangle 2"/>
          <p:cNvSpPr>
            <a:spLocks noGrp="1" noChangeArrowheads="1"/>
          </p:cNvSpPr>
          <p:nvPr>
            <p:ph type="title"/>
          </p:nvPr>
        </p:nvSpPr>
        <p:spPr/>
        <p:txBody>
          <a:bodyPr rIns="34290" anchor="ctr"/>
          <a:lstStyle/>
          <a:p>
            <a:pPr eaLnBrk="1" hangingPunct="1">
              <a:lnSpc>
                <a:spcPct val="95000"/>
              </a:lnSpc>
              <a:defRPr/>
            </a:pPr>
            <a:r>
              <a:rPr lang="en-US" dirty="0">
                <a:effectLst>
                  <a:outerShdw blurRad="38100" dist="38100" dir="2700000" algn="tl">
                    <a:srgbClr val="FFFFFF"/>
                  </a:outerShdw>
                </a:effectLst>
                <a:ea typeface="ＭＳ Ｐゴシック" charset="-128"/>
                <a:cs typeface="ＭＳ Ｐゴシック" charset="-128"/>
              </a:rPr>
              <a:t>S</a:t>
            </a:r>
            <a:r>
              <a:rPr lang="en-US" dirty="0" smtClean="0">
                <a:effectLst>
                  <a:outerShdw blurRad="38100" dist="38100" dir="2700000" algn="tl">
                    <a:srgbClr val="FFFFFF"/>
                  </a:outerShdw>
                </a:effectLst>
                <a:ea typeface="ＭＳ Ｐゴシック" charset="-128"/>
                <a:cs typeface="ＭＳ Ｐゴシック" charset="-128"/>
              </a:rPr>
              <a:t>imulation </a:t>
            </a:r>
            <a:r>
              <a:rPr lang="en-US" dirty="0">
                <a:effectLst>
                  <a:outerShdw blurRad="38100" dist="38100" dir="2700000" algn="tl">
                    <a:srgbClr val="FFFFFF"/>
                  </a:outerShdw>
                </a:effectLst>
                <a:ea typeface="ＭＳ Ｐゴシック" charset="-128"/>
                <a:cs typeface="ＭＳ Ｐゴシック" charset="-128"/>
              </a:rPr>
              <a:t>is not the </a:t>
            </a:r>
            <a:r>
              <a:rPr lang="en-US" dirty="0" smtClean="0">
                <a:effectLst>
                  <a:outerShdw blurRad="38100" dist="38100" dir="2700000" algn="tl">
                    <a:srgbClr val="FFFFFF"/>
                  </a:outerShdw>
                </a:effectLst>
                <a:ea typeface="ＭＳ Ｐゴシック" charset="-128"/>
                <a:cs typeface="ＭＳ Ｐゴシック" charset="-128"/>
              </a:rPr>
              <a:t>focus?</a:t>
            </a:r>
            <a:endParaRPr lang="en-US" dirty="0">
              <a:effectLst>
                <a:outerShdw blurRad="38100" dist="38100" dir="2700000" algn="tl">
                  <a:srgbClr val="FFFFFF"/>
                </a:outerShdw>
              </a:effectLst>
              <a:ea typeface="ＭＳ Ｐゴシック" charset="-128"/>
              <a:cs typeface="ＭＳ Ｐゴシック" charset="-128"/>
            </a:endParaRPr>
          </a:p>
        </p:txBody>
      </p:sp>
      <p:sp>
        <p:nvSpPr>
          <p:cNvPr id="53251" name="Rectangle 3"/>
          <p:cNvSpPr>
            <a:spLocks noGrp="1" noChangeArrowheads="1"/>
          </p:cNvSpPr>
          <p:nvPr>
            <p:ph type="body" idx="1"/>
          </p:nvPr>
        </p:nvSpPr>
        <p:spPr/>
        <p:txBody>
          <a:bodyPr rIns="34290" anchor="ctr"/>
          <a:lstStyle/>
          <a:p>
            <a:pPr marL="304800" indent="-304800" eaLnBrk="1" hangingPunct="1">
              <a:buClr>
                <a:schemeClr val="folHlink"/>
              </a:buClr>
              <a:buSzPct val="85000"/>
              <a:buFont typeface="Times" charset="0"/>
              <a:buChar char="•"/>
            </a:pPr>
            <a:r>
              <a:rPr lang="en-US" altLang="x-none" dirty="0">
                <a:ea typeface="ＭＳ Ｐゴシック" charset="-128"/>
              </a:rPr>
              <a:t>we try to create the ideal clinical teaching environment</a:t>
            </a:r>
          </a:p>
          <a:p>
            <a:pPr marL="304800" indent="-304800" eaLnBrk="1" hangingPunct="1">
              <a:buClr>
                <a:schemeClr val="folHlink"/>
              </a:buClr>
              <a:buSzPct val="85000"/>
              <a:buFont typeface="Times" charset="0"/>
              <a:buChar char="•"/>
            </a:pPr>
            <a:r>
              <a:rPr lang="en-US" altLang="x-none" dirty="0">
                <a:ea typeface="ＭＳ Ｐゴシック" charset="-128"/>
              </a:rPr>
              <a:t>the clinical context dictates the simulation </a:t>
            </a:r>
            <a:r>
              <a:rPr lang="en-US" altLang="x-none" dirty="0" smtClean="0">
                <a:ea typeface="ＭＳ Ｐゴシック" charset="-128"/>
              </a:rPr>
              <a:t>environment be that . . . . . . .part-task</a:t>
            </a:r>
            <a:r>
              <a:rPr lang="en-US" altLang="x-none" dirty="0">
                <a:ea typeface="ＭＳ Ｐゴシック" charset="-128"/>
              </a:rPr>
              <a:t>, medium-fidelity, full-immersion, work-place simulation</a:t>
            </a:r>
          </a:p>
        </p:txBody>
      </p:sp>
    </p:spTree>
    <p:extLst>
      <p:ext uri="{BB962C8B-B14F-4D97-AF65-F5344CB8AC3E}">
        <p14:creationId xmlns:p14="http://schemas.microsoft.com/office/powerpoint/2010/main" val="155631405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Capture d'écran 2014-03-11 16.43.11.png"/>
          <p:cNvPicPr>
            <a:picLocks noChangeAspect="1"/>
          </p:cNvPicPr>
          <p:nvPr/>
        </p:nvPicPr>
        <p:blipFill>
          <a:blip r:embed="rId2">
            <a:extLst/>
          </a:blip>
          <a:stretch>
            <a:fillRect/>
          </a:stretch>
        </p:blipFill>
        <p:spPr>
          <a:xfrm>
            <a:off x="2478488" y="142740"/>
            <a:ext cx="5632028" cy="6572521"/>
          </a:xfrm>
          <a:prstGeom prst="rect">
            <a:avLst/>
          </a:prstGeom>
          <a:ln w="12700">
            <a:miter lim="400000"/>
          </a:ln>
        </p:spPr>
      </p:pic>
      <p:sp>
        <p:nvSpPr>
          <p:cNvPr id="193" name="Shape 193"/>
          <p:cNvSpPr/>
          <p:nvPr/>
        </p:nvSpPr>
        <p:spPr>
          <a:xfrm>
            <a:off x="2407110" y="255101"/>
            <a:ext cx="2481641" cy="574709"/>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r>
              <a:rPr sz="2000" dirty="0"/>
              <a:t>SBL -Teaching </a:t>
            </a:r>
            <a:r>
              <a:rPr sz="2000" dirty="0" smtClean="0"/>
              <a:t>Methods</a:t>
            </a:r>
            <a:endParaRPr lang="en-GB" sz="2000" dirty="0" smtClean="0"/>
          </a:p>
          <a:p>
            <a:endParaRPr lang="en-GB" sz="1266" dirty="0"/>
          </a:p>
        </p:txBody>
      </p:sp>
      <p:sp>
        <p:nvSpPr>
          <p:cNvPr id="194" name="Shape 194"/>
          <p:cNvSpPr/>
          <p:nvPr/>
        </p:nvSpPr>
        <p:spPr>
          <a:xfrm>
            <a:off x="196185" y="6403065"/>
            <a:ext cx="3571683" cy="26693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spcBef>
                <a:spcPts val="2953"/>
              </a:spcBef>
              <a:defRPr sz="1800"/>
            </a:pPr>
            <a:r>
              <a:rPr sz="1266"/>
              <a:t>Gordon et al., 2012 </a:t>
            </a:r>
            <a:r>
              <a:rPr sz="1266" i="1"/>
              <a:t>Medical Education</a:t>
            </a:r>
            <a:r>
              <a:rPr sz="1266"/>
              <a:t>, 46:1042-1054</a:t>
            </a:r>
          </a:p>
        </p:txBody>
      </p:sp>
      <p:pic>
        <p:nvPicPr>
          <p:cNvPr id="195" name="IMG_4130.jpg"/>
          <p:cNvPicPr>
            <a:picLocks noChangeAspect="1"/>
          </p:cNvPicPr>
          <p:nvPr/>
        </p:nvPicPr>
        <p:blipFill>
          <a:blip r:embed="rId3">
            <a:extLst/>
          </a:blip>
          <a:stretch>
            <a:fillRect/>
          </a:stretch>
        </p:blipFill>
        <p:spPr>
          <a:xfrm>
            <a:off x="684877" y="2093037"/>
            <a:ext cx="2273559" cy="3031412"/>
          </a:xfrm>
          <a:prstGeom prst="rect">
            <a:avLst/>
          </a:prstGeom>
          <a:ln w="12700">
            <a:miter lim="400000"/>
          </a:ln>
        </p:spPr>
      </p:pic>
      <p:sp>
        <p:nvSpPr>
          <p:cNvPr id="6" name="Shape 193"/>
          <p:cNvSpPr/>
          <p:nvPr/>
        </p:nvSpPr>
        <p:spPr>
          <a:xfrm>
            <a:off x="904936" y="896005"/>
            <a:ext cx="3059300" cy="63626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endParaRPr lang="en-GB" sz="1266" dirty="0"/>
          </a:p>
          <a:p>
            <a:r>
              <a:rPr lang="en-GB" sz="2400" dirty="0" smtClean="0"/>
              <a:t>IS IT FIT FOR PURPOSE ?</a:t>
            </a:r>
            <a:endParaRPr sz="2400" dirty="0"/>
          </a:p>
        </p:txBody>
      </p:sp>
    </p:spTree>
    <p:extLst>
      <p:ext uri="{BB962C8B-B14F-4D97-AF65-F5344CB8AC3E}">
        <p14:creationId xmlns:p14="http://schemas.microsoft.com/office/powerpoint/2010/main" val="335413368"/>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8115300" cy="1114425"/>
          </a:xfrm>
        </p:spPr>
        <p:txBody>
          <a:bodyPr>
            <a:normAutofit/>
          </a:bodyPr>
          <a:lstStyle/>
          <a:p>
            <a:r>
              <a:rPr lang="en-GB" sz="3000" dirty="0"/>
              <a:t>WHAT DOES </a:t>
            </a:r>
            <a:r>
              <a:rPr lang="en-GB" sz="3000" dirty="0" smtClean="0"/>
              <a:t>INTER-PROFESSIONAL  SIMULATION </a:t>
            </a:r>
            <a:r>
              <a:rPr lang="en-GB" sz="3000" dirty="0"/>
              <a:t>TRAINING HAVE TO DO </a:t>
            </a:r>
            <a:r>
              <a:rPr lang="en-GB" sz="3000" dirty="0" smtClean="0"/>
              <a:t>WITH FIDELITY?</a:t>
            </a:r>
            <a:endParaRPr lang="en-GB" sz="3000" dirty="0"/>
          </a:p>
        </p:txBody>
      </p:sp>
      <p:sp>
        <p:nvSpPr>
          <p:cNvPr id="3" name="Content Placeholder 2"/>
          <p:cNvSpPr>
            <a:spLocks noGrp="1"/>
          </p:cNvSpPr>
          <p:nvPr>
            <p:ph idx="1"/>
          </p:nvPr>
        </p:nvSpPr>
        <p:spPr>
          <a:xfrm>
            <a:off x="611560" y="1916832"/>
            <a:ext cx="7992888" cy="3607771"/>
          </a:xfrm>
        </p:spPr>
        <p:txBody>
          <a:bodyPr>
            <a:normAutofit fontScale="62500" lnSpcReduction="20000"/>
          </a:bodyPr>
          <a:lstStyle/>
          <a:p>
            <a:r>
              <a:rPr lang="en-US" dirty="0"/>
              <a:t>Simulation is </a:t>
            </a:r>
            <a:r>
              <a:rPr lang="en-US" b="1" dirty="0"/>
              <a:t>learner-centered</a:t>
            </a:r>
            <a:r>
              <a:rPr lang="en-US" dirty="0"/>
              <a:t> rather than patient-centered and </a:t>
            </a:r>
            <a:r>
              <a:rPr lang="en-US" dirty="0" smtClean="0"/>
              <a:t>therefore </a:t>
            </a:r>
            <a:r>
              <a:rPr lang="en-US" dirty="0"/>
              <a:t>the learner’s needs are given highest priority (</a:t>
            </a:r>
            <a:r>
              <a:rPr lang="en-US" dirty="0" err="1"/>
              <a:t>Ziv</a:t>
            </a:r>
            <a:r>
              <a:rPr lang="en-US" dirty="0"/>
              <a:t>, 2000</a:t>
            </a:r>
            <a:r>
              <a:rPr lang="en-US" dirty="0" smtClean="0"/>
              <a:t>).</a:t>
            </a:r>
          </a:p>
          <a:p>
            <a:r>
              <a:rPr lang="en-GB" dirty="0"/>
              <a:t>S</a:t>
            </a:r>
            <a:r>
              <a:rPr lang="en-GB" dirty="0" smtClean="0"/>
              <a:t>imulation </a:t>
            </a:r>
            <a:r>
              <a:rPr lang="en-GB" dirty="0"/>
              <a:t>is consistent with very different ways of conceptualising </a:t>
            </a:r>
            <a:r>
              <a:rPr lang="en-GB" dirty="0" smtClean="0"/>
              <a:t>learning (</a:t>
            </a:r>
            <a:r>
              <a:rPr lang="en-GB" dirty="0" err="1" smtClean="0"/>
              <a:t>Crotty</a:t>
            </a:r>
            <a:r>
              <a:rPr lang="en-GB" dirty="0" smtClean="0"/>
              <a:t> 1998)</a:t>
            </a:r>
          </a:p>
          <a:p>
            <a:r>
              <a:rPr lang="en-GB" dirty="0"/>
              <a:t>S</a:t>
            </a:r>
            <a:r>
              <a:rPr lang="en-GB" dirty="0" smtClean="0"/>
              <a:t>imulation </a:t>
            </a:r>
            <a:r>
              <a:rPr lang="en-GB" dirty="0"/>
              <a:t>training proves to be relevant and accessible to a wide variety of staff, from different </a:t>
            </a:r>
            <a:r>
              <a:rPr lang="en-GB" dirty="0" smtClean="0"/>
              <a:t>professions, </a:t>
            </a:r>
            <a:r>
              <a:rPr lang="en-GB" dirty="0"/>
              <a:t>with different preferred learning </a:t>
            </a:r>
            <a:r>
              <a:rPr lang="en-GB" dirty="0" smtClean="0"/>
              <a:t>styles (Honey &amp; Mumford, 1986)</a:t>
            </a:r>
          </a:p>
          <a:p>
            <a:r>
              <a:rPr lang="en-GB" dirty="0" smtClean="0"/>
              <a:t>Some learners prefer the immersion, some the feedback and debrief (Kolb 1984)</a:t>
            </a:r>
          </a:p>
          <a:p>
            <a:r>
              <a:rPr lang="en-GB" dirty="0" smtClean="0"/>
              <a:t>This is only part of the experience……We need to consider reflective analysis – both ‘on action’ and ‘in action’ (</a:t>
            </a:r>
            <a:r>
              <a:rPr lang="en-GB" dirty="0" err="1" smtClean="0"/>
              <a:t>Schon</a:t>
            </a:r>
            <a:r>
              <a:rPr lang="en-GB" dirty="0" smtClean="0"/>
              <a:t> 1987, Moon 1999)</a:t>
            </a:r>
          </a:p>
        </p:txBody>
      </p:sp>
    </p:spTree>
    <p:extLst>
      <p:ext uri="{BB962C8B-B14F-4D97-AF65-F5344CB8AC3E}">
        <p14:creationId xmlns:p14="http://schemas.microsoft.com/office/powerpoint/2010/main" val="18638050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6357"/>
            <a:ext cx="4572000" cy="6096000"/>
          </a:xfrm>
          <a:prstGeom prst="rect">
            <a:avLst/>
          </a:prstGeom>
        </p:spPr>
      </p:pic>
      <p:pic>
        <p:nvPicPr>
          <p:cNvPr id="43010" name="Picture 2" descr="R:\Photos Backup\sim\IMG_58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346357"/>
            <a:ext cx="4123995" cy="3092996"/>
          </a:xfrm>
          <a:prstGeom prst="rect">
            <a:avLst/>
          </a:prstGeom>
          <a:noFill/>
          <a:extLst>
            <a:ext uri="{909E8E84-426E-40DD-AFC4-6F175D3DCCD1}">
              <a14:hiddenFill xmlns:a14="http://schemas.microsoft.com/office/drawing/2010/main">
                <a:solidFill>
                  <a:srgbClr val="FFFFFF"/>
                </a:solidFill>
              </a14:hiddenFill>
            </a:ext>
          </a:extLst>
        </p:spPr>
      </p:pic>
      <p:pic>
        <p:nvPicPr>
          <p:cNvPr id="43011" name="Picture 3" descr="R:\Photos Backup\Skills London 2015\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0133" y="3573016"/>
            <a:ext cx="4123995" cy="3093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551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4581128"/>
            <a:ext cx="8496944" cy="1591072"/>
          </a:xfrm>
        </p:spPr>
        <p:txBody>
          <a:bodyPr>
            <a:noAutofit/>
          </a:bodyPr>
          <a:lstStyle/>
          <a:p>
            <a:r>
              <a:rPr lang="en-GB" sz="3200" b="1" dirty="0"/>
              <a:t>St George's acute care inter-professional </a:t>
            </a:r>
            <a:r>
              <a:rPr lang="en-GB" sz="3200" b="1" dirty="0" smtClean="0"/>
              <a:t>courses </a:t>
            </a:r>
            <a:r>
              <a:rPr lang="en-GB" sz="3200" b="1" dirty="0"/>
              <a:t>for </a:t>
            </a:r>
            <a:r>
              <a:rPr lang="en-GB" sz="3200" b="1" dirty="0" smtClean="0"/>
              <a:t>Doctors,  Nurses,  HCA’s, Medical &amp; Nursing Students.</a:t>
            </a:r>
            <a:endParaRPr lang="en-GB" sz="3200" dirty="0"/>
          </a:p>
        </p:txBody>
      </p:sp>
      <p:sp>
        <p:nvSpPr>
          <p:cNvPr id="6" name="Rectangle 5"/>
          <p:cNvSpPr>
            <a:spLocks noChangeArrowheads="1"/>
          </p:cNvSpPr>
          <p:nvPr/>
        </p:nvSpPr>
        <p:spPr bwMode="auto">
          <a:xfrm>
            <a:off x="20977" y="1852605"/>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333333"/>
                </a:solidFill>
                <a:effectLst/>
                <a:latin typeface="Arial" pitchFamily="34" charset="0"/>
                <a:cs typeface="Arial" pitchFamily="34" charset="0"/>
              </a:rPr>
              <a:t>MEERKATS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rgbClr val="333333"/>
                </a:solidFill>
                <a:effectLst/>
                <a:latin typeface="Arial" pitchFamily="34" charset="0"/>
                <a:cs typeface="Arial" pitchFamily="34" charset="0"/>
              </a:rPr>
              <a:t>Medical Emergencies: Evaluation, Response and Keeping Attention on Team Communication and Patient Safety</a:t>
            </a:r>
            <a:r>
              <a:rPr kumimoji="0" lang="en-US" altLang="en-US" b="0" i="0" u="none" strike="noStrike" cap="none" normalizeH="0" baseline="0" dirty="0" smtClean="0">
                <a:ln>
                  <a:noFill/>
                </a:ln>
                <a:solidFill>
                  <a:srgbClr val="333333"/>
                </a:solidFill>
                <a:effectLst/>
                <a:latin typeface="Open Sans"/>
                <a:cs typeface="Arial" pitchFamily="34" charset="0"/>
                <a:hlinkClick r:id="rId3"/>
              </a:rPr>
              <a:t>  </a:t>
            </a:r>
            <a:r>
              <a:rPr kumimoji="0" lang="en-US" altLang="en-US" b="1" i="0" u="none" strike="noStrike" cap="none" normalizeH="0" baseline="0" dirty="0" smtClean="0">
                <a:ln>
                  <a:noFill/>
                </a:ln>
                <a:solidFill>
                  <a:srgbClr val="333333"/>
                </a:solidFill>
                <a:effectLst/>
                <a:latin typeface="Open Sans"/>
                <a:cs typeface="Arial" pitchFamily="34" charset="0"/>
                <a:hlinkClick r:id="rId4"/>
              </a:rPr>
              <a:t>  </a:t>
            </a:r>
            <a:r>
              <a:rPr kumimoji="0" lang="en-US" altLang="en-US" b="1" i="0" u="none" strike="noStrike" cap="none" normalizeH="0" baseline="0" dirty="0" smtClean="0">
                <a:ln>
                  <a:noFill/>
                </a:ln>
                <a:solidFill>
                  <a:srgbClr val="333333"/>
                </a:solidFill>
                <a:effectLst/>
                <a:latin typeface="Open Sans"/>
                <a:cs typeface="Arial" pitchFamily="34" charset="0"/>
                <a:hlinkClick r:id="rId5"/>
              </a:rPr>
              <a:t>  </a:t>
            </a:r>
            <a:endParaRPr kumimoji="0" lang="en-US" altLang="en-US" b="1" i="0" u="none" strike="noStrike" cap="none" normalizeH="0" baseline="0" dirty="0" smtClean="0">
              <a:ln>
                <a:noFill/>
              </a:ln>
              <a:solidFill>
                <a:srgbClr val="333333"/>
              </a:solidFill>
              <a:effectLst/>
              <a:latin typeface="Open Sans"/>
              <a:cs typeface="Arial" pitchFamily="34" charset="0"/>
            </a:endParaRPr>
          </a:p>
        </p:txBody>
      </p:sp>
      <p:pic>
        <p:nvPicPr>
          <p:cNvPr id="8198" name="Picture 6" descr="Meerka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576" y="145458"/>
            <a:ext cx="2952751" cy="184785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Medical Emergency Simulation">
            <a:hlinkClick r:id="rId3"/>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28748" y="2721870"/>
            <a:ext cx="2631601" cy="164301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Foundation 2">
            <a:hlinkClick r:id="rId4"/>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7824" y="2731541"/>
            <a:ext cx="3459807" cy="1572640"/>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MT">
            <a:hlinkClick r:id="rId5"/>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830" y="2731541"/>
            <a:ext cx="2732881" cy="14187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Meerka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145166"/>
            <a:ext cx="2952751"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6235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802" name="Rectangle 2"/>
          <p:cNvSpPr>
            <a:spLocks noGrp="1" noChangeArrowheads="1"/>
          </p:cNvSpPr>
          <p:nvPr>
            <p:ph type="title"/>
          </p:nvPr>
        </p:nvSpPr>
        <p:spPr>
          <a:xfrm>
            <a:off x="457200" y="76200"/>
            <a:ext cx="7772400" cy="1143000"/>
          </a:xfrm>
        </p:spPr>
        <p:txBody>
          <a:bodyPr/>
          <a:lstStyle/>
          <a:p>
            <a:pPr eaLnBrk="1" hangingPunct="1"/>
            <a:r>
              <a:rPr lang="en-GB" altLang="en-US" sz="2790">
                <a:effectLst>
                  <a:outerShdw blurRad="38100" dist="38100" dir="2700000" algn="tl">
                    <a:srgbClr val="FFFFFF"/>
                  </a:outerShdw>
                </a:effectLst>
              </a:rPr>
              <a:t>Main Driver for providing mobile simulation within the clinical environment = FIDELITY</a:t>
            </a:r>
          </a:p>
        </p:txBody>
      </p:sp>
      <p:sp>
        <p:nvSpPr>
          <p:cNvPr id="39939" name="Rectangle 3"/>
          <p:cNvSpPr>
            <a:spLocks noGrp="1" noChangeArrowheads="1"/>
          </p:cNvSpPr>
          <p:nvPr>
            <p:ph type="body" sz="half" idx="1"/>
          </p:nvPr>
        </p:nvSpPr>
        <p:spPr>
          <a:xfrm>
            <a:off x="112133" y="3526334"/>
            <a:ext cx="2455420" cy="1505679"/>
          </a:xfrm>
        </p:spPr>
        <p:txBody>
          <a:bodyPr/>
          <a:lstStyle/>
          <a:p>
            <a:pPr marL="458779" indent="0"/>
            <a:endParaRPr lang="en-GB" altLang="en-US" sz="3240" dirty="0"/>
          </a:p>
          <a:p>
            <a:r>
              <a:rPr lang="en-GB" altLang="en-US" sz="1530" dirty="0" smtClean="0"/>
              <a:t>Psychological fidelity</a:t>
            </a:r>
            <a:endParaRPr lang="en-US" altLang="en-US" sz="1530" dirty="0"/>
          </a:p>
          <a:p>
            <a:pPr marL="977882" lvl="1" indent="0"/>
            <a:endParaRPr lang="en-US" altLang="en-US" sz="2790" dirty="0">
              <a:ea typeface="ＭＳ Ｐゴシック" pitchFamily="34" charset="-128"/>
            </a:endParaRPr>
          </a:p>
        </p:txBody>
      </p:sp>
      <p:grpSp>
        <p:nvGrpSpPr>
          <p:cNvPr id="39940" name="Group 4"/>
          <p:cNvGrpSpPr>
            <a:grpSpLocks noGrp="1" noChangeAspect="1"/>
          </p:cNvGrpSpPr>
          <p:nvPr/>
        </p:nvGrpSpPr>
        <p:grpSpPr bwMode="auto">
          <a:xfrm>
            <a:off x="1619252" y="692150"/>
            <a:ext cx="4876800" cy="5949950"/>
            <a:chOff x="1658" y="668"/>
            <a:chExt cx="2400" cy="2928"/>
          </a:xfrm>
        </p:grpSpPr>
        <p:sp>
          <p:nvSpPr>
            <p:cNvPr id="39942" name="AutoShape 5"/>
            <p:cNvSpPr>
              <a:spLocks noChangeAspect="1" noChangeArrowheads="1" noTextEdit="1"/>
            </p:cNvSpPr>
            <p:nvPr/>
          </p:nvSpPr>
          <p:spPr bwMode="auto">
            <a:xfrm>
              <a:off x="1658" y="668"/>
              <a:ext cx="2400" cy="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1620"/>
            </a:p>
          </p:txBody>
        </p:sp>
        <p:sp>
          <p:nvSpPr>
            <p:cNvPr id="39943" name="_s1868806"/>
            <p:cNvSpPr>
              <a:spLocks noChangeArrowheads="1" noTextEdit="1"/>
            </p:cNvSpPr>
            <p:nvPr/>
          </p:nvSpPr>
          <p:spPr bwMode="auto">
            <a:xfrm>
              <a:off x="2408" y="1340"/>
              <a:ext cx="900" cy="900"/>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en-GB" sz="1620"/>
            </a:p>
          </p:txBody>
        </p:sp>
        <p:sp>
          <p:nvSpPr>
            <p:cNvPr id="39944" name="_s1868807"/>
            <p:cNvSpPr>
              <a:spLocks noChangeArrowheads="1"/>
            </p:cNvSpPr>
            <p:nvPr/>
          </p:nvSpPr>
          <p:spPr bwMode="auto">
            <a:xfrm>
              <a:off x="2738" y="1025"/>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r>
                <a:rPr lang="en-GB" altLang="en-US" sz="1530"/>
                <a:t>Environment fidelity</a:t>
              </a:r>
              <a:endParaRPr lang="en-US" altLang="en-US" sz="1530"/>
            </a:p>
          </p:txBody>
        </p:sp>
        <p:sp>
          <p:nvSpPr>
            <p:cNvPr id="39945" name="_s1868808"/>
            <p:cNvSpPr>
              <a:spLocks noChangeArrowheads="1" noTextEdit="1"/>
            </p:cNvSpPr>
            <p:nvPr/>
          </p:nvSpPr>
          <p:spPr bwMode="auto">
            <a:xfrm>
              <a:off x="2704" y="1853"/>
              <a:ext cx="900" cy="900"/>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en-GB" sz="1620"/>
            </a:p>
          </p:txBody>
        </p:sp>
        <p:sp>
          <p:nvSpPr>
            <p:cNvPr id="39946" name="_s1868809"/>
            <p:cNvSpPr>
              <a:spLocks noChangeArrowheads="1"/>
            </p:cNvSpPr>
            <p:nvPr/>
          </p:nvSpPr>
          <p:spPr bwMode="auto">
            <a:xfrm>
              <a:off x="3621" y="2572"/>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endParaRPr lang="en-GB" altLang="en-US" sz="1530" dirty="0"/>
            </a:p>
            <a:p>
              <a:pPr eaLnBrk="1" hangingPunct="1"/>
              <a:r>
                <a:rPr lang="en-GB" altLang="en-US" sz="1530" dirty="0"/>
                <a:t>Equipment </a:t>
              </a:r>
            </a:p>
            <a:p>
              <a:pPr eaLnBrk="1" hangingPunct="1"/>
              <a:r>
                <a:rPr lang="en-GB" altLang="en-US" sz="1530" dirty="0"/>
                <a:t>fidelity</a:t>
              </a:r>
              <a:endParaRPr lang="en-US" altLang="en-US" sz="1530" dirty="0"/>
            </a:p>
          </p:txBody>
        </p:sp>
        <p:sp>
          <p:nvSpPr>
            <p:cNvPr id="39947" name="_s1868810"/>
            <p:cNvSpPr>
              <a:spLocks noChangeArrowheads="1" noTextEdit="1"/>
            </p:cNvSpPr>
            <p:nvPr/>
          </p:nvSpPr>
          <p:spPr bwMode="auto">
            <a:xfrm>
              <a:off x="2111" y="1852"/>
              <a:ext cx="900" cy="900"/>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en-GB" sz="1620"/>
            </a:p>
          </p:txBody>
        </p:sp>
        <p:sp>
          <p:nvSpPr>
            <p:cNvPr id="39948" name="_s1868811"/>
            <p:cNvSpPr>
              <a:spLocks noChangeArrowheads="1"/>
            </p:cNvSpPr>
            <p:nvPr/>
          </p:nvSpPr>
          <p:spPr bwMode="auto">
            <a:xfrm>
              <a:off x="1855" y="2572"/>
              <a:ext cx="24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endParaRPr lang="en-GB" altLang="en-US" sz="1530" dirty="0"/>
            </a:p>
          </p:txBody>
        </p:sp>
      </p:grpSp>
      <p:sp>
        <p:nvSpPr>
          <p:cNvPr id="39941" name="Text Box 12"/>
          <p:cNvSpPr txBox="1">
            <a:spLocks noChangeArrowheads="1"/>
          </p:cNvSpPr>
          <p:nvPr/>
        </p:nvSpPr>
        <p:spPr bwMode="auto">
          <a:xfrm>
            <a:off x="0" y="6092827"/>
            <a:ext cx="9144000" cy="59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8" rIns="91438" bIns="45718">
            <a:spAutoFit/>
          </a:bodyPr>
          <a:lstStyle>
            <a:lvl1pPr eaLnBrk="0" hangingPunct="0">
              <a:defRPr sz="3200">
                <a:solidFill>
                  <a:schemeClr val="tx1"/>
                </a:solidFill>
                <a:latin typeface="Arial" pitchFamily="34" charset="0"/>
                <a:ea typeface="ＭＳ Ｐゴシック" pitchFamily="34" charset="-128"/>
              </a:defRPr>
            </a:lvl1pPr>
            <a:lvl2pPr marL="37931725" indent="-37474525" eaLnBrk="0" hangingPunct="0">
              <a:defRPr sz="3200">
                <a:solidFill>
                  <a:schemeClr val="tx1"/>
                </a:solidFill>
                <a:latin typeface="Arial" pitchFamily="34" charset="0"/>
                <a:ea typeface="ＭＳ Ｐゴシック" pitchFamily="34" charset="-128"/>
              </a:defRPr>
            </a:lvl2pPr>
            <a:lvl3pPr eaLnBrk="0" hangingPunct="0">
              <a:defRPr sz="3200">
                <a:solidFill>
                  <a:schemeClr val="tx1"/>
                </a:solidFill>
                <a:latin typeface="Arial" pitchFamily="34" charset="0"/>
                <a:ea typeface="ＭＳ Ｐゴシック" pitchFamily="34" charset="-128"/>
              </a:defRPr>
            </a:lvl3pPr>
            <a:lvl4pPr eaLnBrk="0" hangingPunct="0">
              <a:defRPr sz="3200">
                <a:solidFill>
                  <a:schemeClr val="tx1"/>
                </a:solidFill>
                <a:latin typeface="Arial" pitchFamily="34" charset="0"/>
                <a:ea typeface="ＭＳ Ｐゴシック" pitchFamily="34" charset="-128"/>
              </a:defRPr>
            </a:lvl4pPr>
            <a:lvl5pPr eaLnBrk="0" hangingPunct="0">
              <a:defRPr sz="3200">
                <a:solidFill>
                  <a:schemeClr val="tx1"/>
                </a:solidFill>
                <a:latin typeface="Arial" pitchFamily="34" charset="0"/>
                <a:ea typeface="ＭＳ Ｐゴシック" pitchFamily="34" charset="-128"/>
              </a:defRPr>
            </a:lvl5pPr>
            <a:lvl6pPr marL="457200" eaLnBrk="0" fontAlgn="base" hangingPunct="0">
              <a:spcBef>
                <a:spcPct val="50000"/>
              </a:spcBef>
              <a:spcAft>
                <a:spcPct val="0"/>
              </a:spcAft>
              <a:defRPr sz="3200">
                <a:solidFill>
                  <a:schemeClr val="tx1"/>
                </a:solidFill>
                <a:latin typeface="Arial" pitchFamily="34" charset="0"/>
                <a:ea typeface="ＭＳ Ｐゴシック" pitchFamily="34" charset="-128"/>
              </a:defRPr>
            </a:lvl6pPr>
            <a:lvl7pPr marL="914400" eaLnBrk="0" fontAlgn="base" hangingPunct="0">
              <a:spcBef>
                <a:spcPct val="50000"/>
              </a:spcBef>
              <a:spcAft>
                <a:spcPct val="0"/>
              </a:spcAft>
              <a:defRPr sz="3200">
                <a:solidFill>
                  <a:schemeClr val="tx1"/>
                </a:solidFill>
                <a:latin typeface="Arial" pitchFamily="34" charset="0"/>
                <a:ea typeface="ＭＳ Ｐゴシック" pitchFamily="34" charset="-128"/>
              </a:defRPr>
            </a:lvl7pPr>
            <a:lvl8pPr marL="1371600" eaLnBrk="0" fontAlgn="base" hangingPunct="0">
              <a:spcBef>
                <a:spcPct val="50000"/>
              </a:spcBef>
              <a:spcAft>
                <a:spcPct val="0"/>
              </a:spcAft>
              <a:defRPr sz="3200">
                <a:solidFill>
                  <a:schemeClr val="tx1"/>
                </a:solidFill>
                <a:latin typeface="Arial" pitchFamily="34" charset="0"/>
                <a:ea typeface="ＭＳ Ｐゴシック" pitchFamily="34" charset="-128"/>
              </a:defRPr>
            </a:lvl8pPr>
            <a:lvl9pPr marL="1828800" eaLnBrk="0" fontAlgn="base" hangingPunct="0">
              <a:spcBef>
                <a:spcPct val="50000"/>
              </a:spcBef>
              <a:spcAft>
                <a:spcPct val="0"/>
              </a:spcAft>
              <a:defRPr sz="3200">
                <a:solidFill>
                  <a:schemeClr val="tx1"/>
                </a:solidFill>
                <a:latin typeface="Arial" pitchFamily="34" charset="0"/>
                <a:ea typeface="ＭＳ Ｐゴシック" pitchFamily="34" charset="-128"/>
              </a:defRPr>
            </a:lvl9pPr>
          </a:lstStyle>
          <a:p>
            <a:pPr eaLnBrk="1" hangingPunct="1"/>
            <a:r>
              <a:rPr lang="en-GB" altLang="en-US" sz="1620"/>
              <a:t>Rehmann A, Mitman R, Reynolds M. A handbook of flight simulation fidelity requirements for human factors research. Technical report No. DOT/FAA/CT-TN95/46.</a:t>
            </a:r>
            <a:endParaRPr lang="en-US" altLang="en-US" sz="1620"/>
          </a:p>
        </p:txBody>
      </p:sp>
    </p:spTree>
    <p:extLst>
      <p:ext uri="{BB962C8B-B14F-4D97-AF65-F5344CB8AC3E}">
        <p14:creationId xmlns:p14="http://schemas.microsoft.com/office/powerpoint/2010/main" val="5263105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3068960"/>
            <a:ext cx="6390456" cy="1384995"/>
          </a:xfrm>
          <a:prstGeom prst="rect">
            <a:avLst/>
          </a:prstGeom>
        </p:spPr>
        <p:txBody>
          <a:bodyPr wrap="square">
            <a:spAutoFit/>
          </a:bodyPr>
          <a:lstStyle/>
          <a:p>
            <a:r>
              <a:rPr lang="en-US" sz="2800" dirty="0"/>
              <a:t>6 month starting pistol </a:t>
            </a:r>
            <a:r>
              <a:rPr lang="mr-IN" sz="2800" dirty="0"/>
              <a:t>–</a:t>
            </a:r>
            <a:r>
              <a:rPr lang="en-US" sz="2800" dirty="0"/>
              <a:t> ideally go fast and fail quickly rather than making slow progress</a:t>
            </a:r>
          </a:p>
        </p:txBody>
      </p:sp>
      <p:sp>
        <p:nvSpPr>
          <p:cNvPr id="3" name="Rectangle 2"/>
          <p:cNvSpPr/>
          <p:nvPr/>
        </p:nvSpPr>
        <p:spPr>
          <a:xfrm>
            <a:off x="1907704" y="766646"/>
            <a:ext cx="6390456" cy="584775"/>
          </a:xfrm>
          <a:prstGeom prst="rect">
            <a:avLst/>
          </a:prstGeom>
        </p:spPr>
        <p:txBody>
          <a:bodyPr wrap="square">
            <a:spAutoFit/>
          </a:bodyPr>
          <a:lstStyle/>
          <a:p>
            <a:r>
              <a:rPr lang="en-GB" sz="3200" dirty="0" smtClean="0"/>
              <a:t>GET READY AND GO FOR IT</a:t>
            </a:r>
            <a:endParaRPr lang="en-US" sz="3200" dirty="0"/>
          </a:p>
        </p:txBody>
      </p:sp>
    </p:spTree>
    <p:extLst>
      <p:ext uri="{BB962C8B-B14F-4D97-AF65-F5344CB8AC3E}">
        <p14:creationId xmlns:p14="http://schemas.microsoft.com/office/powerpoint/2010/main" val="15471507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7923</TotalTime>
  <Words>1414</Words>
  <Application>Microsoft Office PowerPoint</Application>
  <PresentationFormat>On-screen Show (4:3)</PresentationFormat>
  <Paragraphs>228</Paragraphs>
  <Slides>48</Slides>
  <Notes>32</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Office Theme</vt:lpstr>
      <vt:lpstr>Photo Editor Photo</vt:lpstr>
      <vt:lpstr>PowerPoint Presentation</vt:lpstr>
      <vt:lpstr>What does fidelity mean to you?  How do we use it to enhance learning &amp; teaching?  </vt:lpstr>
      <vt:lpstr>PowerPoint Presentation</vt:lpstr>
      <vt:lpstr>CLINICAL SKILLS 1999</vt:lpstr>
      <vt:lpstr>2000 LAB BASED SIMULATION</vt:lpstr>
      <vt:lpstr>Simulators in Training?</vt:lpstr>
      <vt:lpstr>2001 WARD BASED SIMULATION</vt:lpstr>
      <vt:lpstr>PowerPoint Presentation</vt:lpstr>
      <vt:lpstr>PowerPoint Presentation</vt:lpstr>
      <vt:lpstr>Low Fidelity ?</vt:lpstr>
      <vt:lpstr>FULL EMERSION MULTIPROFESSIONAL TRAINING</vt:lpstr>
      <vt:lpstr>St Georges Advanced Patient Simulator, Clinical Skills &amp; Dental Lab</vt:lpstr>
      <vt:lpstr>Fidelity</vt:lpstr>
      <vt:lpstr>Medium - High Fidelity Simulation at St.George’s</vt:lpstr>
      <vt:lpstr>Simulator Fidelity in Training?</vt:lpstr>
      <vt:lpstr>Is simulation is not the focus?</vt:lpstr>
      <vt:lpstr>LOW FIDELITY  PART TASK TRAINERS</vt:lpstr>
      <vt:lpstr>PowerPoint Presentation</vt:lpstr>
      <vt:lpstr>PowerPoint Presentation</vt:lpstr>
      <vt:lpstr>MEDIUM FIDELITY  PORTABLE HUMAN PATIENT SIMULATORS</vt:lpstr>
      <vt:lpstr>PowerPoint Presentation</vt:lpstr>
      <vt:lpstr> Off Site Mobile Initiatives</vt:lpstr>
      <vt:lpstr>PowerPoint Presentation</vt:lpstr>
      <vt:lpstr> Off Site &amp; Mobile</vt:lpstr>
      <vt:lpstr>PowerPoint Presentation</vt:lpstr>
      <vt:lpstr>SIMULATION  FOR REAL TEAMS, IN REAL TEAMS</vt:lpstr>
      <vt:lpstr>PowerPoint Presentation</vt:lpstr>
      <vt:lpstr>PowerPoint Presentation</vt:lpstr>
      <vt:lpstr>PowerPoint Presentation</vt:lpstr>
      <vt:lpstr>Realism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Equipment </vt:lpstr>
      <vt:lpstr>Main Driver for providing mobile simulation within the clinical environment = FIDELITY</vt:lpstr>
      <vt:lpstr>Simulation is not the focus?</vt:lpstr>
      <vt:lpstr>PowerPoint Presentation</vt:lpstr>
      <vt:lpstr>WHAT DOES INTER-PROFESSIONAL  SIMULATION TRAINING HAVE TO DO WITH FIDELITY?</vt:lpstr>
      <vt:lpstr>PowerPoint Presentation</vt:lpstr>
      <vt:lpstr>PowerPoint Presentation</vt:lpstr>
      <vt:lpstr>Main Driver for providing mobile simulation within the clinical environment = FIDELITY</vt:lpstr>
      <vt:lpstr>PowerPoint Presentation</vt:lpstr>
    </vt:vector>
  </TitlesOfParts>
  <Company>St Georges NHS Foundation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Broom</dc:creator>
  <cp:lastModifiedBy>Nicholas Gosling</cp:lastModifiedBy>
  <cp:revision>45</cp:revision>
  <dcterms:created xsi:type="dcterms:W3CDTF">2017-05-09T08:50:20Z</dcterms:created>
  <dcterms:modified xsi:type="dcterms:W3CDTF">2018-01-03T15:13:18Z</dcterms:modified>
</cp:coreProperties>
</file>