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5" r:id="rId1"/>
  </p:sldMasterIdLst>
  <p:notesMasterIdLst>
    <p:notesMasterId r:id="rId10"/>
  </p:notesMasterIdLst>
  <p:sldIdLst>
    <p:sldId id="256" r:id="rId2"/>
    <p:sldId id="258" r:id="rId3"/>
    <p:sldId id="274" r:id="rId4"/>
    <p:sldId id="259" r:id="rId5"/>
    <p:sldId id="262" r:id="rId6"/>
    <p:sldId id="264" r:id="rId7"/>
    <p:sldId id="270" r:id="rId8"/>
    <p:sldId id="267" r:id="rId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5239" autoAdjust="0"/>
  </p:normalViewPr>
  <p:slideViewPr>
    <p:cSldViewPr snapToGrid="0" snapToObjects="1">
      <p:cViewPr>
        <p:scale>
          <a:sx n="90" d="100"/>
          <a:sy n="90" d="100"/>
        </p:scale>
        <p:origin x="-816"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563DCE6-3A21-0647-8D58-237273FCAA80}" type="datetimeFigureOut">
              <a:rPr lang="en-US" smtClean="0"/>
              <a:t>1/16/2018</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34A8E66-4F52-2548-B17F-AAF4435FB01E}" type="slidenum">
              <a:rPr lang="en-US" smtClean="0"/>
              <a:t>‹#›</a:t>
            </a:fld>
            <a:endParaRPr lang="en-US" dirty="0"/>
          </a:p>
        </p:txBody>
      </p:sp>
    </p:spTree>
    <p:extLst>
      <p:ext uri="{BB962C8B-B14F-4D97-AF65-F5344CB8AC3E}">
        <p14:creationId xmlns:p14="http://schemas.microsoft.com/office/powerpoint/2010/main" val="3481101614"/>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marR="0" indent="-228600" algn="l" defTabSz="457200" rtl="0" eaLnBrk="1" fontAlgn="auto" latinLnBrk="0" hangingPunct="1">
              <a:lnSpc>
                <a:spcPct val="100000"/>
              </a:lnSpc>
              <a:spcBef>
                <a:spcPts val="0"/>
              </a:spcBef>
              <a:spcAft>
                <a:spcPts val="0"/>
              </a:spcAft>
              <a:buClrTx/>
              <a:buSzTx/>
              <a:buFontTx/>
              <a:buAutoNum type="alphaLcParenR"/>
              <a:tabLst/>
              <a:defRPr/>
            </a:pPr>
            <a:r>
              <a:rPr lang="en-US" dirty="0" smtClean="0"/>
              <a:t>It is carried in the bloodstream to the individual cells where it enters through a process called facilitated diffusion. Insulin (produced in beta</a:t>
            </a:r>
            <a:r>
              <a:rPr lang="en-US" baseline="0" dirty="0" smtClean="0"/>
              <a:t> cells in islets of lang)</a:t>
            </a:r>
            <a:r>
              <a:rPr lang="en-US" dirty="0" smtClean="0"/>
              <a:t> promotes this. Facilitated diffusion- carrier</a:t>
            </a:r>
            <a:r>
              <a:rPr lang="en-US" baseline="0" dirty="0" smtClean="0"/>
              <a:t> molecule combines with glucose, insulin acts to take glucose into cell </a:t>
            </a:r>
            <a:endParaRPr lang="en-US" dirty="0" smtClean="0"/>
          </a:p>
          <a:p>
            <a:pPr marL="228600" indent="-228600">
              <a:buAutoNum type="alphaLcParenR"/>
            </a:pPr>
            <a:r>
              <a:rPr lang="en-US" dirty="0" smtClean="0"/>
              <a:t>Insulin</a:t>
            </a:r>
            <a:r>
              <a:rPr lang="en-US" baseline="0" dirty="0" smtClean="0"/>
              <a:t> activates l</a:t>
            </a:r>
            <a:r>
              <a:rPr lang="en-US" dirty="0" smtClean="0"/>
              <a:t>iver enzymes = glucokinase, glycogen synthesase etc., to enable most glucose to be stored as glycogen</a:t>
            </a:r>
          </a:p>
          <a:p>
            <a:endParaRPr lang="en-US" dirty="0"/>
          </a:p>
        </p:txBody>
      </p:sp>
      <p:sp>
        <p:nvSpPr>
          <p:cNvPr id="4" name="Slide Number Placeholder 3"/>
          <p:cNvSpPr>
            <a:spLocks noGrp="1"/>
          </p:cNvSpPr>
          <p:nvPr>
            <p:ph type="sldNum" sz="quarter" idx="10"/>
          </p:nvPr>
        </p:nvSpPr>
        <p:spPr/>
        <p:txBody>
          <a:bodyPr/>
          <a:lstStyle/>
          <a:p>
            <a:fld id="{134A8E66-4F52-2548-B17F-AAF4435FB01E}" type="slidenum">
              <a:rPr lang="en-US" smtClean="0"/>
              <a:t>2</a:t>
            </a:fld>
            <a:endParaRPr lang="en-US" dirty="0"/>
          </a:p>
        </p:txBody>
      </p:sp>
    </p:spTree>
    <p:extLst>
      <p:ext uri="{BB962C8B-B14F-4D97-AF65-F5344CB8AC3E}">
        <p14:creationId xmlns:p14="http://schemas.microsoft.com/office/powerpoint/2010/main" val="19196542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Gluconeogenesis- formation of glucose from lactate, pyruvate, amino acids and glycerol in the liver cells</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When stores </a:t>
            </a:r>
            <a:r>
              <a:rPr lang="en-US" dirty="0" smtClean="0"/>
              <a:t>depleted fat stores are used- fatty acids released- liver rapidly metabolises causing acetoacetate acid</a:t>
            </a:r>
            <a:r>
              <a:rPr lang="en-US" baseline="0" dirty="0" smtClean="0"/>
              <a:t> and other ketones to be released into the blood- ketoacidosis</a:t>
            </a:r>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134A8E66-4F52-2548-B17F-AAF4435FB01E}" type="slidenum">
              <a:rPr lang="en-US" smtClean="0"/>
              <a:t>3</a:t>
            </a:fld>
            <a:endParaRPr lang="en-US" dirty="0"/>
          </a:p>
        </p:txBody>
      </p:sp>
    </p:spTree>
    <p:extLst>
      <p:ext uri="{BB962C8B-B14F-4D97-AF65-F5344CB8AC3E}">
        <p14:creationId xmlns:p14="http://schemas.microsoft.com/office/powerpoint/2010/main" val="24807968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marR="0" indent="-228600" algn="l" defTabSz="457200" rtl="0" eaLnBrk="1" fontAlgn="auto" latinLnBrk="0" hangingPunct="1">
              <a:lnSpc>
                <a:spcPct val="100000"/>
              </a:lnSpc>
              <a:spcBef>
                <a:spcPts val="0"/>
              </a:spcBef>
              <a:spcAft>
                <a:spcPts val="0"/>
              </a:spcAft>
              <a:buClrTx/>
              <a:buSzTx/>
              <a:buFontTx/>
              <a:buAutoNum type="alphaLcParenR"/>
              <a:tabLst/>
              <a:defRPr/>
            </a:pPr>
            <a:r>
              <a:rPr lang="en-US" dirty="0" smtClean="0"/>
              <a:t>Insulin resistance</a:t>
            </a:r>
            <a:r>
              <a:rPr lang="en-US" baseline="0" dirty="0" smtClean="0"/>
              <a:t>- </a:t>
            </a:r>
            <a:r>
              <a:rPr lang="en-US" dirty="0" smtClean="0"/>
              <a:t>reduced uptake of glucose known in</a:t>
            </a:r>
            <a:r>
              <a:rPr lang="en-US" baseline="0" dirty="0" smtClean="0"/>
              <a:t> critical illness- possibly due to a decrease in exercise- stimulated uptake</a:t>
            </a:r>
          </a:p>
          <a:p>
            <a:pPr marL="228600" marR="0" indent="-228600" algn="l" defTabSz="457200" rtl="0" eaLnBrk="1" fontAlgn="auto" latinLnBrk="0" hangingPunct="1">
              <a:lnSpc>
                <a:spcPct val="100000"/>
              </a:lnSpc>
              <a:spcBef>
                <a:spcPts val="0"/>
              </a:spcBef>
              <a:spcAft>
                <a:spcPts val="0"/>
              </a:spcAft>
              <a:buClrTx/>
              <a:buSzTx/>
              <a:buFontTx/>
              <a:buAutoNum type="alphaLcParenR"/>
              <a:tabLst/>
              <a:defRPr/>
            </a:pPr>
            <a:r>
              <a:rPr lang="en-US" baseline="0" dirty="0" smtClean="0"/>
              <a:t>B) Stress response – due to the illness- i.e. trauma/ organ dysfunction. increase in cortisol, growth hormones, epinephrine and glucagon which increase hepatic production of glucose</a:t>
            </a:r>
          </a:p>
          <a:p>
            <a:pPr marL="228600" marR="0" indent="-228600" algn="l" defTabSz="457200" rtl="0" eaLnBrk="1" fontAlgn="auto" latinLnBrk="0" hangingPunct="1">
              <a:lnSpc>
                <a:spcPct val="100000"/>
              </a:lnSpc>
              <a:spcBef>
                <a:spcPts val="0"/>
              </a:spcBef>
              <a:spcAft>
                <a:spcPts val="0"/>
              </a:spcAft>
              <a:buClrTx/>
              <a:buSzTx/>
              <a:buFontTx/>
              <a:buAutoNum type="alphaLcParenR"/>
              <a:tabLst/>
              <a:defRPr/>
            </a:pPr>
            <a:r>
              <a:rPr lang="en-US" baseline="0" dirty="0" smtClean="0"/>
              <a:t>Drugs; sedatives- propofol calorific, inotropes, steroids, immunosuppressant's</a:t>
            </a:r>
          </a:p>
          <a:p>
            <a:pPr marL="228600" marR="0" indent="-228600" algn="l" defTabSz="457200" rtl="0" eaLnBrk="1" fontAlgn="auto" latinLnBrk="0" hangingPunct="1">
              <a:lnSpc>
                <a:spcPct val="100000"/>
              </a:lnSpc>
              <a:spcBef>
                <a:spcPts val="0"/>
              </a:spcBef>
              <a:spcAft>
                <a:spcPts val="0"/>
              </a:spcAft>
              <a:buClrTx/>
              <a:buSzTx/>
              <a:buFontTx/>
              <a:buAutoNum type="alphaLcParenR"/>
              <a:tabLst/>
              <a:defRPr/>
            </a:pPr>
            <a:r>
              <a:rPr lang="en-US" baseline="0" dirty="0" smtClean="0"/>
              <a:t>TPN</a:t>
            </a:r>
          </a:p>
          <a:p>
            <a:pPr marL="228600" marR="0" indent="-228600" algn="l" defTabSz="457200" rtl="0" eaLnBrk="1" fontAlgn="auto" latinLnBrk="0" hangingPunct="1">
              <a:lnSpc>
                <a:spcPct val="100000"/>
              </a:lnSpc>
              <a:spcBef>
                <a:spcPts val="0"/>
              </a:spcBef>
              <a:spcAft>
                <a:spcPts val="0"/>
              </a:spcAft>
              <a:buClrTx/>
              <a:buSzTx/>
              <a:buFontTx/>
              <a:buAutoNum type="alphaLcParenR"/>
              <a:tabLst/>
              <a:defRPr/>
            </a:pPr>
            <a:r>
              <a:rPr lang="en-US" baseline="0" dirty="0" smtClean="0"/>
              <a:t>Conditions</a:t>
            </a:r>
          </a:p>
          <a:p>
            <a:pPr marL="228600" marR="0" indent="-228600" algn="l" defTabSz="457200" rtl="0" eaLnBrk="1" fontAlgn="auto" latinLnBrk="0" hangingPunct="1">
              <a:lnSpc>
                <a:spcPct val="100000"/>
              </a:lnSpc>
              <a:spcBef>
                <a:spcPts val="0"/>
              </a:spcBef>
              <a:spcAft>
                <a:spcPts val="0"/>
              </a:spcAft>
              <a:buClrTx/>
              <a:buSzTx/>
              <a:buFontTx/>
              <a:buAutoNum type="alphaLcParenR"/>
              <a:tabLst/>
              <a:defRPr/>
            </a:pPr>
            <a:endParaRPr lang="en-US" dirty="0"/>
          </a:p>
        </p:txBody>
      </p:sp>
      <p:sp>
        <p:nvSpPr>
          <p:cNvPr id="4" name="Slide Number Placeholder 3"/>
          <p:cNvSpPr>
            <a:spLocks noGrp="1"/>
          </p:cNvSpPr>
          <p:nvPr>
            <p:ph type="sldNum" sz="quarter" idx="10"/>
          </p:nvPr>
        </p:nvSpPr>
        <p:spPr/>
        <p:txBody>
          <a:bodyPr/>
          <a:lstStyle/>
          <a:p>
            <a:fld id="{134A8E66-4F52-2548-B17F-AAF4435FB01E}" type="slidenum">
              <a:rPr lang="en-US" smtClean="0"/>
              <a:t>4</a:t>
            </a:fld>
            <a:endParaRPr lang="en-US" dirty="0"/>
          </a:p>
        </p:txBody>
      </p:sp>
    </p:spTree>
    <p:extLst>
      <p:ext uri="{BB962C8B-B14F-4D97-AF65-F5344CB8AC3E}">
        <p14:creationId xmlns:p14="http://schemas.microsoft.com/office/powerpoint/2010/main" val="13033584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smtClean="0"/>
              <a:t>Van Den Berghe- intensive insulin therapy halved the prevalence of:</a:t>
            </a:r>
          </a:p>
          <a:p>
            <a:pPr marL="0" indent="0">
              <a:buNone/>
            </a:pPr>
            <a:r>
              <a:rPr lang="en-US" dirty="0" smtClean="0"/>
              <a:t>infections, prolonged inflammation, ARF,</a:t>
            </a:r>
            <a:r>
              <a:rPr lang="en-US" baseline="0" dirty="0" smtClean="0"/>
              <a:t> c</a:t>
            </a:r>
            <a:r>
              <a:rPr lang="en-US" dirty="0" smtClean="0"/>
              <a:t>ritical illness polyneuropathy, Transfusion requirements</a:t>
            </a:r>
          </a:p>
          <a:p>
            <a:pPr marL="0" indent="0">
              <a:buNone/>
            </a:pPr>
            <a:endParaRPr lang="en-US" dirty="0" smtClean="0"/>
          </a:p>
          <a:p>
            <a:pPr marL="0" indent="0">
              <a:buNone/>
            </a:pPr>
            <a:r>
              <a:rPr lang="en-US" dirty="0" smtClean="0"/>
              <a:t>(ARF- glucose levels rise, kidneys try to excrete it, however it is an osmotic force which means the patient becomes fluid depleted = HR rises and renal arteries constrict in a bid to increase glomerular filtration, eventually kidneys loose ability to excrete glucose and electrolytes)</a:t>
            </a:r>
          </a:p>
          <a:p>
            <a:endParaRPr lang="en-US" dirty="0" smtClean="0"/>
          </a:p>
          <a:p>
            <a:endParaRPr lang="en-US" dirty="0" smtClean="0"/>
          </a:p>
          <a:p>
            <a:r>
              <a:rPr lang="en-US" dirty="0" smtClean="0"/>
              <a:t>However</a:t>
            </a:r>
            <a:r>
              <a:rPr lang="en-US" baseline="0" dirty="0" smtClean="0"/>
              <a:t> a degree of hyperglycaemia has been thought to benefit organs by allowing them a greater energy supply during periods of stress</a:t>
            </a:r>
            <a:endParaRPr lang="en-US" dirty="0"/>
          </a:p>
        </p:txBody>
      </p:sp>
      <p:sp>
        <p:nvSpPr>
          <p:cNvPr id="4" name="Slide Number Placeholder 3"/>
          <p:cNvSpPr>
            <a:spLocks noGrp="1"/>
          </p:cNvSpPr>
          <p:nvPr>
            <p:ph type="sldNum" sz="quarter" idx="10"/>
          </p:nvPr>
        </p:nvSpPr>
        <p:spPr/>
        <p:txBody>
          <a:bodyPr/>
          <a:lstStyle/>
          <a:p>
            <a:fld id="{134A8E66-4F52-2548-B17F-AAF4435FB01E}" type="slidenum">
              <a:rPr lang="en-US" smtClean="0"/>
              <a:t>5</a:t>
            </a:fld>
            <a:endParaRPr lang="en-US" dirty="0"/>
          </a:p>
        </p:txBody>
      </p:sp>
    </p:spTree>
    <p:extLst>
      <p:ext uri="{BB962C8B-B14F-4D97-AF65-F5344CB8AC3E}">
        <p14:creationId xmlns:p14="http://schemas.microsoft.com/office/powerpoint/2010/main" val="32530481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a) Glucose testing</a:t>
            </a:r>
            <a:r>
              <a:rPr lang="en-US" baseline="0" dirty="0" smtClean="0"/>
              <a:t> shown to be more effective with protocolised approach. </a:t>
            </a:r>
            <a:r>
              <a:rPr lang="en-US" dirty="0" smtClean="0"/>
              <a:t>Many protocols around, but shown to be huge variation in dosing amongst them, possibly reflected to the areas in which they were developed; patient demographics, acuity, turnover, equipment, nursing experience etc., local attitude to feeding/ dextrose. Insulin infusions recommended ]i.e. actrapid;</a:t>
            </a:r>
            <a:r>
              <a:rPr lang="en-US" baseline="0" dirty="0" smtClean="0"/>
              <a:t> q</a:t>
            </a:r>
            <a:r>
              <a:rPr lang="en-US" dirty="0" smtClean="0"/>
              <a:t>uick onset and can be used SC or IV (SC not recommended in critically ill due to altered tissue perfusion). Optimal target contentious-</a:t>
            </a:r>
            <a:r>
              <a:rPr lang="en-US" baseline="0" dirty="0" smtClean="0"/>
              <a:t> different in neuro patients- conflicting evidence</a:t>
            </a: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b) Enteral nutrition</a:t>
            </a:r>
            <a:r>
              <a:rPr lang="en-US" baseline="0" dirty="0" smtClean="0"/>
              <a:t> ideally, if not glucose infusion recommended- especially if unit policy to have ‘rest period’, scans etc</a:t>
            </a: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b) Several studies have shown that a variation in blood glucose levels over time is an important determinant of mortality (SS)</a:t>
            </a:r>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c) Arterial blood sampling may increase the risk of air embolus, infection, anaemia etc., support for closed sampling systems which allow the blood to be returned</a:t>
            </a:r>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134A8E66-4F52-2548-B17F-AAF4435FB01E}" type="slidenum">
              <a:rPr lang="en-US" smtClean="0"/>
              <a:t>6</a:t>
            </a:fld>
            <a:endParaRPr lang="en-US" dirty="0"/>
          </a:p>
        </p:txBody>
      </p:sp>
    </p:spTree>
    <p:extLst>
      <p:ext uri="{BB962C8B-B14F-4D97-AF65-F5344CB8AC3E}">
        <p14:creationId xmlns:p14="http://schemas.microsoft.com/office/powerpoint/2010/main" val="3259020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Huge</a:t>
            </a:r>
            <a:r>
              <a:rPr lang="en-US" baseline="0" dirty="0" smtClean="0"/>
              <a:t> variation in definition of up to 2.2mmols/l</a:t>
            </a:r>
            <a:endParaRPr lang="en-US" dirty="0"/>
          </a:p>
        </p:txBody>
      </p:sp>
      <p:sp>
        <p:nvSpPr>
          <p:cNvPr id="4" name="Slide Number Placeholder 3"/>
          <p:cNvSpPr>
            <a:spLocks noGrp="1"/>
          </p:cNvSpPr>
          <p:nvPr>
            <p:ph type="sldNum" sz="quarter" idx="10"/>
          </p:nvPr>
        </p:nvSpPr>
        <p:spPr/>
        <p:txBody>
          <a:bodyPr/>
          <a:lstStyle/>
          <a:p>
            <a:fld id="{134A8E66-4F52-2548-B17F-AAF4435FB01E}" type="slidenum">
              <a:rPr lang="en-US" smtClean="0"/>
              <a:t>7</a:t>
            </a:fld>
            <a:endParaRPr lang="en-US" dirty="0"/>
          </a:p>
        </p:txBody>
      </p:sp>
    </p:spTree>
    <p:extLst>
      <p:ext uri="{BB962C8B-B14F-4D97-AF65-F5344CB8AC3E}">
        <p14:creationId xmlns:p14="http://schemas.microsoft.com/office/powerpoint/2010/main" val="31996473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06485D9E-CF68-FB48-975E-E5D041BB324E}" type="datetimeFigureOut">
              <a:rPr lang="en-US" smtClean="0"/>
              <a:t>1/16/2018</a:t>
            </a:fld>
            <a:endParaRPr lang="en-US" dirty="0"/>
          </a:p>
        </p:txBody>
      </p:sp>
      <p:sp>
        <p:nvSpPr>
          <p:cNvPr id="17" name="Footer Placeholder 16"/>
          <p:cNvSpPr>
            <a:spLocks noGrp="1"/>
          </p:cNvSpPr>
          <p:nvPr>
            <p:ph type="ftr" sz="quarter" idx="11"/>
          </p:nvPr>
        </p:nvSpPr>
        <p:spPr/>
        <p:txBody>
          <a:bodyPr/>
          <a:lstStyle/>
          <a:p>
            <a:endParaRPr lang="en-US" dirty="0"/>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84C120C2-529B-4647-81D2-00D760BA0B72}" type="slidenum">
              <a:rPr lang="en-US" smtClean="0"/>
              <a:t>‹#›</a:t>
            </a:fld>
            <a:endParaRPr lang="en-US" dirty="0"/>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06485D9E-CF68-FB48-975E-E5D041BB324E}" type="datetimeFigureOut">
              <a:rPr lang="en-US" smtClean="0"/>
              <a:t>1/16/2018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4361688" y="1026372"/>
            <a:ext cx="457200" cy="441325"/>
          </a:xfrm>
        </p:spPr>
        <p:txBody>
          <a:bodyPr/>
          <a:lstStyle/>
          <a:p>
            <a:fld id="{84C120C2-529B-4647-81D2-00D760BA0B72}" type="slidenum">
              <a:rPr lang="en-US" smtClean="0"/>
              <a:t>‹#›</a:t>
            </a:fld>
            <a:endParaRPr lang="en-US" dirty="0"/>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US" dirty="0"/>
          </a:p>
        </p:txBody>
      </p:sp>
      <p:sp>
        <p:nvSpPr>
          <p:cNvPr id="4" name="Date Placeholder 3"/>
          <p:cNvSpPr>
            <a:spLocks noGrp="1"/>
          </p:cNvSpPr>
          <p:nvPr>
            <p:ph type="dt" sz="half" idx="10"/>
          </p:nvPr>
        </p:nvSpPr>
        <p:spPr/>
        <p:txBody>
          <a:bodyPr/>
          <a:lstStyle/>
          <a:p>
            <a:fld id="{06485D9E-CF68-FB48-975E-E5D041BB324E}" type="datetimeFigureOut">
              <a:rPr lang="en-US" smtClean="0"/>
              <a:t>1/16/2018</a:t>
            </a:fld>
            <a:endParaRPr lang="en-US" dirty="0"/>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84C120C2-529B-4647-81D2-00D760BA0B72}" type="slidenum">
              <a:rPr lang="en-US" smtClean="0"/>
              <a:t>‹#›</a:t>
            </a:fld>
            <a:endParaRPr lang="en-US" dirty="0"/>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06485D9E-CF68-FB48-975E-E5D041BB324E}" type="datetimeFigureOut">
              <a:rPr lang="en-US" smtClean="0"/>
              <a:t>1/16/2018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4C120C2-529B-4647-81D2-00D760BA0B72}" type="slidenum">
              <a:rPr lang="en-US" smtClean="0"/>
              <a:t>‹#›</a:t>
            </a:fld>
            <a:endParaRPr lang="en-US" dirty="0"/>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06485D9E-CF68-FB48-975E-E5D041BB324E}" type="datetimeFigureOut">
              <a:rPr lang="en-US" smtClean="0"/>
              <a:t>1/16/2018</a:t>
            </a:fld>
            <a:endParaRPr lang="en-US" dirty="0"/>
          </a:p>
        </p:txBody>
      </p:sp>
      <p:sp>
        <p:nvSpPr>
          <p:cNvPr id="8" name="Footer Placeholder 7"/>
          <p:cNvSpPr>
            <a:spLocks noGrp="1"/>
          </p:cNvSpPr>
          <p:nvPr>
            <p:ph type="ftr" sz="quarter" idx="11"/>
          </p:nvPr>
        </p:nvSpPr>
        <p:spPr>
          <a:xfrm>
            <a:off x="304800" y="6409944"/>
            <a:ext cx="3581400" cy="365760"/>
          </a:xfrm>
        </p:spPr>
        <p:txBody>
          <a:bodyPr/>
          <a:lstStyle/>
          <a:p>
            <a:endParaRPr lang="en-US" dirty="0"/>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84C120C2-529B-4647-81D2-00D760BA0B72}" type="slidenum">
              <a:rPr lang="en-US" smtClean="0"/>
              <a:t>‹#›</a:t>
            </a:fld>
            <a:endParaRPr lang="en-US" dirty="0"/>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06485D9E-CF68-FB48-975E-E5D041BB324E}" type="datetimeFigureOut">
              <a:rPr lang="en-US" smtClean="0"/>
              <a:t>1/16/2018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a:xfrm>
            <a:off x="4343400" y="1036020"/>
            <a:ext cx="457200" cy="441325"/>
          </a:xfrm>
        </p:spPr>
        <p:txBody>
          <a:bodyPr/>
          <a:lstStyle/>
          <a:p>
            <a:fld id="{84C120C2-529B-4647-81D2-00D760BA0B72}"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06485D9E-CF68-FB48-975E-E5D041BB324E}" type="datetimeFigureOut">
              <a:rPr lang="en-US" smtClean="0"/>
              <a:t>1/16/2018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84C120C2-529B-4647-81D2-00D760BA0B72}"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84C120C2-529B-4647-81D2-00D760BA0B72}" type="slidenum">
              <a:rPr lang="en-US" smtClean="0"/>
              <a:t>‹#›</a:t>
            </a:fld>
            <a:endParaRPr lang="en-US" dirty="0"/>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06485D9E-CF68-FB48-975E-E5D041BB324E}" type="datetimeFigureOut">
              <a:rPr lang="en-US" smtClean="0"/>
              <a:t>1/16/2018</a:t>
            </a:fld>
            <a:endParaRPr lang="en-US" dirty="0"/>
          </a:p>
        </p:txBody>
      </p:sp>
      <p:sp>
        <p:nvSpPr>
          <p:cNvPr id="6" name="Footer Placeholder 5"/>
          <p:cNvSpPr>
            <a:spLocks noGrp="1"/>
          </p:cNvSpPr>
          <p:nvPr>
            <p:ph type="ftr" sz="quarter" idx="11"/>
          </p:nvPr>
        </p:nvSpPr>
        <p:spPr>
          <a:xfrm>
            <a:off x="301752" y="6410848"/>
            <a:ext cx="3383280" cy="365760"/>
          </a:xfrm>
        </p:spPr>
        <p:txBody>
          <a:bodyPr/>
          <a:lstStyle/>
          <a:p>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84C120C2-529B-4647-81D2-00D760BA0B72}" type="slidenum">
              <a:rPr lang="en-US" smtClean="0"/>
              <a:t>‹#›</a:t>
            </a:fld>
            <a:endParaRPr lang="en-US" dirty="0"/>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fld id="{06485D9E-CF68-FB48-975E-E5D041BB324E}" type="datetimeFigureOut">
              <a:rPr lang="en-US" smtClean="0"/>
              <a:t>1/16/2018</a:t>
            </a:fld>
            <a:endParaRPr lang="en-US" dirty="0"/>
          </a:p>
        </p:txBody>
      </p:sp>
      <p:sp>
        <p:nvSpPr>
          <p:cNvPr id="6" name="Footer Placeholder 5"/>
          <p:cNvSpPr>
            <a:spLocks noGrp="1"/>
          </p:cNvSpPr>
          <p:nvPr>
            <p:ph type="ftr" sz="quarter" idx="11"/>
          </p:nvPr>
        </p:nvSpPr>
        <p:spPr>
          <a:xfrm>
            <a:off x="301752" y="6410848"/>
            <a:ext cx="3584448" cy="365760"/>
          </a:xfrm>
        </p:spPr>
        <p:txBody>
          <a:bodyPr/>
          <a:lstStyle/>
          <a:p>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6485D9E-CF68-FB48-975E-E5D041BB324E}" type="datetimeFigureOut">
              <a:rPr lang="en-US" smtClean="0"/>
              <a:t>1/16/2018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4C120C2-529B-4647-81D2-00D760BA0B72}" type="slidenum">
              <a:rPr lang="en-US" smtClean="0"/>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fld id="{84C120C2-529B-4647-81D2-00D760BA0B72}" type="slidenum">
              <a:rPr lang="en-US" smtClean="0"/>
              <a:t>‹#›</a:t>
            </a:fld>
            <a:endParaRPr lang="en-US" dirty="0"/>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6485D9E-CF68-FB48-975E-E5D041BB324E}" type="datetimeFigureOut">
              <a:rPr lang="en-US" smtClean="0"/>
              <a:t>1/16/2018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06485D9E-CF68-FB48-975E-E5D041BB324E}" type="datetimeFigureOut">
              <a:rPr lang="en-US" smtClean="0"/>
              <a:t>1/16/2018</a:t>
            </a:fld>
            <a:endParaRPr lang="en-US" dirty="0"/>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dirty="0"/>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84C120C2-529B-4647-81D2-00D760BA0B72}" type="slidenum">
              <a:rPr lang="en-US" smtClean="0"/>
              <a:t>‹#›</a:t>
            </a:fld>
            <a:endParaRPr lang="en-US" dirty="0"/>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en-US" dirty="0" smtClean="0"/>
              <a:t>Sarah Leyland</a:t>
            </a:r>
            <a:endParaRPr lang="en-US" dirty="0"/>
          </a:p>
        </p:txBody>
      </p:sp>
      <p:sp>
        <p:nvSpPr>
          <p:cNvPr id="2" name="Title 1"/>
          <p:cNvSpPr>
            <a:spLocks noGrp="1"/>
          </p:cNvSpPr>
          <p:nvPr>
            <p:ph type="ctrTitle"/>
          </p:nvPr>
        </p:nvSpPr>
        <p:spPr/>
        <p:txBody>
          <a:bodyPr/>
          <a:lstStyle/>
          <a:p>
            <a:r>
              <a:rPr lang="en-US" dirty="0" smtClean="0"/>
              <a:t>Glycaemic Control in Critical Illness	</a:t>
            </a:r>
            <a:endParaRPr lang="en-US" dirty="0"/>
          </a:p>
        </p:txBody>
      </p:sp>
    </p:spTree>
    <p:extLst>
      <p:ext uri="{BB962C8B-B14F-4D97-AF65-F5344CB8AC3E}">
        <p14:creationId xmlns:p14="http://schemas.microsoft.com/office/powerpoint/2010/main" val="258327814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Background Physiology</a:t>
            </a:r>
            <a:endParaRPr lang="en-US" dirty="0"/>
          </a:p>
        </p:txBody>
      </p:sp>
      <p:sp>
        <p:nvSpPr>
          <p:cNvPr id="3" name="Content Placeholder 2"/>
          <p:cNvSpPr>
            <a:spLocks noGrp="1"/>
          </p:cNvSpPr>
          <p:nvPr>
            <p:ph sz="quarter" idx="1"/>
          </p:nvPr>
        </p:nvSpPr>
        <p:spPr>
          <a:xfrm>
            <a:off x="549275" y="1600200"/>
            <a:ext cx="8042276" cy="5139769"/>
          </a:xfrm>
        </p:spPr>
        <p:txBody>
          <a:bodyPr>
            <a:noAutofit/>
          </a:bodyPr>
          <a:lstStyle/>
          <a:p>
            <a:endParaRPr lang="en-US" dirty="0" smtClean="0"/>
          </a:p>
          <a:p>
            <a:r>
              <a:rPr lang="en-US" dirty="0" smtClean="0"/>
              <a:t>Some glucose immediately used by cells via facilitated diffusion- insulin promotes this</a:t>
            </a:r>
          </a:p>
          <a:p>
            <a:pPr marL="0" indent="0">
              <a:buNone/>
            </a:pPr>
            <a:endParaRPr lang="en-US" dirty="0" smtClean="0"/>
          </a:p>
          <a:p>
            <a:r>
              <a:rPr lang="en-US" dirty="0" smtClean="0"/>
              <a:t>Insulin activates liver enzymes to enable most glucose to be converted into glycogen and stored in the liver</a:t>
            </a:r>
          </a:p>
          <a:p>
            <a:pPr marL="0" indent="0">
              <a:buNone/>
            </a:pPr>
            <a:endParaRPr lang="en-US" dirty="0" smtClean="0"/>
          </a:p>
          <a:p>
            <a:r>
              <a:rPr lang="en-US" dirty="0" smtClean="0"/>
              <a:t>Remaining glucose stored as fat</a:t>
            </a:r>
          </a:p>
        </p:txBody>
      </p:sp>
    </p:spTree>
    <p:extLst>
      <p:ext uri="{BB962C8B-B14F-4D97-AF65-F5344CB8AC3E}">
        <p14:creationId xmlns:p14="http://schemas.microsoft.com/office/powerpoint/2010/main" val="63876344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sz="quarter" idx="1"/>
          </p:nvPr>
        </p:nvSpPr>
        <p:spPr/>
        <p:txBody>
          <a:bodyPr>
            <a:normAutofit/>
          </a:bodyPr>
          <a:lstStyle/>
          <a:p>
            <a:r>
              <a:rPr lang="en-US" dirty="0"/>
              <a:t>When glucose levels fall, glycogen stores in the liver are broken down to glucose (</a:t>
            </a:r>
            <a:r>
              <a:rPr lang="en-US" i="1" dirty="0"/>
              <a:t>glycogenolysis</a:t>
            </a:r>
            <a:r>
              <a:rPr lang="en-US" dirty="0"/>
              <a:t>) and additional glucose is formed via </a:t>
            </a:r>
            <a:r>
              <a:rPr lang="en-US" dirty="0" smtClean="0"/>
              <a:t>gluconeogenesis</a:t>
            </a:r>
          </a:p>
          <a:p>
            <a:pPr marL="0" indent="0">
              <a:buNone/>
            </a:pPr>
            <a:endParaRPr lang="en-US" dirty="0"/>
          </a:p>
          <a:p>
            <a:r>
              <a:rPr lang="en-US" dirty="0"/>
              <a:t>Once these stores are depleted, fat stores are broken down via the </a:t>
            </a:r>
            <a:r>
              <a:rPr lang="en-US" dirty="0" smtClean="0"/>
              <a:t>Citric Acid </a:t>
            </a:r>
            <a:r>
              <a:rPr lang="en-US" dirty="0"/>
              <a:t>cycle to produce </a:t>
            </a:r>
            <a:r>
              <a:rPr lang="en-US" dirty="0" smtClean="0"/>
              <a:t>ATP</a:t>
            </a:r>
          </a:p>
          <a:p>
            <a:pPr marL="0" indent="0">
              <a:buNone/>
            </a:pPr>
            <a:endParaRPr lang="en-US" dirty="0"/>
          </a:p>
          <a:p>
            <a:r>
              <a:rPr lang="en-US" dirty="0"/>
              <a:t>When fat stores are utilised muscle is broken down and muscle wasting occurs</a:t>
            </a:r>
          </a:p>
        </p:txBody>
      </p:sp>
    </p:spTree>
    <p:extLst>
      <p:ext uri="{BB962C8B-B14F-4D97-AF65-F5344CB8AC3E}">
        <p14:creationId xmlns:p14="http://schemas.microsoft.com/office/powerpoint/2010/main" val="311495192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Factors affecting </a:t>
            </a:r>
            <a:r>
              <a:rPr lang="en-US" dirty="0"/>
              <a:t>G</a:t>
            </a:r>
            <a:r>
              <a:rPr lang="en-US" dirty="0" smtClean="0"/>
              <a:t>lycaemic </a:t>
            </a:r>
            <a:r>
              <a:rPr lang="en-US" dirty="0"/>
              <a:t>C</a:t>
            </a:r>
            <a:r>
              <a:rPr lang="en-US" dirty="0" smtClean="0"/>
              <a:t>ontrol in Critical </a:t>
            </a:r>
            <a:r>
              <a:rPr lang="en-US" dirty="0"/>
              <a:t>I</a:t>
            </a:r>
            <a:r>
              <a:rPr lang="en-US" dirty="0" smtClean="0"/>
              <a:t>llness</a:t>
            </a:r>
            <a:endParaRPr lang="en-US" dirty="0"/>
          </a:p>
        </p:txBody>
      </p:sp>
      <p:sp>
        <p:nvSpPr>
          <p:cNvPr id="3" name="Content Placeholder 2"/>
          <p:cNvSpPr>
            <a:spLocks noGrp="1"/>
          </p:cNvSpPr>
          <p:nvPr>
            <p:ph sz="quarter" idx="1"/>
          </p:nvPr>
        </p:nvSpPr>
        <p:spPr/>
        <p:txBody>
          <a:bodyPr>
            <a:normAutofit/>
          </a:bodyPr>
          <a:lstStyle/>
          <a:p>
            <a:endParaRPr lang="en-US" dirty="0" smtClean="0"/>
          </a:p>
          <a:p>
            <a:r>
              <a:rPr lang="en-US" dirty="0" smtClean="0"/>
              <a:t>Insulin resistance </a:t>
            </a:r>
          </a:p>
          <a:p>
            <a:r>
              <a:rPr lang="en-US" dirty="0" smtClean="0"/>
              <a:t>Increase in hepatic glucose release </a:t>
            </a:r>
          </a:p>
          <a:p>
            <a:r>
              <a:rPr lang="en-US" dirty="0" smtClean="0"/>
              <a:t>Fight or flight- ‘stress response’ </a:t>
            </a:r>
            <a:endParaRPr lang="en-US" dirty="0"/>
          </a:p>
          <a:p>
            <a:r>
              <a:rPr lang="en-US" dirty="0" smtClean="0"/>
              <a:t>Drugs</a:t>
            </a:r>
          </a:p>
          <a:p>
            <a:r>
              <a:rPr lang="en-US" dirty="0" smtClean="0"/>
              <a:t>Feeding</a:t>
            </a:r>
          </a:p>
          <a:p>
            <a:r>
              <a:rPr lang="en-US" dirty="0" smtClean="0"/>
              <a:t>Conditions; sepsis, pancreatitis, pre-existing DM</a:t>
            </a:r>
          </a:p>
        </p:txBody>
      </p:sp>
    </p:spTree>
    <p:extLst>
      <p:ext uri="{BB962C8B-B14F-4D97-AF65-F5344CB8AC3E}">
        <p14:creationId xmlns:p14="http://schemas.microsoft.com/office/powerpoint/2010/main" val="320942870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What is different in ITU?</a:t>
            </a:r>
            <a:endParaRPr lang="en-US" sz="4000" dirty="0"/>
          </a:p>
        </p:txBody>
      </p:sp>
      <p:sp>
        <p:nvSpPr>
          <p:cNvPr id="3" name="Content Placeholder 2"/>
          <p:cNvSpPr>
            <a:spLocks noGrp="1"/>
          </p:cNvSpPr>
          <p:nvPr>
            <p:ph sz="quarter" idx="1"/>
          </p:nvPr>
        </p:nvSpPr>
        <p:spPr/>
        <p:txBody>
          <a:bodyPr>
            <a:normAutofit/>
          </a:bodyPr>
          <a:lstStyle/>
          <a:p>
            <a:endParaRPr lang="en-US" dirty="0" smtClean="0"/>
          </a:p>
          <a:p>
            <a:r>
              <a:rPr lang="en-US" dirty="0" smtClean="0"/>
              <a:t>Research – Intensive Insulin Therapy (now largely disregarded)</a:t>
            </a:r>
          </a:p>
          <a:p>
            <a:r>
              <a:rPr lang="en-US" dirty="0" smtClean="0"/>
              <a:t>Sepsis and other pathophysiology create need for </a:t>
            </a:r>
            <a:r>
              <a:rPr lang="en-US" dirty="0" err="1" smtClean="0"/>
              <a:t>glyceamic</a:t>
            </a:r>
            <a:r>
              <a:rPr lang="en-US" dirty="0" smtClean="0"/>
              <a:t> control in non diabetic patients </a:t>
            </a:r>
          </a:p>
          <a:p>
            <a:r>
              <a:rPr lang="en-US" dirty="0" smtClean="0"/>
              <a:t>Liver failure may alter ability to process glycogen (therefore </a:t>
            </a:r>
            <a:r>
              <a:rPr lang="en-US" dirty="0" err="1" smtClean="0"/>
              <a:t>hypoglycaemic</a:t>
            </a:r>
            <a:r>
              <a:rPr lang="en-US" dirty="0" smtClean="0"/>
              <a:t> episodes more common)</a:t>
            </a:r>
          </a:p>
        </p:txBody>
      </p:sp>
    </p:spTree>
    <p:extLst>
      <p:ext uri="{BB962C8B-B14F-4D97-AF65-F5344CB8AC3E}">
        <p14:creationId xmlns:p14="http://schemas.microsoft.com/office/powerpoint/2010/main" val="284810989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Practical application</a:t>
            </a:r>
            <a:endParaRPr lang="en-US" dirty="0"/>
          </a:p>
        </p:txBody>
      </p:sp>
      <p:sp>
        <p:nvSpPr>
          <p:cNvPr id="3" name="Content Placeholder 2"/>
          <p:cNvSpPr>
            <a:spLocks noGrp="1"/>
          </p:cNvSpPr>
          <p:nvPr>
            <p:ph sz="quarter" idx="1"/>
          </p:nvPr>
        </p:nvSpPr>
        <p:spPr/>
        <p:txBody>
          <a:bodyPr>
            <a:normAutofit/>
          </a:bodyPr>
          <a:lstStyle/>
          <a:p>
            <a:r>
              <a:rPr lang="en-US" dirty="0" smtClean="0"/>
              <a:t>Use of protocols to guide insulin infusions, manage HHS DKA, return people to previous insulin regimen</a:t>
            </a:r>
          </a:p>
          <a:p>
            <a:pPr marL="0" indent="0">
              <a:buNone/>
            </a:pPr>
            <a:r>
              <a:rPr lang="en-US" dirty="0" smtClean="0"/>
              <a:t>www.gicu.sgul.ac.uk</a:t>
            </a:r>
          </a:p>
          <a:p>
            <a:r>
              <a:rPr lang="en-US" dirty="0" smtClean="0"/>
              <a:t>Ensure constant calorie source </a:t>
            </a:r>
            <a:r>
              <a:rPr lang="en-US" dirty="0" smtClean="0">
                <a:solidFill>
                  <a:srgbClr val="FF0000"/>
                </a:solidFill>
              </a:rPr>
              <a:t>THINK if you stop a feed….</a:t>
            </a:r>
            <a:endParaRPr lang="en-US" dirty="0">
              <a:solidFill>
                <a:srgbClr val="FF0000"/>
              </a:solidFill>
            </a:endParaRPr>
          </a:p>
          <a:p>
            <a:r>
              <a:rPr lang="en-US" dirty="0" smtClean="0"/>
              <a:t>Aim to keep blood glucose control in target range and minimise fluctuations</a:t>
            </a:r>
          </a:p>
          <a:p>
            <a:r>
              <a:rPr lang="en-US" dirty="0" smtClean="0"/>
              <a:t>Arterial blood sampling considered most accurate (Van den Berghe et al 2006, Finfer et al. 2009, Bench &amp; Brown 2011)</a:t>
            </a:r>
          </a:p>
        </p:txBody>
      </p:sp>
    </p:spTree>
    <p:extLst>
      <p:ext uri="{BB962C8B-B14F-4D97-AF65-F5344CB8AC3E}">
        <p14:creationId xmlns:p14="http://schemas.microsoft.com/office/powerpoint/2010/main" val="185232120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Hypoglycaemia</a:t>
            </a:r>
            <a:endParaRPr lang="en-US" dirty="0"/>
          </a:p>
        </p:txBody>
      </p:sp>
      <p:sp>
        <p:nvSpPr>
          <p:cNvPr id="3" name="Content Placeholder 2"/>
          <p:cNvSpPr>
            <a:spLocks noGrp="1"/>
          </p:cNvSpPr>
          <p:nvPr>
            <p:ph sz="quarter" idx="1"/>
          </p:nvPr>
        </p:nvSpPr>
        <p:spPr/>
        <p:txBody>
          <a:bodyPr>
            <a:normAutofit/>
          </a:bodyPr>
          <a:lstStyle/>
          <a:p>
            <a:r>
              <a:rPr lang="en-US" dirty="0" smtClean="0"/>
              <a:t>Defined as a blood glucose level &lt;4mmols/l (Diabetes UK, 2015)</a:t>
            </a:r>
            <a:endParaRPr lang="en-US" i="1" dirty="0" smtClean="0">
              <a:solidFill>
                <a:srgbClr val="FF0000"/>
              </a:solidFill>
            </a:endParaRPr>
          </a:p>
          <a:p>
            <a:r>
              <a:rPr lang="en-US" dirty="0" smtClean="0"/>
              <a:t>Symptoms include tachycardia, dilated pupils, cold clammy skin, altered conscious level, and potentially neurological damage and death</a:t>
            </a:r>
          </a:p>
          <a:p>
            <a:r>
              <a:rPr lang="en-US" dirty="0" smtClean="0"/>
              <a:t>Usual signs </a:t>
            </a:r>
            <a:r>
              <a:rPr lang="en-US" dirty="0"/>
              <a:t>of hypoglycaemia may be masked by critical illness and </a:t>
            </a:r>
            <a:r>
              <a:rPr lang="en-US" dirty="0" smtClean="0"/>
              <a:t>sedation (Brunkhorst et al. 2008)</a:t>
            </a:r>
          </a:p>
          <a:p>
            <a:r>
              <a:rPr lang="en-US" dirty="0" smtClean="0"/>
              <a:t>Requires immediate treatment with dextrose (according to local policy), and regular blood glucose level readings</a:t>
            </a:r>
            <a:endParaRPr lang="en-US" dirty="0"/>
          </a:p>
        </p:txBody>
      </p:sp>
    </p:spTree>
    <p:extLst>
      <p:ext uri="{BB962C8B-B14F-4D97-AF65-F5344CB8AC3E}">
        <p14:creationId xmlns:p14="http://schemas.microsoft.com/office/powerpoint/2010/main" val="15398062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sz="quarter" idx="1"/>
          </p:nvPr>
        </p:nvSpPr>
        <p:spPr/>
        <p:txBody>
          <a:bodyPr>
            <a:normAutofit fontScale="70000" lnSpcReduction="20000"/>
          </a:bodyPr>
          <a:lstStyle/>
          <a:p>
            <a:r>
              <a:rPr lang="en-US" dirty="0" smtClean="0"/>
              <a:t>Bench, S &amp; Brown, K., 2011. Critical Care Nursing; Learning from Practice. Wiley-Blackwell; London.</a:t>
            </a:r>
          </a:p>
          <a:p>
            <a:r>
              <a:rPr lang="en-US" dirty="0" smtClean="0"/>
              <a:t>Brunkhorst FM, Engel C, Bloos F, Meier-Hellmann A, Ragaller</a:t>
            </a:r>
            <a:r>
              <a:rPr lang="en-US" dirty="0"/>
              <a:t> </a:t>
            </a:r>
            <a:r>
              <a:rPr lang="en-US" dirty="0" smtClean="0"/>
              <a:t>M, Weiler N, </a:t>
            </a:r>
            <a:r>
              <a:rPr lang="en-US" dirty="0"/>
              <a:t>M</a:t>
            </a:r>
            <a:r>
              <a:rPr lang="en-US" dirty="0" smtClean="0"/>
              <a:t>oerer O, Gruendling M, Oppert M, Ground S, Olthoff D, Jaschinski U, John S, Rossaint R, Welte T, Schaefer M, Kern P, Kuhnt E, Kiehntopf M, Hartog C, Natanson C, Loeffler M, Reinhart K. 2008. Intensive Insulin Therapy and pentastarch. Resuscitation in severe sepsis. </a:t>
            </a:r>
            <a:r>
              <a:rPr lang="en-US" i="1" dirty="0" smtClean="0"/>
              <a:t>The New England Journal of Medicine</a:t>
            </a:r>
            <a:r>
              <a:rPr lang="en-US" dirty="0" smtClean="0"/>
              <a:t>. 358 (2) 125-139.</a:t>
            </a:r>
          </a:p>
          <a:p>
            <a:r>
              <a:rPr lang="en-US" dirty="0" smtClean="0"/>
              <a:t>Diabetes UK., 2015. Hypos and Hypers. </a:t>
            </a:r>
            <a:r>
              <a:rPr lang="en-US" dirty="0"/>
              <a:t>Available [online] @https://www.diabetes.org.uk/Guide-to-diabetes/complications/Hypos-Hypers</a:t>
            </a:r>
            <a:r>
              <a:rPr lang="en-US" dirty="0" smtClean="0"/>
              <a:t>/ (May 2015). </a:t>
            </a:r>
          </a:p>
          <a:p>
            <a:r>
              <a:rPr lang="en-US" dirty="0" smtClean="0"/>
              <a:t>Finfer S, Chittock DR, YuShou Su S, Blair D, Foster D, Dhingra V, Bellomo R, Cook D, Dodek P, Henderson WR, Herbet PC, Heritier S, Heyland DK, McArthur C, McDonald E, Mitchell I, Mybergh JA, Norton R, Potter J, Robinson BG, Ronce JJ., 2009. Intensive versus conventional glucose control in critically ill patients. </a:t>
            </a:r>
            <a:r>
              <a:rPr lang="en-US" i="1" dirty="0" smtClean="0"/>
              <a:t>New England Journal of Medicine. </a:t>
            </a:r>
            <a:r>
              <a:rPr lang="en-US" dirty="0" smtClean="0"/>
              <a:t>360, 1283-1297.</a:t>
            </a:r>
          </a:p>
        </p:txBody>
      </p:sp>
    </p:spTree>
    <p:extLst>
      <p:ext uri="{BB962C8B-B14F-4D97-AF65-F5344CB8AC3E}">
        <p14:creationId xmlns:p14="http://schemas.microsoft.com/office/powerpoint/2010/main" val="1860966792"/>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Civic</Template>
  <TotalTime>526</TotalTime>
  <Words>1004</Words>
  <Application>Microsoft Office PowerPoint</Application>
  <PresentationFormat>On-screen Show (4:3)</PresentationFormat>
  <Paragraphs>70</Paragraphs>
  <Slides>8</Slides>
  <Notes>6</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Civic</vt:lpstr>
      <vt:lpstr>Glycaemic Control in Critical Illness </vt:lpstr>
      <vt:lpstr>Background Physiology</vt:lpstr>
      <vt:lpstr>PowerPoint Presentation</vt:lpstr>
      <vt:lpstr>Factors affecting Glycaemic Control in Critical Illness</vt:lpstr>
      <vt:lpstr>What is different in ITU?</vt:lpstr>
      <vt:lpstr>Practical application</vt:lpstr>
      <vt:lpstr>Hypoglycaemia</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Glycaemic Control in Critical Illness</dc:title>
  <dc:creator>Me</dc:creator>
  <cp:lastModifiedBy>Catherine Jones</cp:lastModifiedBy>
  <cp:revision>47</cp:revision>
  <dcterms:created xsi:type="dcterms:W3CDTF">2015-04-29T19:04:43Z</dcterms:created>
  <dcterms:modified xsi:type="dcterms:W3CDTF">2018-01-16T13:47:52Z</dcterms:modified>
</cp:coreProperties>
</file>