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17"/>
  </p:notesMasterIdLst>
  <p:sldIdLst>
    <p:sldId id="408" r:id="rId2"/>
    <p:sldId id="389" r:id="rId3"/>
    <p:sldId id="391" r:id="rId4"/>
    <p:sldId id="402" r:id="rId5"/>
    <p:sldId id="388" r:id="rId6"/>
    <p:sldId id="404" r:id="rId7"/>
    <p:sldId id="405" r:id="rId8"/>
    <p:sldId id="393" r:id="rId9"/>
    <p:sldId id="394" r:id="rId10"/>
    <p:sldId id="395" r:id="rId11"/>
    <p:sldId id="396" r:id="rId12"/>
    <p:sldId id="397" r:id="rId13"/>
    <p:sldId id="403" r:id="rId14"/>
    <p:sldId id="407" r:id="rId15"/>
    <p:sldId id="406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682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364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046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729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4113" algn="l" defTabSz="913646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0935" algn="l" defTabSz="913646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197759" algn="l" defTabSz="913646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4581" algn="l" defTabSz="913646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31"/>
    <p:restoredTop sz="89698" autoAdjust="0"/>
  </p:normalViewPr>
  <p:slideViewPr>
    <p:cSldViewPr>
      <p:cViewPr>
        <p:scale>
          <a:sx n="98" d="100"/>
          <a:sy n="98" d="100"/>
        </p:scale>
        <p:origin x="-17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B54206F-B4D1-477D-9E86-21D3232DD668}" type="datetimeFigureOut">
              <a:rPr lang="en-GB"/>
              <a:pPr>
                <a:defRPr/>
              </a:pPr>
              <a:t>21/02/2017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72E713D-28A3-413E-8207-CC75DD15A38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6955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822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646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468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292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113" algn="l" defTabSz="9136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0935" algn="l" defTabSz="9136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7759" algn="l" defTabSz="9136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4581" algn="l" defTabSz="9136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72E713D-28A3-413E-8207-CC75DD15A387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374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</a:t>
            </a:r>
            <a:r>
              <a:rPr lang="en-GB" baseline="0" dirty="0" smtClean="0"/>
              <a:t> future NHS will need a workforce that is effective in integration – across traditionally distinct subject areas</a:t>
            </a:r>
          </a:p>
          <a:p>
            <a:r>
              <a:rPr lang="en-GB" baseline="0" dirty="0" smtClean="0"/>
              <a:t>The 5YFV highlights the need to bridge -1. Physical health and mental health 2. Primary care and secondary care 3. Health and social care</a:t>
            </a:r>
          </a:p>
          <a:p>
            <a:r>
              <a:rPr lang="en-GB" baseline="0" dirty="0" smtClean="0"/>
              <a:t>We need to do this in clinical practice – but to do this – we need to do this in learning. In Simulating. In practicing. In recognising the importance of culture change.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72E713D-28A3-413E-8207-CC75DD15A387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694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72E713D-28A3-413E-8207-CC75DD15A387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3745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Inter professional</a:t>
            </a:r>
            <a:r>
              <a:rPr lang="en-GB" baseline="0" dirty="0" smtClean="0"/>
              <a:t> experience meaning in simulation – the simulation and the feedback</a:t>
            </a:r>
          </a:p>
          <a:p>
            <a:r>
              <a:rPr lang="en-GB" baseline="0" dirty="0" smtClean="0"/>
              <a:t>Inter professional leadership meaning further capacity building and an inter professional culture of recognising the importance of a shared vision and allocation of resources to achieve this. </a:t>
            </a:r>
            <a:r>
              <a:rPr lang="en-GB" baseline="0" dirty="0" err="1" smtClean="0"/>
              <a:t>Interprofessional</a:t>
            </a:r>
            <a:r>
              <a:rPr lang="en-GB" baseline="0" dirty="0" smtClean="0"/>
              <a:t> leadership requires having an inter-professional commitment to TEAM based success criteria to enhance patient care that are drawn up by the TEAM. These must be SMART.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72E713D-28A3-413E-8207-CC75DD15A387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374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72E713D-28A3-413E-8207-CC75DD15A387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3745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72E713D-28A3-413E-8207-CC75DD15A387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3745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72E713D-28A3-413E-8207-CC75DD15A387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374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8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1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9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7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4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0A1E-DC5A-0946-A542-BBED87047B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ADF59-B87D-234F-85BE-2B0A3CE9419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006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0A1E-DC5A-0946-A542-BBED87047B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ADF59-B87D-234F-85BE-2B0A3CE9419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488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82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6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4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2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11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09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77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45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0A1E-DC5A-0946-A542-BBED87047B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ADF59-B87D-234F-85BE-2B0A3CE9419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09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00226" y="11947525"/>
            <a:ext cx="16127413" cy="33794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080038" y="11947525"/>
            <a:ext cx="16129000" cy="33794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0A1E-DC5A-0946-A542-BBED87047B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ADF59-B87D-234F-85BE-2B0A3CE9419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483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22" indent="0">
              <a:buNone/>
              <a:defRPr sz="2000" b="1"/>
            </a:lvl2pPr>
            <a:lvl3pPr marL="913646" indent="0">
              <a:buNone/>
              <a:defRPr sz="1800" b="1"/>
            </a:lvl3pPr>
            <a:lvl4pPr marL="1370468" indent="0">
              <a:buNone/>
              <a:defRPr sz="1600" b="1"/>
            </a:lvl4pPr>
            <a:lvl5pPr marL="1827292" indent="0">
              <a:buNone/>
              <a:defRPr sz="1600" b="1"/>
            </a:lvl5pPr>
            <a:lvl6pPr marL="2284113" indent="0">
              <a:buNone/>
              <a:defRPr sz="1600" b="1"/>
            </a:lvl6pPr>
            <a:lvl7pPr marL="2740935" indent="0">
              <a:buNone/>
              <a:defRPr sz="1600" b="1"/>
            </a:lvl7pPr>
            <a:lvl8pPr marL="3197759" indent="0">
              <a:buNone/>
              <a:defRPr sz="1600" b="1"/>
            </a:lvl8pPr>
            <a:lvl9pPr marL="3654581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22" indent="0">
              <a:buNone/>
              <a:defRPr sz="2000" b="1"/>
            </a:lvl2pPr>
            <a:lvl3pPr marL="913646" indent="0">
              <a:buNone/>
              <a:defRPr sz="1800" b="1"/>
            </a:lvl3pPr>
            <a:lvl4pPr marL="1370468" indent="0">
              <a:buNone/>
              <a:defRPr sz="1600" b="1"/>
            </a:lvl4pPr>
            <a:lvl5pPr marL="1827292" indent="0">
              <a:buNone/>
              <a:defRPr sz="1600" b="1"/>
            </a:lvl5pPr>
            <a:lvl6pPr marL="2284113" indent="0">
              <a:buNone/>
              <a:defRPr sz="1600" b="1"/>
            </a:lvl6pPr>
            <a:lvl7pPr marL="2740935" indent="0">
              <a:buNone/>
              <a:defRPr sz="1600" b="1"/>
            </a:lvl7pPr>
            <a:lvl8pPr marL="3197759" indent="0">
              <a:buNone/>
              <a:defRPr sz="1600" b="1"/>
            </a:lvl8pPr>
            <a:lvl9pPr marL="3654581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0A1E-DC5A-0946-A542-BBED87047B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ADF59-B87D-234F-85BE-2B0A3CE9419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222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0A1E-DC5A-0946-A542-BBED87047B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ADF59-B87D-234F-85BE-2B0A3CE9419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426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0A1E-DC5A-0946-A542-BBED87047B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ADF59-B87D-234F-85BE-2B0A3CE9419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672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822" indent="0">
              <a:buNone/>
              <a:defRPr sz="1200"/>
            </a:lvl2pPr>
            <a:lvl3pPr marL="913646" indent="0">
              <a:buNone/>
              <a:defRPr sz="1000"/>
            </a:lvl3pPr>
            <a:lvl4pPr marL="1370468" indent="0">
              <a:buNone/>
              <a:defRPr sz="900"/>
            </a:lvl4pPr>
            <a:lvl5pPr marL="1827292" indent="0">
              <a:buNone/>
              <a:defRPr sz="900"/>
            </a:lvl5pPr>
            <a:lvl6pPr marL="2284113" indent="0">
              <a:buNone/>
              <a:defRPr sz="900"/>
            </a:lvl6pPr>
            <a:lvl7pPr marL="2740935" indent="0">
              <a:buNone/>
              <a:defRPr sz="900"/>
            </a:lvl7pPr>
            <a:lvl8pPr marL="3197759" indent="0">
              <a:buNone/>
              <a:defRPr sz="900"/>
            </a:lvl8pPr>
            <a:lvl9pPr marL="3654581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0A1E-DC5A-0946-A542-BBED87047B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ADF59-B87D-234F-85BE-2B0A3CE9419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274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822" indent="0">
              <a:buNone/>
              <a:defRPr sz="2800"/>
            </a:lvl2pPr>
            <a:lvl3pPr marL="913646" indent="0">
              <a:buNone/>
              <a:defRPr sz="2400"/>
            </a:lvl3pPr>
            <a:lvl4pPr marL="1370468" indent="0">
              <a:buNone/>
              <a:defRPr sz="2000"/>
            </a:lvl4pPr>
            <a:lvl5pPr marL="1827292" indent="0">
              <a:buNone/>
              <a:defRPr sz="2000"/>
            </a:lvl5pPr>
            <a:lvl6pPr marL="2284113" indent="0">
              <a:buNone/>
              <a:defRPr sz="2000"/>
            </a:lvl6pPr>
            <a:lvl7pPr marL="2740935" indent="0">
              <a:buNone/>
              <a:defRPr sz="2000"/>
            </a:lvl7pPr>
            <a:lvl8pPr marL="3197759" indent="0">
              <a:buNone/>
              <a:defRPr sz="2000"/>
            </a:lvl8pPr>
            <a:lvl9pPr marL="3654581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822" indent="0">
              <a:buNone/>
              <a:defRPr sz="1200"/>
            </a:lvl2pPr>
            <a:lvl3pPr marL="913646" indent="0">
              <a:buNone/>
              <a:defRPr sz="1000"/>
            </a:lvl3pPr>
            <a:lvl4pPr marL="1370468" indent="0">
              <a:buNone/>
              <a:defRPr sz="900"/>
            </a:lvl4pPr>
            <a:lvl5pPr marL="1827292" indent="0">
              <a:buNone/>
              <a:defRPr sz="900"/>
            </a:lvl5pPr>
            <a:lvl6pPr marL="2284113" indent="0">
              <a:buNone/>
              <a:defRPr sz="900"/>
            </a:lvl6pPr>
            <a:lvl7pPr marL="2740935" indent="0">
              <a:buNone/>
              <a:defRPr sz="900"/>
            </a:lvl7pPr>
            <a:lvl8pPr marL="3197759" indent="0">
              <a:buNone/>
              <a:defRPr sz="900"/>
            </a:lvl8pPr>
            <a:lvl9pPr marL="3654581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0A1E-DC5A-0946-A542-BBED87047B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ADF59-B87D-234F-85BE-2B0A3CE9419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128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0A1E-DC5A-0946-A542-BBED87047B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ADF59-B87D-234F-85BE-2B0A3CE9419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931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6108028" y="2051050"/>
            <a:ext cx="8101013" cy="4369117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00225" y="2051050"/>
            <a:ext cx="24155400" cy="4369117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0A1E-DC5A-0946-A542-BBED87047B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ADF59-B87D-234F-85BE-2B0A3CE9419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976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364" tIns="45682" rIns="91364" bIns="45682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364" tIns="45682" rIns="91364" bIns="45682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364" tIns="45682" rIns="91364" bIns="4568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6822" fontAlgn="auto">
              <a:spcBef>
                <a:spcPts val="0"/>
              </a:spcBef>
              <a:spcAft>
                <a:spcPts val="0"/>
              </a:spcAft>
            </a:pPr>
            <a:fld id="{19430A1E-DC5A-0946-A542-BBED87047B9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6822" fontAlgn="auto">
                <a:spcBef>
                  <a:spcPts val="0"/>
                </a:spcBef>
                <a:spcAft>
                  <a:spcPts val="0"/>
                </a:spcAft>
              </a:pPr>
              <a:t>2/21/2017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364" tIns="45682" rIns="91364" bIns="4568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6822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364" tIns="45682" rIns="91364" bIns="4568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6822" fontAlgn="auto">
              <a:spcBef>
                <a:spcPts val="0"/>
              </a:spcBef>
              <a:spcAft>
                <a:spcPts val="0"/>
              </a:spcAft>
            </a:pPr>
            <a:fld id="{41BADF59-B87D-234F-85BE-2B0A3CE9419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6822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2269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ctr" defTabSz="45682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617" indent="-342617" algn="l" defTabSz="456822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336" indent="-285514" algn="l" defTabSz="456822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057" indent="-228411" algn="l" defTabSz="456822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879" indent="-228411" algn="l" defTabSz="456822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702" indent="-228411" algn="l" defTabSz="456822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524" indent="-228411" algn="l" defTabSz="45682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347" indent="-228411" algn="l" defTabSz="45682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170" indent="-228411" algn="l" defTabSz="45682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992" indent="-228411" algn="l" defTabSz="45682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68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22" algn="l" defTabSz="4568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646" algn="l" defTabSz="4568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468" algn="l" defTabSz="4568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292" algn="l" defTabSz="4568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113" algn="l" defTabSz="4568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935" algn="l" defTabSz="4568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759" algn="l" defTabSz="4568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581" algn="l" defTabSz="4568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microsoft.com/office/2007/relationships/hdphoto" Target="../media/hdphoto1.wdp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wmf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0.png"/><Relationship Id="rId7" Type="http://schemas.openxmlformats.org/officeDocument/2006/relationships/hyperlink" Target="mailto:Asanga.fernando@kcl.ac.uk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2" descr="template_about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1800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083" name="AutoShape 1"/>
          <p:cNvSpPr>
            <a:spLocks/>
          </p:cNvSpPr>
          <p:nvPr/>
        </p:nvSpPr>
        <p:spPr bwMode="auto">
          <a:xfrm>
            <a:off x="-11159" y="-11159"/>
            <a:ext cx="9161859" cy="1040309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0 w 21600"/>
              <a:gd name="T15" fmla="*/ 2147483647 h 21600"/>
              <a:gd name="T16" fmla="*/ 2147483647 w 21600"/>
              <a:gd name="T17" fmla="*/ 2147483647 h 21600"/>
              <a:gd name="T18" fmla="*/ 2147483647 w 21600"/>
              <a:gd name="T19" fmla="*/ 2147483647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1600"/>
              <a:gd name="T31" fmla="*/ 0 h 21600"/>
              <a:gd name="T32" fmla="*/ 21600 w 21600"/>
              <a:gd name="T33" fmla="*/ 21600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  <a:moveTo>
                  <a:pt x="22" y="66"/>
                </a:moveTo>
              </a:path>
            </a:pathLst>
          </a:custGeom>
          <a:gradFill rotWithShape="0">
            <a:gsLst>
              <a:gs pos="0">
                <a:srgbClr val="0079AF">
                  <a:alpha val="45000"/>
                </a:srgbClr>
              </a:gs>
              <a:gs pos="100000">
                <a:srgbClr val="00EBF8">
                  <a:alpha val="54999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endParaRPr lang="en-GB" sz="3900" dirty="0">
              <a:ea typeface="Helvetica Light" charset="0"/>
            </a:endParaRPr>
          </a:p>
        </p:txBody>
      </p:sp>
      <p:sp>
        <p:nvSpPr>
          <p:cNvPr id="27650" name="AutoShape 2"/>
          <p:cNvSpPr>
            <a:spLocks/>
          </p:cNvSpPr>
          <p:nvPr/>
        </p:nvSpPr>
        <p:spPr bwMode="auto">
          <a:xfrm>
            <a:off x="4377690" y="-11430"/>
            <a:ext cx="4766310" cy="605790"/>
          </a:xfrm>
          <a:custGeom>
            <a:avLst/>
            <a:gdLst/>
            <a:ahLst/>
            <a:cxnLst/>
            <a:rect l="0" t="0" r="r" b="b"/>
            <a:pathLst>
              <a:path w="21600" h="20552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gradFill rotWithShape="0">
            <a:gsLst>
              <a:gs pos="0">
                <a:srgbClr val="00ADB6">
                  <a:alpha val="29999"/>
                </a:srgbClr>
              </a:gs>
              <a:gs pos="80000">
                <a:srgbClr val="009BE5">
                  <a:alpha val="42000"/>
                </a:srgbClr>
              </a:gs>
              <a:gs pos="100000">
                <a:srgbClr val="009BE5">
                  <a:alpha val="45000"/>
                </a:srgbClr>
              </a:gs>
            </a:gsLst>
            <a:lin ang="5400000" scaled="1"/>
          </a:gradFill>
          <a:ln>
            <a:noFill/>
          </a:ln>
          <a:extLst/>
        </p:spPr>
        <p:txBody>
          <a:bodyPr lIns="0" tIns="0" rIns="0" bIns="0"/>
          <a:lstStyle/>
          <a:p>
            <a:endParaRPr lang="en-GB" sz="3900">
              <a:latin typeface="Gill Sans" charset="0"/>
              <a:sym typeface="Gill Sans" charset="0"/>
            </a:endParaRPr>
          </a:p>
        </p:txBody>
      </p:sp>
      <p:grpSp>
        <p:nvGrpSpPr>
          <p:cNvPr id="4103" name="Group 5"/>
          <p:cNvGrpSpPr>
            <a:grpSpLocks/>
          </p:cNvGrpSpPr>
          <p:nvPr/>
        </p:nvGrpSpPr>
        <p:grpSpPr bwMode="auto">
          <a:xfrm>
            <a:off x="-11162" y="-22324"/>
            <a:ext cx="9155162" cy="1047006"/>
            <a:chOff x="0" y="0"/>
            <a:chExt cx="6408" cy="733"/>
          </a:xfrm>
        </p:grpSpPr>
        <p:pic>
          <p:nvPicPr>
            <p:cNvPr id="4113" name="Picture 3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395" cy="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14" name="Picture 4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0"/>
              <a:ext cx="6408" cy="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104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5" y="1800449"/>
            <a:ext cx="1617390" cy="769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4105" name="Picture 16" descr="R:\Simulation &amp; Clinical Skills Admin\Office\Banners\St Georges Foundation Trust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385" y="1804913"/>
            <a:ext cx="2745879" cy="718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868" y="5040131"/>
            <a:ext cx="1950136" cy="1725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7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-40000" contrast="-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192908"/>
            <a:ext cx="2664296" cy="472157"/>
          </a:xfrm>
          <a:prstGeom prst="rect">
            <a:avLst/>
          </a:prstGeom>
          <a:noFill/>
          <a:ln w="0" cap="sq" cmpd="tri">
            <a:gradFill>
              <a:gsLst>
                <a:gs pos="0">
                  <a:schemeClr val="tx1">
                    <a:lumMod val="0"/>
                  </a:schemeClr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5400000" scaled="0"/>
            </a:gra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8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571" y="5645237"/>
            <a:ext cx="630659" cy="515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9" name="Picture 6"/>
          <p:cNvPicPr>
            <a:picLocks noChangeAspect="1" noChangeArrowheads="1"/>
          </p:cNvPicPr>
          <p:nvPr/>
        </p:nvPicPr>
        <p:blipFill>
          <a:blip r:embed="rId12">
            <a:grayscl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13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7" y="6274550"/>
            <a:ext cx="2639839" cy="444252"/>
          </a:xfrm>
          <a:prstGeom prst="rect">
            <a:avLst/>
          </a:prstGeom>
          <a:noFill/>
          <a:ln>
            <a:noFill/>
          </a:ln>
          <a:effectLst>
            <a:outerShdw blurRad="1079500" dir="18660000" sx="200000" sy="2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11" name="Rectangle 17"/>
          <p:cNvSpPr>
            <a:spLocks noChangeArrowheads="1"/>
          </p:cNvSpPr>
          <p:nvPr/>
        </p:nvSpPr>
        <p:spPr bwMode="auto">
          <a:xfrm>
            <a:off x="94878" y="2569518"/>
            <a:ext cx="8943082" cy="1634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37" tIns="32120" rIns="64237" bIns="32120">
            <a:spAutoFit/>
          </a:bodyPr>
          <a:lstStyle/>
          <a:p>
            <a:pPr algn="ctr"/>
            <a:r>
              <a:rPr lang="en-GB" sz="3400" dirty="0">
                <a:latin typeface="+mj-lt"/>
              </a:rPr>
              <a:t>INTERPROFESSIONALISM</a:t>
            </a:r>
          </a:p>
          <a:p>
            <a:pPr algn="ctr"/>
            <a:r>
              <a:rPr lang="en-GB" sz="3400" dirty="0">
                <a:latin typeface="+mj-lt"/>
              </a:rPr>
              <a:t> Working Better </a:t>
            </a:r>
            <a:r>
              <a:rPr lang="en-GB" sz="3400" dirty="0" smtClean="0">
                <a:latin typeface="+mj-lt"/>
              </a:rPr>
              <a:t>Together at the </a:t>
            </a:r>
          </a:p>
          <a:p>
            <a:pPr algn="ctr"/>
            <a:r>
              <a:rPr lang="en-GB" sz="3400" dirty="0" smtClean="0">
                <a:latin typeface="+mj-lt"/>
              </a:rPr>
              <a:t>MENTAL- PHYSICAL INTERFACE</a:t>
            </a:r>
            <a:endParaRPr lang="en-GB" sz="3400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71447" y="4415456"/>
            <a:ext cx="7056783" cy="461588"/>
          </a:xfrm>
          <a:prstGeom prst="rect">
            <a:avLst/>
          </a:prstGeom>
          <a:noFill/>
        </p:spPr>
        <p:txBody>
          <a:bodyPr wrap="square" lIns="91364" tIns="45682" rIns="91364" bIns="45682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i="1" dirty="0" smtClean="0">
                <a:latin typeface="+mn-lt"/>
              </a:rPr>
              <a:t>Dr </a:t>
            </a:r>
            <a:r>
              <a:rPr lang="en-GB" sz="2400" i="1" dirty="0" err="1" smtClean="0">
                <a:latin typeface="+mn-lt"/>
              </a:rPr>
              <a:t>Asanga</a:t>
            </a:r>
            <a:r>
              <a:rPr lang="en-GB" sz="2400" i="1" dirty="0" smtClean="0">
                <a:latin typeface="+mn-lt"/>
              </a:rPr>
              <a:t> Fernando – GAPS Clinical Co-Director</a:t>
            </a:r>
            <a:endParaRPr lang="en-GB" sz="2400" i="1" dirty="0"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8850864"/>
      </p:ext>
    </p:extLst>
  </p:cSld>
  <p:clrMapOvr>
    <a:masterClrMapping/>
  </p:clrMapOvr>
  <p:transition spd="slow" advTm="1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6021388"/>
            <a:ext cx="33909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Box 5"/>
          <p:cNvSpPr txBox="1">
            <a:spLocks noChangeArrowheads="1"/>
          </p:cNvSpPr>
          <p:nvPr/>
        </p:nvSpPr>
        <p:spPr bwMode="auto">
          <a:xfrm>
            <a:off x="1026319" y="6045382"/>
            <a:ext cx="1943100" cy="64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4" tIns="45682" rIns="91364" bIns="45682">
            <a:spAutoFit/>
          </a:bodyPr>
          <a:lstStyle/>
          <a:p>
            <a:r>
              <a:rPr lang="en-GB" dirty="0">
                <a:latin typeface="Calibri" pitchFamily="34" charset="0"/>
              </a:rPr>
              <a:t>@</a:t>
            </a:r>
            <a:r>
              <a:rPr lang="en-GB" dirty="0" err="1">
                <a:latin typeface="Calibri" pitchFamily="34" charset="0"/>
              </a:rPr>
              <a:t>GAPSsimulation</a:t>
            </a:r>
            <a:endParaRPr lang="en-GB" dirty="0">
              <a:latin typeface="Calibri" pitchFamily="34" charset="0"/>
            </a:endParaRPr>
          </a:p>
          <a:p>
            <a:endParaRPr lang="en-GB" dirty="0">
              <a:latin typeface="Calibri" pitchFamily="34" charset="0"/>
            </a:endParaRPr>
          </a:p>
        </p:txBody>
      </p:sp>
      <p:pic>
        <p:nvPicPr>
          <p:cNvPr id="15366" name="Picture 5" descr="https://g.twimg.com/Twitter_logo_blu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512" y="6034386"/>
            <a:ext cx="703262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465707" y="6376639"/>
            <a:ext cx="3545184" cy="461588"/>
          </a:xfrm>
          <a:prstGeom prst="rect">
            <a:avLst/>
          </a:prstGeom>
          <a:noFill/>
        </p:spPr>
        <p:txBody>
          <a:bodyPr wrap="square" lIns="91364" tIns="45682" rIns="91364" bIns="45682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  <a:latin typeface="+mn-lt"/>
              </a:rPr>
              <a:t>www.gapssimulation.com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3"/>
            <a:ext cx="9144000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R:\Simulation &amp; Clinical Skills Admin\Office\Banners\GAPS LOGOS\GAPS Logo 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690" y="4952654"/>
            <a:ext cx="2053218" cy="1564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sz="4600" b="1" u="sng" dirty="0" smtClean="0"/>
              <a:t>Challenges at the Mental Physical Interface  </a:t>
            </a:r>
          </a:p>
          <a:p>
            <a:pPr marL="0" indent="0">
              <a:buNone/>
            </a:pPr>
            <a:endParaRPr lang="en-GB" sz="4600" dirty="0" smtClean="0"/>
          </a:p>
          <a:p>
            <a:r>
              <a:rPr lang="en-GB" dirty="0" smtClean="0"/>
              <a:t>Systems structures – Acute/ MH/ community</a:t>
            </a:r>
          </a:p>
          <a:p>
            <a:r>
              <a:rPr lang="en-GB" dirty="0" smtClean="0"/>
              <a:t>Awareness – the scale of the problem - comorbidity</a:t>
            </a:r>
          </a:p>
          <a:p>
            <a:r>
              <a:rPr lang="en-GB" dirty="0" smtClean="0"/>
              <a:t>Stigma and attitudes</a:t>
            </a:r>
          </a:p>
          <a:p>
            <a:r>
              <a:rPr lang="en-GB" dirty="0" smtClean="0"/>
              <a:t>Training structures (</a:t>
            </a:r>
            <a:r>
              <a:rPr lang="en-GB" dirty="0" err="1" smtClean="0"/>
              <a:t>e.g</a:t>
            </a:r>
            <a:r>
              <a:rPr lang="en-GB" dirty="0" smtClean="0"/>
              <a:t> RGN, RMN)</a:t>
            </a:r>
          </a:p>
          <a:p>
            <a:r>
              <a:rPr lang="en-GB" dirty="0" smtClean="0"/>
              <a:t>Culture (silo)</a:t>
            </a:r>
          </a:p>
          <a:p>
            <a:r>
              <a:rPr lang="en-GB" dirty="0" smtClean="0"/>
              <a:t>Informatics</a:t>
            </a:r>
          </a:p>
          <a:p>
            <a:r>
              <a:rPr lang="en-GB" dirty="0" smtClean="0"/>
              <a:t>Financial &amp; Participant recruitment</a:t>
            </a:r>
          </a:p>
          <a:p>
            <a:r>
              <a:rPr lang="en-GB" dirty="0" smtClean="0"/>
              <a:t>Faculty recruitment and development</a:t>
            </a:r>
          </a:p>
          <a:p>
            <a:r>
              <a:rPr lang="en-GB" dirty="0" smtClean="0"/>
              <a:t>Leadership </a:t>
            </a:r>
            <a:endParaRPr lang="en-GB" dirty="0"/>
          </a:p>
          <a:p>
            <a:pPr marL="0" indent="0">
              <a:buNone/>
            </a:pPr>
            <a:r>
              <a:rPr lang="en-GB" dirty="0" smtClean="0"/>
              <a:t>			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2905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678488"/>
            <a:ext cx="1687512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11413" y="6165854"/>
            <a:ext cx="5554662" cy="200018"/>
          </a:xfrm>
          <a:prstGeom prst="rect">
            <a:avLst/>
          </a:prstGeom>
          <a:noFill/>
        </p:spPr>
        <p:txBody>
          <a:bodyPr lIns="91404" tIns="45702" rIns="91404" bIns="45702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00" dirty="0">
                <a:solidFill>
                  <a:schemeClr val="bg1">
                    <a:lumMod val="65000"/>
                  </a:schemeClr>
                </a:solidFill>
                <a:latin typeface="GothamRounded-Light"/>
              </a:rPr>
              <a:t>Working to deliver excellence in mental health simulation as part of South London and Maudsley NHS Foundation Trust</a:t>
            </a:r>
          </a:p>
        </p:txBody>
      </p:sp>
      <p:pic>
        <p:nvPicPr>
          <p:cNvPr id="4100" name="Picture 2" descr="C:\Users\DOdebode\Desktop\wl.ep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850" y="2825750"/>
            <a:ext cx="7239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4706939" y="506417"/>
            <a:ext cx="4176712" cy="490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02" rIns="91404" bIns="45702">
            <a:norm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defRPr/>
            </a:pPr>
            <a:endParaRPr lang="en-GB" sz="1200" b="1" dirty="0">
              <a:latin typeface="GothamRounded-Light"/>
            </a:endParaRPr>
          </a:p>
          <a:p>
            <a:pPr algn="just">
              <a:defRPr/>
            </a:pPr>
            <a:endParaRPr lang="en-GB" sz="1200" b="1" dirty="0">
              <a:latin typeface="GothamRounded-Light"/>
            </a:endParaRPr>
          </a:p>
          <a:p>
            <a:pPr algn="just">
              <a:defRPr/>
            </a:pPr>
            <a:endParaRPr lang="en-GB" sz="1200" b="1" dirty="0">
              <a:latin typeface="GothamRounded-Light"/>
            </a:endParaRPr>
          </a:p>
          <a:p>
            <a:pPr marL="285638" indent="-285638" algn="just">
              <a:buFont typeface="Arial" panose="020B0604020202020204" pitchFamily="34" charset="0"/>
              <a:buChar char="•"/>
              <a:defRPr/>
            </a:pPr>
            <a:endParaRPr lang="en-GB" sz="1200" b="1" dirty="0">
              <a:latin typeface="GothamRounded-Light"/>
            </a:endParaRPr>
          </a:p>
          <a:p>
            <a:pPr algn="just">
              <a:defRPr/>
            </a:pPr>
            <a:endParaRPr lang="en-GB" sz="1200" b="1" dirty="0">
              <a:latin typeface="GothamRounded-Light"/>
            </a:endParaRPr>
          </a:p>
          <a:p>
            <a:pPr marL="285638" indent="-285638" algn="just">
              <a:buFont typeface="Arial" panose="020B0604020202020204" pitchFamily="34" charset="0"/>
              <a:buChar char="•"/>
              <a:defRPr/>
            </a:pPr>
            <a:endParaRPr lang="en-GB" sz="1200" b="1" dirty="0">
              <a:solidFill>
                <a:schemeClr val="bg1">
                  <a:lumMod val="65000"/>
                </a:schemeClr>
              </a:solidFill>
              <a:latin typeface="GothamRounded-Light"/>
            </a:endParaRPr>
          </a:p>
          <a:p>
            <a:pPr marL="285638" indent="-285638" algn="just">
              <a:buFont typeface="Arial" panose="020B0604020202020204" pitchFamily="34" charset="0"/>
              <a:buChar char="•"/>
              <a:defRPr/>
            </a:pPr>
            <a:endParaRPr lang="en-GB" sz="1200" b="1" dirty="0">
              <a:solidFill>
                <a:schemeClr val="bg1">
                  <a:lumMod val="65000"/>
                </a:schemeClr>
              </a:solidFill>
              <a:latin typeface="GothamRounded-Light"/>
            </a:endParaRPr>
          </a:p>
          <a:p>
            <a:pPr algn="just">
              <a:defRPr/>
            </a:pPr>
            <a:endParaRPr lang="en-GB" sz="1200" b="1" u="sng" dirty="0">
              <a:solidFill>
                <a:schemeClr val="bg1">
                  <a:lumMod val="65000"/>
                </a:schemeClr>
              </a:solidFill>
              <a:latin typeface="GothamRounded-Light"/>
            </a:endParaRPr>
          </a:p>
        </p:txBody>
      </p:sp>
      <p:sp>
        <p:nvSpPr>
          <p:cNvPr id="3078" name="Title 1"/>
          <p:cNvSpPr>
            <a:spLocks noGrp="1"/>
          </p:cNvSpPr>
          <p:nvPr>
            <p:ph type="title"/>
          </p:nvPr>
        </p:nvSpPr>
        <p:spPr>
          <a:xfrm>
            <a:off x="1019969" y="92034"/>
            <a:ext cx="7200900" cy="1485900"/>
          </a:xfrm>
        </p:spPr>
        <p:txBody>
          <a:bodyPr/>
          <a:lstStyle/>
          <a:p>
            <a:r>
              <a:rPr lang="en-GB" altLang="en-US" sz="3600" b="1" dirty="0">
                <a:latin typeface="+mn-lt"/>
              </a:rPr>
              <a:t>Integration</a:t>
            </a:r>
          </a:p>
        </p:txBody>
      </p:sp>
      <p:pic>
        <p:nvPicPr>
          <p:cNvPr id="3085" name="Picture 13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101727"/>
            <a:ext cx="9144000" cy="5495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7" y="1247777"/>
            <a:ext cx="1400175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8" y="1201741"/>
            <a:ext cx="2647950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264" y="4484692"/>
            <a:ext cx="1489075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778" y="1955800"/>
            <a:ext cx="2462213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1166817"/>
            <a:ext cx="2967038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864" y="1971677"/>
            <a:ext cx="1049337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3" name="Picture 2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4868863"/>
            <a:ext cx="1385888" cy="174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4" name="Picture 2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791" y="4497388"/>
            <a:ext cx="2649537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Picture 2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136903"/>
            <a:ext cx="1835150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Picture 2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76" y="4497388"/>
            <a:ext cx="118745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Picture 25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400" y="4497388"/>
            <a:ext cx="86360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8" name="Picture 26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3" y="4149728"/>
            <a:ext cx="2143125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109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6021388"/>
            <a:ext cx="33909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Box 5"/>
          <p:cNvSpPr txBox="1">
            <a:spLocks noChangeArrowheads="1"/>
          </p:cNvSpPr>
          <p:nvPr/>
        </p:nvSpPr>
        <p:spPr bwMode="auto">
          <a:xfrm>
            <a:off x="1026319" y="6045382"/>
            <a:ext cx="1943100" cy="64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4" tIns="45682" rIns="91364" bIns="45682">
            <a:spAutoFit/>
          </a:bodyPr>
          <a:lstStyle/>
          <a:p>
            <a:r>
              <a:rPr lang="en-GB" dirty="0">
                <a:latin typeface="Calibri" pitchFamily="34" charset="0"/>
              </a:rPr>
              <a:t>@</a:t>
            </a:r>
            <a:r>
              <a:rPr lang="en-GB" dirty="0" err="1">
                <a:latin typeface="Calibri" pitchFamily="34" charset="0"/>
              </a:rPr>
              <a:t>GAPSsimulation</a:t>
            </a:r>
            <a:endParaRPr lang="en-GB" dirty="0">
              <a:latin typeface="Calibri" pitchFamily="34" charset="0"/>
            </a:endParaRPr>
          </a:p>
          <a:p>
            <a:endParaRPr lang="en-GB" dirty="0">
              <a:latin typeface="Calibri" pitchFamily="34" charset="0"/>
            </a:endParaRPr>
          </a:p>
        </p:txBody>
      </p:sp>
      <p:pic>
        <p:nvPicPr>
          <p:cNvPr id="15366" name="Picture 5" descr="https://g.twimg.com/Twitter_logo_blu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512" y="6034386"/>
            <a:ext cx="703262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465707" y="6376639"/>
            <a:ext cx="3545184" cy="461588"/>
          </a:xfrm>
          <a:prstGeom prst="rect">
            <a:avLst/>
          </a:prstGeom>
          <a:noFill/>
        </p:spPr>
        <p:txBody>
          <a:bodyPr wrap="square" lIns="91364" tIns="45682" rIns="91364" bIns="45682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  <a:latin typeface="+mn-lt"/>
              </a:rPr>
              <a:t>www.gapssimulation.com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3"/>
            <a:ext cx="9144000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R:\Simulation &amp; Clinical Skills Admin\Office\Banners\GAPS LOGOS\GAPS Logo 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690" y="4952654"/>
            <a:ext cx="2053218" cy="1564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 Inter-professional simulation should be: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	Learner led </a:t>
            </a:r>
            <a:r>
              <a:rPr lang="en-US" dirty="0"/>
              <a:t>(</a:t>
            </a:r>
            <a:r>
              <a:rPr lang="en-US" dirty="0" err="1"/>
              <a:t>Ziv</a:t>
            </a:r>
            <a:r>
              <a:rPr lang="en-US" dirty="0"/>
              <a:t>, 2000</a:t>
            </a:r>
            <a:r>
              <a:rPr lang="en-US" dirty="0" smtClean="0"/>
              <a:t>).</a:t>
            </a:r>
          </a:p>
          <a:p>
            <a:pPr marL="0" indent="0">
              <a:buNone/>
            </a:pPr>
            <a:r>
              <a:rPr lang="en-US" dirty="0" smtClean="0"/>
              <a:t>		Appropriate for all </a:t>
            </a:r>
            <a:r>
              <a:rPr lang="en-GB" dirty="0"/>
              <a:t>(Honey &amp; Mumford, 1986)</a:t>
            </a:r>
            <a:endParaRPr lang="en-GB" dirty="0" smtClean="0"/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	Integrative 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	Reflective </a:t>
            </a:r>
            <a:r>
              <a:rPr lang="en-GB" dirty="0"/>
              <a:t>(</a:t>
            </a:r>
            <a:r>
              <a:rPr lang="en-GB" dirty="0" err="1"/>
              <a:t>Schon</a:t>
            </a:r>
            <a:r>
              <a:rPr lang="en-GB" dirty="0"/>
              <a:t> 1987, Moon 1999</a:t>
            </a:r>
            <a:r>
              <a:rPr lang="en-GB" dirty="0" smtClean="0"/>
              <a:t>)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	Empowering</a:t>
            </a:r>
          </a:p>
          <a:p>
            <a:pPr marL="0" indent="0">
              <a:buNone/>
            </a:pPr>
            <a:r>
              <a:rPr lang="en-GB" dirty="0" smtClean="0"/>
              <a:t>to ‘work better together’ – and help to build an effective workforce for the future NHS.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			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58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6021388"/>
            <a:ext cx="33909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Box 5"/>
          <p:cNvSpPr txBox="1">
            <a:spLocks noChangeArrowheads="1"/>
          </p:cNvSpPr>
          <p:nvPr/>
        </p:nvSpPr>
        <p:spPr bwMode="auto">
          <a:xfrm>
            <a:off x="1026319" y="6045382"/>
            <a:ext cx="1943100" cy="64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4" tIns="45682" rIns="91364" bIns="45682">
            <a:spAutoFit/>
          </a:bodyPr>
          <a:lstStyle/>
          <a:p>
            <a:r>
              <a:rPr lang="en-GB" dirty="0">
                <a:latin typeface="Calibri" pitchFamily="34" charset="0"/>
              </a:rPr>
              <a:t>@</a:t>
            </a:r>
            <a:r>
              <a:rPr lang="en-GB" dirty="0" err="1">
                <a:latin typeface="Calibri" pitchFamily="34" charset="0"/>
              </a:rPr>
              <a:t>GAPSsimulation</a:t>
            </a:r>
            <a:endParaRPr lang="en-GB" dirty="0">
              <a:latin typeface="Calibri" pitchFamily="34" charset="0"/>
            </a:endParaRPr>
          </a:p>
          <a:p>
            <a:endParaRPr lang="en-GB" dirty="0">
              <a:latin typeface="Calibri" pitchFamily="34" charset="0"/>
            </a:endParaRPr>
          </a:p>
        </p:txBody>
      </p:sp>
      <p:pic>
        <p:nvPicPr>
          <p:cNvPr id="15366" name="Picture 5" descr="https://g.twimg.com/Twitter_logo_blu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512" y="6034386"/>
            <a:ext cx="703262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465707" y="6376639"/>
            <a:ext cx="3545184" cy="461588"/>
          </a:xfrm>
          <a:prstGeom prst="rect">
            <a:avLst/>
          </a:prstGeom>
          <a:noFill/>
        </p:spPr>
        <p:txBody>
          <a:bodyPr wrap="square" lIns="91364" tIns="45682" rIns="91364" bIns="45682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  <a:latin typeface="+mn-lt"/>
              </a:rPr>
              <a:t>www.gapssimulation.com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3"/>
            <a:ext cx="9144000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R:\Simulation &amp; Clinical Skills Admin\Office\Banners\GAPS LOGOS\GAPS Logo 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690" y="4952654"/>
            <a:ext cx="2053218" cy="1564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2342" y="1340770"/>
            <a:ext cx="8229600" cy="4525963"/>
          </a:xfrm>
        </p:spPr>
        <p:txBody>
          <a:bodyPr>
            <a:normAutofit/>
          </a:bodyPr>
          <a:lstStyle/>
          <a:p>
            <a:endParaRPr lang="en-GB" dirty="0" smtClean="0"/>
          </a:p>
          <a:p>
            <a:pPr marL="0" indent="0">
              <a:buNone/>
            </a:pPr>
            <a:r>
              <a:rPr lang="en-GB" sz="2600" dirty="0" smtClean="0"/>
              <a:t>We </a:t>
            </a:r>
            <a:r>
              <a:rPr lang="en-GB" sz="2600" dirty="0"/>
              <a:t>use simulation to learn inter-professional learning……</a:t>
            </a:r>
          </a:p>
          <a:p>
            <a:pPr marL="0" indent="0">
              <a:buNone/>
            </a:pPr>
            <a:r>
              <a:rPr lang="en-GB" sz="2600" dirty="0"/>
              <a:t>By thinking about:</a:t>
            </a:r>
          </a:p>
          <a:p>
            <a:pPr marL="0" indent="0">
              <a:buNone/>
            </a:pPr>
            <a:r>
              <a:rPr lang="en-GB" sz="2600" dirty="0"/>
              <a:t>			Inter-professional educational design</a:t>
            </a:r>
          </a:p>
          <a:p>
            <a:pPr marL="0" indent="0">
              <a:buNone/>
            </a:pPr>
            <a:r>
              <a:rPr lang="en-GB" sz="2600" dirty="0"/>
              <a:t>			Inter-professional faculty development</a:t>
            </a:r>
          </a:p>
          <a:p>
            <a:pPr marL="0" indent="0">
              <a:buNone/>
            </a:pPr>
            <a:r>
              <a:rPr lang="en-GB" sz="2600" dirty="0"/>
              <a:t>			Inter-professional experience </a:t>
            </a:r>
          </a:p>
          <a:p>
            <a:pPr marL="0" indent="0">
              <a:buNone/>
            </a:pPr>
            <a:r>
              <a:rPr lang="en-GB" sz="2600" dirty="0"/>
              <a:t>			Inter-professional leadership </a:t>
            </a:r>
          </a:p>
        </p:txBody>
      </p:sp>
    </p:spTree>
    <p:extLst>
      <p:ext uri="{BB962C8B-B14F-4D97-AF65-F5344CB8AC3E}">
        <p14:creationId xmlns:p14="http://schemas.microsoft.com/office/powerpoint/2010/main" val="22127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43528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INNOVATIVE, INTERPROFESSIONAL </a:t>
            </a:r>
            <a:r>
              <a:rPr lang="en-GB" sz="4400" b="1" dirty="0" smtClean="0">
                <a:solidFill>
                  <a:schemeClr val="accent1"/>
                </a:solidFill>
                <a:latin typeface="+mj-lt"/>
              </a:rPr>
              <a:t>S</a:t>
            </a:r>
            <a:r>
              <a:rPr lang="en-GB" sz="44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IMULATION </a:t>
            </a:r>
            <a:r>
              <a:rPr lang="en-GB" sz="4400" b="1" dirty="0" smtClean="0">
                <a:solidFill>
                  <a:schemeClr val="accent1"/>
                </a:solidFill>
                <a:latin typeface="+mj-lt"/>
              </a:rPr>
              <a:t>W</a:t>
            </a:r>
            <a:r>
              <a:rPr lang="en-GB" sz="44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ORKSHOPS </a:t>
            </a:r>
            <a:r>
              <a:rPr lang="en-GB" sz="4400" b="1" dirty="0" smtClean="0">
                <a:solidFill>
                  <a:schemeClr val="accent1"/>
                </a:solidFill>
                <a:latin typeface="+mj-lt"/>
              </a:rPr>
              <a:t>A</a:t>
            </a:r>
            <a:r>
              <a:rPr lang="en-GB" sz="44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T THE </a:t>
            </a:r>
            <a:r>
              <a:rPr lang="en-GB" sz="4400" b="1" dirty="0" smtClean="0">
                <a:solidFill>
                  <a:schemeClr val="accent1"/>
                </a:solidFill>
                <a:latin typeface="+mj-lt"/>
              </a:rPr>
              <a:t>M</a:t>
            </a:r>
            <a:r>
              <a:rPr lang="en-GB" sz="44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ENTAL-</a:t>
            </a:r>
            <a:r>
              <a:rPr lang="en-GB" sz="4400" b="1" dirty="0" smtClean="0">
                <a:solidFill>
                  <a:schemeClr val="accent1"/>
                </a:solidFill>
                <a:latin typeface="+mj-lt"/>
              </a:rPr>
              <a:t>P</a:t>
            </a:r>
            <a:r>
              <a:rPr lang="en-GB" sz="44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HYSICAL </a:t>
            </a:r>
            <a:r>
              <a:rPr lang="en-GB" sz="4400" b="1" dirty="0" smtClean="0">
                <a:solidFill>
                  <a:schemeClr val="accent1"/>
                </a:solidFill>
                <a:latin typeface="+mj-lt"/>
              </a:rPr>
              <a:t>I</a:t>
            </a:r>
            <a:r>
              <a:rPr lang="en-GB" sz="44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NTERFACE : </a:t>
            </a:r>
            <a:r>
              <a:rPr lang="en-GB" sz="4400" b="1" dirty="0" smtClean="0">
                <a:solidFill>
                  <a:schemeClr val="accent1"/>
                </a:solidFill>
                <a:latin typeface="+mj-lt"/>
              </a:rPr>
              <a:t>SWAMPI</a:t>
            </a:r>
            <a:r>
              <a:rPr lang="en-GB" sz="4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4400" dirty="0" smtClean="0">
                <a:solidFill>
                  <a:schemeClr val="accent1"/>
                </a:solidFill>
                <a:latin typeface="+mj-lt"/>
              </a:rPr>
              <a:t>-  </a:t>
            </a:r>
            <a:r>
              <a:rPr lang="en-GB" sz="4400" b="1" i="1" dirty="0" smtClean="0">
                <a:solidFill>
                  <a:schemeClr val="accent1"/>
                </a:solidFill>
                <a:latin typeface="+mj-lt"/>
              </a:rPr>
              <a:t>A novel mixed methods effectiveness study</a:t>
            </a:r>
          </a:p>
          <a:p>
            <a:pPr marL="0" indent="0">
              <a:buNone/>
            </a:pPr>
            <a:r>
              <a:rPr lang="en-GB" sz="4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Asanga</a:t>
            </a:r>
            <a:r>
              <a:rPr lang="en-GB" sz="4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Fernando et al 2017</a:t>
            </a:r>
            <a:endParaRPr lang="en-GB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60648"/>
            <a:ext cx="1317823" cy="1122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00345"/>
            <a:ext cx="1737295" cy="843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68610"/>
            <a:ext cx="1304896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186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1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2438" y="2708275"/>
            <a:ext cx="2179637" cy="28622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8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GB" altLang="en-US" smtClean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238" y="2990850"/>
            <a:ext cx="2630487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6264275" y="238125"/>
            <a:ext cx="2411413" cy="1849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>
              <a:buFontTx/>
              <a:buAutoNum type="arabicPeriod"/>
              <a:defRPr/>
            </a:pPr>
            <a:r>
              <a:rPr lang="en-GB" dirty="0"/>
              <a:t>Paranoid, distressed patient admitted to ED. Box splint, </a:t>
            </a:r>
            <a:r>
              <a:rPr lang="en-GB" dirty="0" err="1"/>
              <a:t>Tx</a:t>
            </a:r>
            <a:r>
              <a:rPr lang="en-GB" dirty="0"/>
              <a:t> to Ortho</a:t>
            </a:r>
          </a:p>
        </p:txBody>
      </p:sp>
      <p:sp>
        <p:nvSpPr>
          <p:cNvPr id="5" name="Rectangle 4"/>
          <p:cNvSpPr/>
          <p:nvPr/>
        </p:nvSpPr>
        <p:spPr>
          <a:xfrm>
            <a:off x="6110288" y="2979738"/>
            <a:ext cx="2568575" cy="2195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2. Isolated side room in Ortho ward.</a:t>
            </a:r>
          </a:p>
          <a:p>
            <a:pPr algn="ctr">
              <a:defRPr/>
            </a:pPr>
            <a:r>
              <a:rPr lang="en-GB" dirty="0"/>
              <a:t>Increasing Agitation, Aggression.</a:t>
            </a:r>
          </a:p>
          <a:p>
            <a:pPr algn="ctr">
              <a:defRPr/>
            </a:pPr>
            <a:r>
              <a:rPr lang="en-GB" dirty="0"/>
              <a:t>No de-escalation, security called</a:t>
            </a:r>
          </a:p>
        </p:txBody>
      </p:sp>
      <p:sp>
        <p:nvSpPr>
          <p:cNvPr id="6" name="Rectangle 5"/>
          <p:cNvSpPr/>
          <p:nvPr/>
        </p:nvSpPr>
        <p:spPr>
          <a:xfrm>
            <a:off x="2843213" y="4724400"/>
            <a:ext cx="2998787" cy="16922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3. </a:t>
            </a:r>
            <a:r>
              <a:rPr lang="en-GB" dirty="0" err="1"/>
              <a:t>Tx</a:t>
            </a:r>
            <a:r>
              <a:rPr lang="en-GB" dirty="0"/>
              <a:t> to Psych at weekend to stabilise MS first</a:t>
            </a:r>
          </a:p>
          <a:p>
            <a:pPr algn="ctr">
              <a:defRPr/>
            </a:pPr>
            <a:r>
              <a:rPr lang="en-GB" dirty="0"/>
              <a:t>No handover or TTO with transfer/details about </a:t>
            </a:r>
            <a:r>
              <a:rPr lang="en-GB" dirty="0" err="1"/>
              <a:t>ortho</a:t>
            </a:r>
            <a:r>
              <a:rPr lang="en-GB" dirty="0"/>
              <a:t> F/U</a:t>
            </a:r>
          </a:p>
        </p:txBody>
      </p:sp>
      <p:sp>
        <p:nvSpPr>
          <p:cNvPr id="7" name="Rectangle 6"/>
          <p:cNvSpPr/>
          <p:nvPr/>
        </p:nvSpPr>
        <p:spPr>
          <a:xfrm>
            <a:off x="452438" y="238125"/>
            <a:ext cx="3600450" cy="2254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4. No medical review at weekend</a:t>
            </a:r>
          </a:p>
          <a:p>
            <a:pPr algn="ctr">
              <a:defRPr/>
            </a:pPr>
            <a:r>
              <a:rPr lang="en-GB" dirty="0"/>
              <a:t>Increasingly immobile due to inadequate analgesia</a:t>
            </a:r>
          </a:p>
          <a:p>
            <a:pPr algn="ctr">
              <a:defRPr/>
            </a:pPr>
            <a:r>
              <a:rPr lang="en-GB" dirty="0"/>
              <a:t>Staff worried about MS</a:t>
            </a:r>
          </a:p>
          <a:p>
            <a:pPr algn="ctr">
              <a:defRPr/>
            </a:pPr>
            <a:endParaRPr lang="en-GB" dirty="0"/>
          </a:p>
          <a:p>
            <a:pPr algn="ctr">
              <a:defRPr/>
            </a:pPr>
            <a:r>
              <a:rPr lang="en-GB" b="1" u="sng" dirty="0"/>
              <a:t>=Patient develops a DVT, PE</a:t>
            </a:r>
          </a:p>
        </p:txBody>
      </p:sp>
      <p:pic>
        <p:nvPicPr>
          <p:cNvPr id="4608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209550"/>
            <a:ext cx="1804987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42" name="Rectangle 1"/>
          <p:cNvSpPr>
            <a:spLocks noChangeArrowheads="1"/>
          </p:cNvSpPr>
          <p:nvPr/>
        </p:nvSpPr>
        <p:spPr bwMode="auto">
          <a:xfrm>
            <a:off x="6054725" y="5805488"/>
            <a:ext cx="288925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400" dirty="0" smtClean="0">
                <a:solidFill>
                  <a:srgbClr val="000000"/>
                </a:solidFill>
                <a:latin typeface="+mn-lt"/>
              </a:rPr>
              <a:t>Reason J. Human error: models and management. </a:t>
            </a:r>
            <a:r>
              <a:rPr lang="en-GB" altLang="en-US" sz="1400" i="1" dirty="0" smtClean="0">
                <a:solidFill>
                  <a:srgbClr val="000000"/>
                </a:solidFill>
                <a:latin typeface="+mn-lt"/>
              </a:rPr>
              <a:t>BMJ </a:t>
            </a:r>
            <a:r>
              <a:rPr lang="en-GB" altLang="en-US" sz="1400" dirty="0" smtClean="0">
                <a:solidFill>
                  <a:srgbClr val="000000"/>
                </a:solidFill>
                <a:latin typeface="+mn-lt"/>
              </a:rPr>
              <a:t>2000;320(7237):768-70</a:t>
            </a:r>
            <a:endParaRPr lang="en-GB" altLang="en-US" sz="18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31741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84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60648"/>
            <a:ext cx="1317823" cy="1122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00345"/>
            <a:ext cx="1737295" cy="843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68610"/>
            <a:ext cx="1304896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670" y="1600200"/>
            <a:ext cx="787503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816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60648"/>
            <a:ext cx="1317823" cy="1122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00345"/>
            <a:ext cx="1737295" cy="843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68610"/>
            <a:ext cx="1304896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49370"/>
            <a:ext cx="8435975" cy="4227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313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60648"/>
            <a:ext cx="1317823" cy="1122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00345"/>
            <a:ext cx="1737295" cy="843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68610"/>
            <a:ext cx="1304896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2849"/>
            <a:ext cx="8435975" cy="4380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32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60648"/>
            <a:ext cx="1317823" cy="1122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00345"/>
            <a:ext cx="1737295" cy="843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68610"/>
            <a:ext cx="1304896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182" y="1600200"/>
            <a:ext cx="6850011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157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60648"/>
            <a:ext cx="1317823" cy="1122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00345"/>
            <a:ext cx="1737295" cy="843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68610"/>
            <a:ext cx="1304896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88840"/>
            <a:ext cx="8435975" cy="2843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135" y="2348880"/>
            <a:ext cx="3304625" cy="2984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415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6021388"/>
            <a:ext cx="33909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Box 5"/>
          <p:cNvSpPr txBox="1">
            <a:spLocks noChangeArrowheads="1"/>
          </p:cNvSpPr>
          <p:nvPr/>
        </p:nvSpPr>
        <p:spPr bwMode="auto">
          <a:xfrm>
            <a:off x="1026319" y="6045382"/>
            <a:ext cx="1943100" cy="64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4" tIns="45682" rIns="91364" bIns="45682">
            <a:spAutoFit/>
          </a:bodyPr>
          <a:lstStyle/>
          <a:p>
            <a:r>
              <a:rPr lang="en-GB" dirty="0">
                <a:latin typeface="Calibri" pitchFamily="34" charset="0"/>
              </a:rPr>
              <a:t>@</a:t>
            </a:r>
            <a:r>
              <a:rPr lang="en-GB" dirty="0" err="1">
                <a:latin typeface="Calibri" pitchFamily="34" charset="0"/>
              </a:rPr>
              <a:t>GAPSsimulation</a:t>
            </a:r>
            <a:endParaRPr lang="en-GB" dirty="0">
              <a:latin typeface="Calibri" pitchFamily="34" charset="0"/>
            </a:endParaRPr>
          </a:p>
          <a:p>
            <a:r>
              <a:rPr lang="en-GB" dirty="0" smtClean="0">
                <a:latin typeface="Calibri" pitchFamily="34" charset="0"/>
              </a:rPr>
              <a:t>@</a:t>
            </a:r>
            <a:r>
              <a:rPr lang="en-GB" dirty="0" err="1" smtClean="0">
                <a:latin typeface="Calibri" pitchFamily="34" charset="0"/>
              </a:rPr>
              <a:t>asangafern</a:t>
            </a:r>
            <a:endParaRPr lang="en-GB" dirty="0">
              <a:latin typeface="Calibri" pitchFamily="34" charset="0"/>
            </a:endParaRPr>
          </a:p>
        </p:txBody>
      </p:sp>
      <p:pic>
        <p:nvPicPr>
          <p:cNvPr id="15366" name="Picture 5" descr="https://g.twimg.com/Twitter_logo_blu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512" y="6034386"/>
            <a:ext cx="703262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465707" y="6376639"/>
            <a:ext cx="3545184" cy="461588"/>
          </a:xfrm>
          <a:prstGeom prst="rect">
            <a:avLst/>
          </a:prstGeom>
          <a:noFill/>
        </p:spPr>
        <p:txBody>
          <a:bodyPr wrap="square" lIns="91364" tIns="45682" rIns="91364" bIns="45682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  <a:latin typeface="+mn-lt"/>
              </a:rPr>
              <a:t>www.gapssimulation.com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3"/>
            <a:ext cx="9144000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R:\Simulation &amp; Clinical Skills Admin\Office\Banners\GAPS LOGOS\GAPS Logo 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690" y="4952654"/>
            <a:ext cx="2053218" cy="1564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74663" y="1531982"/>
            <a:ext cx="8229600" cy="4525963"/>
          </a:xfrm>
        </p:spPr>
        <p:txBody>
          <a:bodyPr>
            <a:normAutofit lnSpcReduction="10000"/>
          </a:bodyPr>
          <a:lstStyle/>
          <a:p>
            <a:endParaRPr lang="en-GB" dirty="0" smtClean="0"/>
          </a:p>
          <a:p>
            <a:r>
              <a:rPr lang="en-GB" dirty="0" smtClean="0"/>
              <a:t>Inter-professional</a:t>
            </a:r>
          </a:p>
          <a:p>
            <a:r>
              <a:rPr lang="en-GB" dirty="0" smtClean="0"/>
              <a:t>Evidence Based</a:t>
            </a:r>
          </a:p>
          <a:p>
            <a:r>
              <a:rPr lang="en-GB" dirty="0" smtClean="0"/>
              <a:t>Informed by real practice situations</a:t>
            </a:r>
          </a:p>
          <a:p>
            <a:r>
              <a:rPr lang="en-GB" dirty="0" smtClean="0"/>
              <a:t>Evolved</a:t>
            </a:r>
          </a:p>
          <a:p>
            <a:r>
              <a:rPr lang="en-GB" dirty="0" smtClean="0"/>
              <a:t>Tangible changes Post intervention</a:t>
            </a:r>
          </a:p>
          <a:p>
            <a:r>
              <a:rPr lang="en-GB" dirty="0" smtClean="0"/>
              <a:t>Replicable</a:t>
            </a:r>
          </a:p>
          <a:p>
            <a:r>
              <a:rPr lang="en-GB" dirty="0" smtClean="0"/>
              <a:t>Sustainable</a:t>
            </a:r>
          </a:p>
        </p:txBody>
      </p:sp>
    </p:spTree>
    <p:extLst>
      <p:ext uri="{BB962C8B-B14F-4D97-AF65-F5344CB8AC3E}">
        <p14:creationId xmlns:p14="http://schemas.microsoft.com/office/powerpoint/2010/main" val="182718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6021388"/>
            <a:ext cx="33909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Box 5"/>
          <p:cNvSpPr txBox="1">
            <a:spLocks noChangeArrowheads="1"/>
          </p:cNvSpPr>
          <p:nvPr/>
        </p:nvSpPr>
        <p:spPr bwMode="auto">
          <a:xfrm>
            <a:off x="1026319" y="6045382"/>
            <a:ext cx="1943100" cy="64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4" tIns="45682" rIns="91364" bIns="45682">
            <a:spAutoFit/>
          </a:bodyPr>
          <a:lstStyle/>
          <a:p>
            <a:r>
              <a:rPr lang="en-GB" dirty="0">
                <a:latin typeface="Calibri" pitchFamily="34" charset="0"/>
              </a:rPr>
              <a:t>@</a:t>
            </a:r>
            <a:r>
              <a:rPr lang="en-GB" dirty="0" err="1">
                <a:latin typeface="Calibri" pitchFamily="34" charset="0"/>
              </a:rPr>
              <a:t>GAPSsimulation</a:t>
            </a:r>
            <a:endParaRPr lang="en-GB" dirty="0">
              <a:latin typeface="Calibri" pitchFamily="34" charset="0"/>
            </a:endParaRPr>
          </a:p>
          <a:p>
            <a:r>
              <a:rPr lang="en-GB" dirty="0" smtClean="0">
                <a:latin typeface="Calibri" pitchFamily="34" charset="0"/>
              </a:rPr>
              <a:t>@</a:t>
            </a:r>
            <a:r>
              <a:rPr lang="en-GB" dirty="0" err="1" smtClean="0">
                <a:latin typeface="Calibri" pitchFamily="34" charset="0"/>
              </a:rPr>
              <a:t>asangafern</a:t>
            </a:r>
            <a:endParaRPr lang="en-GB" dirty="0">
              <a:latin typeface="Calibri" pitchFamily="34" charset="0"/>
            </a:endParaRPr>
          </a:p>
        </p:txBody>
      </p:sp>
      <p:pic>
        <p:nvPicPr>
          <p:cNvPr id="15366" name="Picture 5" descr="https://g.twimg.com/Twitter_logo_blu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512" y="6034386"/>
            <a:ext cx="703262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465707" y="6376639"/>
            <a:ext cx="3545184" cy="461588"/>
          </a:xfrm>
          <a:prstGeom prst="rect">
            <a:avLst/>
          </a:prstGeom>
          <a:noFill/>
        </p:spPr>
        <p:txBody>
          <a:bodyPr wrap="square" lIns="91364" tIns="45682" rIns="91364" bIns="45682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  <a:latin typeface="+mn-lt"/>
              </a:rPr>
              <a:t>www.gapssimulation.com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3"/>
            <a:ext cx="9144000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R:\Simulation &amp; Clinical Skills Admin\Office\Banners\GAPS LOGOS\GAPS Logo 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690" y="4952654"/>
            <a:ext cx="2053218" cy="1564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74663" y="1531982"/>
            <a:ext cx="8229600" cy="4525963"/>
          </a:xfrm>
        </p:spPr>
        <p:txBody>
          <a:bodyPr>
            <a:normAutofit/>
          </a:bodyPr>
          <a:lstStyle/>
          <a:p>
            <a:endParaRPr lang="en-GB" dirty="0" smtClean="0"/>
          </a:p>
          <a:p>
            <a:r>
              <a:rPr lang="en-GB" dirty="0" smtClean="0"/>
              <a:t>Could this approach work at your trust/place of work?</a:t>
            </a:r>
          </a:p>
          <a:p>
            <a:r>
              <a:rPr lang="en-GB" dirty="0" smtClean="0"/>
              <a:t>What ideas do you have about </a:t>
            </a:r>
            <a:r>
              <a:rPr lang="en-GB" dirty="0" err="1" smtClean="0"/>
              <a:t>interprofessional</a:t>
            </a:r>
            <a:r>
              <a:rPr lang="en-GB" dirty="0" smtClean="0"/>
              <a:t> working at the Mental-Physical Interface?</a:t>
            </a:r>
          </a:p>
          <a:p>
            <a:r>
              <a:rPr lang="en-GB" dirty="0" smtClean="0"/>
              <a:t>How can we help ? </a:t>
            </a:r>
          </a:p>
        </p:txBody>
      </p:sp>
    </p:spTree>
    <p:extLst>
      <p:ext uri="{BB962C8B-B14F-4D97-AF65-F5344CB8AC3E}">
        <p14:creationId xmlns:p14="http://schemas.microsoft.com/office/powerpoint/2010/main" val="109723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6021388"/>
            <a:ext cx="33909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Box 5"/>
          <p:cNvSpPr txBox="1">
            <a:spLocks noChangeArrowheads="1"/>
          </p:cNvSpPr>
          <p:nvPr/>
        </p:nvSpPr>
        <p:spPr bwMode="auto">
          <a:xfrm>
            <a:off x="1026319" y="6045382"/>
            <a:ext cx="1943100" cy="64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4" tIns="45682" rIns="91364" bIns="45682">
            <a:spAutoFit/>
          </a:bodyPr>
          <a:lstStyle/>
          <a:p>
            <a:r>
              <a:rPr lang="en-GB" dirty="0">
                <a:latin typeface="Calibri" pitchFamily="34" charset="0"/>
              </a:rPr>
              <a:t>@</a:t>
            </a:r>
            <a:r>
              <a:rPr lang="en-GB" dirty="0" err="1">
                <a:latin typeface="Calibri" pitchFamily="34" charset="0"/>
              </a:rPr>
              <a:t>GAPSsimulation</a:t>
            </a:r>
            <a:endParaRPr lang="en-GB" dirty="0">
              <a:latin typeface="Calibri" pitchFamily="34" charset="0"/>
            </a:endParaRPr>
          </a:p>
          <a:p>
            <a:r>
              <a:rPr lang="en-GB" dirty="0" smtClean="0">
                <a:latin typeface="Calibri" pitchFamily="34" charset="0"/>
              </a:rPr>
              <a:t>@</a:t>
            </a:r>
            <a:r>
              <a:rPr lang="en-GB" dirty="0" err="1" smtClean="0">
                <a:latin typeface="Calibri" pitchFamily="34" charset="0"/>
              </a:rPr>
              <a:t>asangafern</a:t>
            </a:r>
            <a:endParaRPr lang="en-GB" dirty="0">
              <a:latin typeface="Calibri" pitchFamily="34" charset="0"/>
            </a:endParaRPr>
          </a:p>
        </p:txBody>
      </p:sp>
      <p:pic>
        <p:nvPicPr>
          <p:cNvPr id="15366" name="Picture 5" descr="https://g.twimg.com/Twitter_logo_blu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512" y="6034386"/>
            <a:ext cx="703262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465707" y="6376639"/>
            <a:ext cx="3545184" cy="461588"/>
          </a:xfrm>
          <a:prstGeom prst="rect">
            <a:avLst/>
          </a:prstGeom>
          <a:noFill/>
        </p:spPr>
        <p:txBody>
          <a:bodyPr wrap="square" lIns="91364" tIns="45682" rIns="91364" bIns="45682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  <a:latin typeface="+mn-lt"/>
              </a:rPr>
              <a:t>www.gapssimulation.com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3"/>
            <a:ext cx="9144000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R:\Simulation &amp; Clinical Skills Admin\Office\Banners\GAPS LOGOS\GAPS Logo 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690" y="4952654"/>
            <a:ext cx="2053218" cy="1564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74663" y="1531982"/>
            <a:ext cx="8229600" cy="4525963"/>
          </a:xfrm>
        </p:spPr>
        <p:txBody>
          <a:bodyPr/>
          <a:lstStyle/>
          <a:p>
            <a:endParaRPr lang="en-GB" dirty="0" smtClean="0"/>
          </a:p>
          <a:p>
            <a:r>
              <a:rPr lang="en-GB" dirty="0" smtClean="0"/>
              <a:t>We would love to discuss your thoughts afterwards, and possible collaborations including your ideas of best practice</a:t>
            </a:r>
          </a:p>
          <a:p>
            <a:r>
              <a:rPr lang="en-GB" dirty="0" smtClean="0"/>
              <a:t>Please stay in touch!</a:t>
            </a:r>
          </a:p>
          <a:p>
            <a:r>
              <a:rPr lang="en-GB" dirty="0" smtClean="0"/>
              <a:t>Details below</a:t>
            </a:r>
          </a:p>
          <a:p>
            <a:pPr marL="0" indent="0">
              <a:buNone/>
            </a:pPr>
            <a:r>
              <a:rPr lang="en-GB" sz="2400" dirty="0" smtClean="0">
                <a:hlinkClick r:id="rId7"/>
              </a:rPr>
              <a:t>Asanga.fernando@kcl.ac.uk</a:t>
            </a:r>
            <a:r>
              <a:rPr lang="en-GB" sz="2400" dirty="0" smtClean="0"/>
              <a:t> </a:t>
            </a:r>
            <a:endParaRPr lang="en-GB" sz="24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933056"/>
            <a:ext cx="2404019" cy="1700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138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58696</TotalTime>
  <Words>467</Words>
  <Application>Microsoft Office PowerPoint</Application>
  <PresentationFormat>On-screen Show (4:3)</PresentationFormat>
  <Paragraphs>100</Paragraphs>
  <Slides>15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1_Office Theme</vt:lpstr>
      <vt:lpstr>PowerPoint Presentation</vt:lpstr>
      <vt:lpstr>PowerPoint Presentation</vt:lpstr>
      <vt:lpstr>Integration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PRACTICE EDUCATORS Train the Trainers</dc:title>
  <dc:creator>Christopher Broom</dc:creator>
  <cp:lastModifiedBy>Locum Liaison Mayday</cp:lastModifiedBy>
  <cp:revision>98</cp:revision>
  <dcterms:created xsi:type="dcterms:W3CDTF">2015-05-14T08:51:28Z</dcterms:created>
  <dcterms:modified xsi:type="dcterms:W3CDTF">2017-02-21T18:05:19Z</dcterms:modified>
</cp:coreProperties>
</file>