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7" r:id="rId3"/>
    <p:sldId id="259" r:id="rId4"/>
    <p:sldId id="268" r:id="rId5"/>
    <p:sldId id="265" r:id="rId6"/>
    <p:sldId id="263" r:id="rId7"/>
    <p:sldId id="258" r:id="rId8"/>
    <p:sldId id="260" r:id="rId9"/>
    <p:sldId id="261" r:id="rId10"/>
    <p:sldId id="264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643" autoAdjust="0"/>
  </p:normalViewPr>
  <p:slideViewPr>
    <p:cSldViewPr>
      <p:cViewPr>
        <p:scale>
          <a:sx n="71" d="100"/>
          <a:sy n="71" d="100"/>
        </p:scale>
        <p:origin x="-81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A3CB17-678C-418C-9698-929C6D5A1857}" type="doc">
      <dgm:prSet loTypeId="urn:microsoft.com/office/officeart/2011/layout/HexagonRadial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AA61B0A5-3504-4062-8C9F-21575EBDA83B}">
      <dgm:prSet phldrT="[Text]"/>
      <dgm:spPr/>
      <dgm:t>
        <a:bodyPr/>
        <a:lstStyle/>
        <a:p>
          <a:r>
            <a:rPr lang="en-GB" dirty="0"/>
            <a:t>Challenges</a:t>
          </a:r>
        </a:p>
        <a:p>
          <a:r>
            <a:rPr lang="en-GB" dirty="0"/>
            <a:t>To the PNE</a:t>
          </a:r>
        </a:p>
      </dgm:t>
    </dgm:pt>
    <dgm:pt modelId="{04656E4A-5B48-4F81-9813-DFD3DAAA2BE8}" type="parTrans" cxnId="{A7955F7C-4A58-4E88-9D70-E257D3DD14B8}">
      <dgm:prSet/>
      <dgm:spPr/>
      <dgm:t>
        <a:bodyPr/>
        <a:lstStyle/>
        <a:p>
          <a:endParaRPr lang="en-GB"/>
        </a:p>
      </dgm:t>
    </dgm:pt>
    <dgm:pt modelId="{485AD29E-0962-48C9-AC8E-6D2D86EFA21E}" type="sibTrans" cxnId="{A7955F7C-4A58-4E88-9D70-E257D3DD14B8}">
      <dgm:prSet/>
      <dgm:spPr/>
      <dgm:t>
        <a:bodyPr/>
        <a:lstStyle/>
        <a:p>
          <a:endParaRPr lang="en-GB"/>
        </a:p>
      </dgm:t>
    </dgm:pt>
    <dgm:pt modelId="{22B078F1-BB29-4F74-95E1-480BC48BA8F5}">
      <dgm:prSet phldrT="[Text]" custT="1"/>
      <dgm:spPr/>
      <dgm:t>
        <a:bodyPr/>
        <a:lstStyle/>
        <a:p>
          <a:pPr algn="ctr"/>
          <a:r>
            <a:rPr lang="en-GB" sz="2400" dirty="0"/>
            <a:t>Experience</a:t>
          </a:r>
        </a:p>
        <a:p>
          <a:pPr algn="l"/>
          <a:r>
            <a:rPr lang="en-GB" sz="1000" dirty="0"/>
            <a:t>Technology Enhanced Learning is not something embedded into the nursing curriculum or training (cultural implications) </a:t>
          </a:r>
        </a:p>
      </dgm:t>
    </dgm:pt>
    <dgm:pt modelId="{C2C08AD4-D664-4578-BBD8-8023435A2017}" type="parTrans" cxnId="{02C6E788-3DB0-4DC5-BA01-B55ADC78BDBC}">
      <dgm:prSet/>
      <dgm:spPr/>
      <dgm:t>
        <a:bodyPr/>
        <a:lstStyle/>
        <a:p>
          <a:endParaRPr lang="en-GB"/>
        </a:p>
      </dgm:t>
    </dgm:pt>
    <dgm:pt modelId="{DAD429B9-86A3-4AF0-892C-0DB46E8EB631}" type="sibTrans" cxnId="{02C6E788-3DB0-4DC5-BA01-B55ADC78BDBC}">
      <dgm:prSet/>
      <dgm:spPr/>
      <dgm:t>
        <a:bodyPr/>
        <a:lstStyle/>
        <a:p>
          <a:endParaRPr lang="en-GB"/>
        </a:p>
      </dgm:t>
    </dgm:pt>
    <dgm:pt modelId="{395B1A06-E461-42A8-B2F2-967880A7AAFA}">
      <dgm:prSet phldrT="[Text]" custT="1"/>
      <dgm:spPr/>
      <dgm:t>
        <a:bodyPr/>
        <a:lstStyle/>
        <a:p>
          <a:pPr algn="ctr"/>
          <a:r>
            <a:rPr lang="en-GB" sz="2400" dirty="0"/>
            <a:t>Financial</a:t>
          </a:r>
        </a:p>
        <a:p>
          <a:pPr algn="l"/>
          <a:r>
            <a:rPr lang="en-GB" sz="1000" dirty="0"/>
            <a:t>- Training cuts (</a:t>
          </a:r>
          <a:r>
            <a:rPr lang="en-GB" sz="1000" dirty="0" err="1"/>
            <a:t>eMAST</a:t>
          </a:r>
          <a:r>
            <a:rPr lang="en-GB" sz="1000" dirty="0"/>
            <a:t>)</a:t>
          </a:r>
        </a:p>
        <a:p>
          <a:pPr algn="l"/>
          <a:r>
            <a:rPr lang="en-GB" sz="1000" dirty="0"/>
            <a:t>- External training costs</a:t>
          </a:r>
        </a:p>
        <a:p>
          <a:pPr algn="l"/>
          <a:r>
            <a:rPr lang="en-GB" sz="1000" dirty="0"/>
            <a:t>- Covering shifts</a:t>
          </a:r>
        </a:p>
        <a:p>
          <a:pPr algn="ctr"/>
          <a:endParaRPr lang="en-GB" sz="1000" dirty="0"/>
        </a:p>
      </dgm:t>
    </dgm:pt>
    <dgm:pt modelId="{5ABB66FC-BBB4-457B-BF35-7E8A9D8649DC}" type="parTrans" cxnId="{42054E90-4955-468B-9FDE-096B7B2F9B3C}">
      <dgm:prSet/>
      <dgm:spPr/>
      <dgm:t>
        <a:bodyPr/>
        <a:lstStyle/>
        <a:p>
          <a:endParaRPr lang="en-GB"/>
        </a:p>
      </dgm:t>
    </dgm:pt>
    <dgm:pt modelId="{A140632F-8FE6-40DA-A401-E6D1FFBFD478}" type="sibTrans" cxnId="{42054E90-4955-468B-9FDE-096B7B2F9B3C}">
      <dgm:prSet/>
      <dgm:spPr/>
      <dgm:t>
        <a:bodyPr/>
        <a:lstStyle/>
        <a:p>
          <a:endParaRPr lang="en-GB"/>
        </a:p>
      </dgm:t>
    </dgm:pt>
    <dgm:pt modelId="{C3C06751-E344-4980-80DA-0554B7D9BDD5}">
      <dgm:prSet phldrT="[Text]" custT="1"/>
      <dgm:spPr/>
      <dgm:t>
        <a:bodyPr/>
        <a:lstStyle/>
        <a:p>
          <a:pPr algn="ctr"/>
          <a:r>
            <a:rPr lang="en-GB" sz="2900" dirty="0"/>
            <a:t>Staffing</a:t>
          </a:r>
        </a:p>
        <a:p>
          <a:pPr algn="l"/>
          <a:r>
            <a:rPr lang="en-GB" sz="1000" dirty="0"/>
            <a:t>- Recruitment /retention</a:t>
          </a:r>
        </a:p>
        <a:p>
          <a:pPr algn="l"/>
          <a:r>
            <a:rPr lang="en-GB" sz="1000" dirty="0"/>
            <a:t>- High turnover</a:t>
          </a:r>
        </a:p>
        <a:p>
          <a:pPr algn="l"/>
          <a:r>
            <a:rPr lang="en-GB" sz="1000" dirty="0"/>
            <a:t>- Training exposure</a:t>
          </a:r>
        </a:p>
      </dgm:t>
    </dgm:pt>
    <dgm:pt modelId="{034ED2AD-1335-44EE-856C-DAC97D9FD367}" type="parTrans" cxnId="{E7D7A78D-1B7C-4144-8F93-35748C2CDC1D}">
      <dgm:prSet/>
      <dgm:spPr/>
      <dgm:t>
        <a:bodyPr/>
        <a:lstStyle/>
        <a:p>
          <a:endParaRPr lang="en-GB"/>
        </a:p>
      </dgm:t>
    </dgm:pt>
    <dgm:pt modelId="{689D62B1-430E-4FB0-93F0-C501F619766D}" type="sibTrans" cxnId="{E7D7A78D-1B7C-4144-8F93-35748C2CDC1D}">
      <dgm:prSet/>
      <dgm:spPr/>
      <dgm:t>
        <a:bodyPr/>
        <a:lstStyle/>
        <a:p>
          <a:endParaRPr lang="en-GB"/>
        </a:p>
      </dgm:t>
    </dgm:pt>
    <dgm:pt modelId="{345698EB-3BC4-4B72-A5FF-9DE54CD83A45}">
      <dgm:prSet phldrT="[Text]" custT="1"/>
      <dgm:spPr/>
      <dgm:t>
        <a:bodyPr/>
        <a:lstStyle/>
        <a:p>
          <a:pPr algn="ctr"/>
          <a:r>
            <a:rPr lang="en-GB" sz="2900" dirty="0"/>
            <a:t>Time</a:t>
          </a:r>
        </a:p>
        <a:p>
          <a:pPr algn="l"/>
          <a:r>
            <a:rPr lang="en-GB" sz="1000" dirty="0"/>
            <a:t>- Other commitments</a:t>
          </a:r>
        </a:p>
      </dgm:t>
    </dgm:pt>
    <dgm:pt modelId="{65DC4F80-681A-4675-8480-C11F99D1AE16}" type="parTrans" cxnId="{4A6A37E1-A92A-4CE7-89AE-006225999FBB}">
      <dgm:prSet/>
      <dgm:spPr/>
      <dgm:t>
        <a:bodyPr/>
        <a:lstStyle/>
        <a:p>
          <a:endParaRPr lang="en-GB"/>
        </a:p>
      </dgm:t>
    </dgm:pt>
    <dgm:pt modelId="{9A16F2C9-66C5-4013-9C9D-47E741DCE033}" type="sibTrans" cxnId="{4A6A37E1-A92A-4CE7-89AE-006225999FBB}">
      <dgm:prSet/>
      <dgm:spPr/>
      <dgm:t>
        <a:bodyPr/>
        <a:lstStyle/>
        <a:p>
          <a:endParaRPr lang="en-GB"/>
        </a:p>
      </dgm:t>
    </dgm:pt>
    <dgm:pt modelId="{C98ABDC1-0364-4D95-963C-2335E56FAAE8}">
      <dgm:prSet phldrT="[Text]" custT="1"/>
      <dgm:spPr/>
      <dgm:t>
        <a:bodyPr/>
        <a:lstStyle/>
        <a:p>
          <a:pPr algn="ctr"/>
          <a:r>
            <a:rPr lang="en-GB" sz="2500" dirty="0"/>
            <a:t>Resources</a:t>
          </a:r>
        </a:p>
        <a:p>
          <a:pPr algn="l"/>
          <a:r>
            <a:rPr lang="en-GB" sz="1000" dirty="0"/>
            <a:t>- Work in isolation</a:t>
          </a:r>
        </a:p>
        <a:p>
          <a:pPr algn="l"/>
          <a:r>
            <a:rPr lang="en-GB" sz="1000" dirty="0"/>
            <a:t>- Lack of support </a:t>
          </a:r>
        </a:p>
        <a:p>
          <a:pPr algn="l"/>
          <a:r>
            <a:rPr lang="en-GB" sz="1000" dirty="0" err="1"/>
            <a:t>Eg</a:t>
          </a:r>
          <a:r>
            <a:rPr lang="en-GB" sz="1000" dirty="0"/>
            <a:t>. 6 wards/300 nurses</a:t>
          </a:r>
        </a:p>
        <a:p>
          <a:pPr algn="ctr"/>
          <a:endParaRPr lang="en-GB" sz="1000" dirty="0"/>
        </a:p>
      </dgm:t>
    </dgm:pt>
    <dgm:pt modelId="{64DF8879-837A-49B5-9A03-D4810508EB23}" type="parTrans" cxnId="{D3EFDE96-E3CC-43E6-B9AD-31DD503E2C01}">
      <dgm:prSet/>
      <dgm:spPr/>
      <dgm:t>
        <a:bodyPr/>
        <a:lstStyle/>
        <a:p>
          <a:endParaRPr lang="en-GB"/>
        </a:p>
      </dgm:t>
    </dgm:pt>
    <dgm:pt modelId="{63EC94F6-8C8A-476E-A3F2-B3D3AEC7FF91}" type="sibTrans" cxnId="{D3EFDE96-E3CC-43E6-B9AD-31DD503E2C01}">
      <dgm:prSet/>
      <dgm:spPr/>
      <dgm:t>
        <a:bodyPr/>
        <a:lstStyle/>
        <a:p>
          <a:endParaRPr lang="en-GB"/>
        </a:p>
      </dgm:t>
    </dgm:pt>
    <dgm:pt modelId="{B0D3C770-EEE5-42FF-95E5-616A9E3B685C}">
      <dgm:prSet phldrT="[Text]" custT="1"/>
      <dgm:spPr/>
      <dgm:t>
        <a:bodyPr/>
        <a:lstStyle/>
        <a:p>
          <a:pPr algn="ctr"/>
          <a:r>
            <a:rPr lang="en-GB" sz="1700" dirty="0"/>
            <a:t>Responsibilities</a:t>
          </a:r>
        </a:p>
        <a:p>
          <a:pPr algn="l"/>
          <a:r>
            <a:rPr lang="en-GB" sz="1000" dirty="0"/>
            <a:t>- Supernumerary</a:t>
          </a:r>
        </a:p>
        <a:p>
          <a:pPr algn="l"/>
          <a:r>
            <a:rPr lang="en-GB" sz="1000" dirty="0"/>
            <a:t>- Overseas recruits</a:t>
          </a:r>
        </a:p>
        <a:p>
          <a:pPr algn="l"/>
          <a:r>
            <a:rPr lang="en-GB" sz="1000" dirty="0"/>
            <a:t>- CPPD</a:t>
          </a:r>
        </a:p>
        <a:p>
          <a:pPr algn="l"/>
          <a:r>
            <a:rPr lang="en-GB" sz="1000" dirty="0"/>
            <a:t>- Competencies</a:t>
          </a:r>
        </a:p>
      </dgm:t>
    </dgm:pt>
    <dgm:pt modelId="{BE30D240-193E-4877-A0C5-5BA564C790A3}" type="parTrans" cxnId="{3367B177-0464-4105-92E4-88CE6FE9F706}">
      <dgm:prSet/>
      <dgm:spPr/>
      <dgm:t>
        <a:bodyPr/>
        <a:lstStyle/>
        <a:p>
          <a:endParaRPr lang="en-GB"/>
        </a:p>
      </dgm:t>
    </dgm:pt>
    <dgm:pt modelId="{BECB4E6D-0189-4DD6-9C75-4F2DDE0865A4}" type="sibTrans" cxnId="{3367B177-0464-4105-92E4-88CE6FE9F706}">
      <dgm:prSet/>
      <dgm:spPr/>
      <dgm:t>
        <a:bodyPr/>
        <a:lstStyle/>
        <a:p>
          <a:endParaRPr lang="en-GB"/>
        </a:p>
      </dgm:t>
    </dgm:pt>
    <dgm:pt modelId="{1E485B04-9364-4D34-8964-F1A0FA7515F4}">
      <dgm:prSet/>
      <dgm:spPr/>
      <dgm:t>
        <a:bodyPr/>
        <a:lstStyle/>
        <a:p>
          <a:pPr algn="l"/>
          <a:r>
            <a:rPr lang="en-GB" sz="1000" dirty="0"/>
            <a:t>7.5 managerial</a:t>
          </a:r>
        </a:p>
      </dgm:t>
    </dgm:pt>
    <dgm:pt modelId="{302FB10F-CA64-4A87-91F2-A74A34051521}" type="parTrans" cxnId="{C4A381DC-70A0-4ACE-B71C-AB3927833FB7}">
      <dgm:prSet/>
      <dgm:spPr/>
      <dgm:t>
        <a:bodyPr/>
        <a:lstStyle/>
        <a:p>
          <a:endParaRPr lang="en-GB"/>
        </a:p>
      </dgm:t>
    </dgm:pt>
    <dgm:pt modelId="{D84FF804-9B2E-4139-B4F4-CCE54F3B45AB}" type="sibTrans" cxnId="{C4A381DC-70A0-4ACE-B71C-AB3927833FB7}">
      <dgm:prSet/>
      <dgm:spPr/>
      <dgm:t>
        <a:bodyPr/>
        <a:lstStyle/>
        <a:p>
          <a:endParaRPr lang="en-GB"/>
        </a:p>
      </dgm:t>
    </dgm:pt>
    <dgm:pt modelId="{9B84208E-7CE6-4709-A0D5-1B3C0FF22260}">
      <dgm:prSet/>
      <dgm:spPr/>
      <dgm:t>
        <a:bodyPr/>
        <a:lstStyle/>
        <a:p>
          <a:pPr algn="l"/>
          <a:r>
            <a:rPr lang="en-GB" sz="1000" dirty="0"/>
            <a:t>7.5 clinical</a:t>
          </a:r>
        </a:p>
      </dgm:t>
    </dgm:pt>
    <dgm:pt modelId="{34FA6610-3848-4473-9FDB-D2E2E258D3F9}" type="parTrans" cxnId="{48290429-BFFE-4266-B750-04012F4D8617}">
      <dgm:prSet/>
      <dgm:spPr/>
      <dgm:t>
        <a:bodyPr/>
        <a:lstStyle/>
        <a:p>
          <a:endParaRPr lang="en-GB"/>
        </a:p>
      </dgm:t>
    </dgm:pt>
    <dgm:pt modelId="{FB0AEFC6-9E08-4CFA-8F26-31AE1720906E}" type="sibTrans" cxnId="{48290429-BFFE-4266-B750-04012F4D8617}">
      <dgm:prSet/>
      <dgm:spPr/>
      <dgm:t>
        <a:bodyPr/>
        <a:lstStyle/>
        <a:p>
          <a:endParaRPr lang="en-GB"/>
        </a:p>
      </dgm:t>
    </dgm:pt>
    <dgm:pt modelId="{1E5F1785-6C25-48F7-864D-5D4A4402D387}">
      <dgm:prSet/>
      <dgm:spPr/>
      <dgm:t>
        <a:bodyPr/>
        <a:lstStyle/>
        <a:p>
          <a:pPr algn="l"/>
          <a:r>
            <a:rPr lang="en-GB" sz="1000" dirty="0"/>
            <a:t>22.5 teaching</a:t>
          </a:r>
        </a:p>
      </dgm:t>
    </dgm:pt>
    <dgm:pt modelId="{0475609F-2C63-45EF-BAD5-25B82A3A63E1}" type="parTrans" cxnId="{28103B35-5C95-46FE-8265-06E2108C6F9B}">
      <dgm:prSet/>
      <dgm:spPr/>
      <dgm:t>
        <a:bodyPr/>
        <a:lstStyle/>
        <a:p>
          <a:endParaRPr lang="en-GB"/>
        </a:p>
      </dgm:t>
    </dgm:pt>
    <dgm:pt modelId="{54D8BFF0-BFBB-4AD3-8BEB-87ADF63CF268}" type="sibTrans" cxnId="{28103B35-5C95-46FE-8265-06E2108C6F9B}">
      <dgm:prSet/>
      <dgm:spPr/>
      <dgm:t>
        <a:bodyPr/>
        <a:lstStyle/>
        <a:p>
          <a:endParaRPr lang="en-GB"/>
        </a:p>
      </dgm:t>
    </dgm:pt>
    <dgm:pt modelId="{66C5E290-5A09-49B9-B48B-D39FA5CE6F88}" type="pres">
      <dgm:prSet presAssocID="{F0A3CB17-678C-418C-9698-929C6D5A185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05BAE6D-DBB4-4472-84BE-AE97C388146F}" type="pres">
      <dgm:prSet presAssocID="{AA61B0A5-3504-4062-8C9F-21575EBDA83B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74059D69-1B39-4BE7-BA80-7D52C74393DC}" type="pres">
      <dgm:prSet presAssocID="{22B078F1-BB29-4F74-95E1-480BC48BA8F5}" presName="Accent1" presStyleCnt="0"/>
      <dgm:spPr/>
    </dgm:pt>
    <dgm:pt modelId="{B72E4C40-BF67-4850-8A36-6186FFDB8E08}" type="pres">
      <dgm:prSet presAssocID="{22B078F1-BB29-4F74-95E1-480BC48BA8F5}" presName="Accent" presStyleLbl="bgShp" presStyleIdx="0" presStyleCnt="6"/>
      <dgm:spPr/>
    </dgm:pt>
    <dgm:pt modelId="{940872E8-3AD7-43E6-B652-B222E873DDE0}" type="pres">
      <dgm:prSet presAssocID="{22B078F1-BB29-4F74-95E1-480BC48BA8F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9C6613C-FCD0-44A5-8193-4C5A6640AAE1}" type="pres">
      <dgm:prSet presAssocID="{395B1A06-E461-42A8-B2F2-967880A7AAFA}" presName="Accent2" presStyleCnt="0"/>
      <dgm:spPr/>
    </dgm:pt>
    <dgm:pt modelId="{9B4BDE8F-4A78-4FDE-B105-0CECC8CADEA6}" type="pres">
      <dgm:prSet presAssocID="{395B1A06-E461-42A8-B2F2-967880A7AAFA}" presName="Accent" presStyleLbl="bgShp" presStyleIdx="1" presStyleCnt="6"/>
      <dgm:spPr/>
    </dgm:pt>
    <dgm:pt modelId="{49972F98-AD07-4E82-B9C3-3374DE9E7CC3}" type="pres">
      <dgm:prSet presAssocID="{395B1A06-E461-42A8-B2F2-967880A7AAFA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4F9A21-9F12-4F05-B44E-A34981E71EDE}" type="pres">
      <dgm:prSet presAssocID="{C3C06751-E344-4980-80DA-0554B7D9BDD5}" presName="Accent3" presStyleCnt="0"/>
      <dgm:spPr/>
    </dgm:pt>
    <dgm:pt modelId="{8456D39C-7469-45D7-9830-5F81332C39CF}" type="pres">
      <dgm:prSet presAssocID="{C3C06751-E344-4980-80DA-0554B7D9BDD5}" presName="Accent" presStyleLbl="bgShp" presStyleIdx="2" presStyleCnt="6"/>
      <dgm:spPr/>
    </dgm:pt>
    <dgm:pt modelId="{10D01303-DDDB-4A73-BE8A-06CEB2FAA97D}" type="pres">
      <dgm:prSet presAssocID="{C3C06751-E344-4980-80DA-0554B7D9BDD5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CD89A6-AC05-4235-B042-AF820C841A71}" type="pres">
      <dgm:prSet presAssocID="{345698EB-3BC4-4B72-A5FF-9DE54CD83A45}" presName="Accent4" presStyleCnt="0"/>
      <dgm:spPr/>
    </dgm:pt>
    <dgm:pt modelId="{903B300B-9AAD-4B65-99FD-6F32E0BDBC14}" type="pres">
      <dgm:prSet presAssocID="{345698EB-3BC4-4B72-A5FF-9DE54CD83A45}" presName="Accent" presStyleLbl="bgShp" presStyleIdx="3" presStyleCnt="6"/>
      <dgm:spPr/>
    </dgm:pt>
    <dgm:pt modelId="{FCD1D786-0084-498F-93EE-7AB68BA74F49}" type="pres">
      <dgm:prSet presAssocID="{345698EB-3BC4-4B72-A5FF-9DE54CD83A45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A03865-F6D7-4E1A-BC3A-2C638C72BF7B}" type="pres">
      <dgm:prSet presAssocID="{C98ABDC1-0364-4D95-963C-2335E56FAAE8}" presName="Accent5" presStyleCnt="0"/>
      <dgm:spPr/>
    </dgm:pt>
    <dgm:pt modelId="{FBE4AC69-24CF-4CC4-B070-D4048DB6523C}" type="pres">
      <dgm:prSet presAssocID="{C98ABDC1-0364-4D95-963C-2335E56FAAE8}" presName="Accent" presStyleLbl="bgShp" presStyleIdx="4" presStyleCnt="6"/>
      <dgm:spPr/>
    </dgm:pt>
    <dgm:pt modelId="{3EC0996D-E60F-4EE5-9D45-3FF09388AF0C}" type="pres">
      <dgm:prSet presAssocID="{C98ABDC1-0364-4D95-963C-2335E56FAAE8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A6E9D1-1428-4E84-A71E-8E2A9BF4EEBF}" type="pres">
      <dgm:prSet presAssocID="{B0D3C770-EEE5-42FF-95E5-616A9E3B685C}" presName="Accent6" presStyleCnt="0"/>
      <dgm:spPr/>
    </dgm:pt>
    <dgm:pt modelId="{52EB2D46-CA51-4EEC-81EF-2B222927D7F0}" type="pres">
      <dgm:prSet presAssocID="{B0D3C770-EEE5-42FF-95E5-616A9E3B685C}" presName="Accent" presStyleLbl="bgShp" presStyleIdx="5" presStyleCnt="6"/>
      <dgm:spPr/>
    </dgm:pt>
    <dgm:pt modelId="{BFA87057-5CE4-460C-A42F-30FB53FD0580}" type="pres">
      <dgm:prSet presAssocID="{B0D3C770-EEE5-42FF-95E5-616A9E3B685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15EA2D3-CA9A-40C7-8BDA-A6E7A72703E1}" type="presOf" srcId="{345698EB-3BC4-4B72-A5FF-9DE54CD83A45}" destId="{FCD1D786-0084-498F-93EE-7AB68BA74F49}" srcOrd="0" destOrd="0" presId="urn:microsoft.com/office/officeart/2011/layout/HexagonRadial"/>
    <dgm:cxn modelId="{750561A8-E9D4-499F-9A06-7DCFAF6DC54C}" type="presOf" srcId="{1E485B04-9364-4D34-8964-F1A0FA7515F4}" destId="{FCD1D786-0084-498F-93EE-7AB68BA74F49}" srcOrd="0" destOrd="1" presId="urn:microsoft.com/office/officeart/2011/layout/HexagonRadial"/>
    <dgm:cxn modelId="{D3EFDE96-E3CC-43E6-B9AD-31DD503E2C01}" srcId="{AA61B0A5-3504-4062-8C9F-21575EBDA83B}" destId="{C98ABDC1-0364-4D95-963C-2335E56FAAE8}" srcOrd="4" destOrd="0" parTransId="{64DF8879-837A-49B5-9A03-D4810508EB23}" sibTransId="{63EC94F6-8C8A-476E-A3F2-B3D3AEC7FF91}"/>
    <dgm:cxn modelId="{48290429-BFFE-4266-B750-04012F4D8617}" srcId="{345698EB-3BC4-4B72-A5FF-9DE54CD83A45}" destId="{9B84208E-7CE6-4709-A0D5-1B3C0FF22260}" srcOrd="1" destOrd="0" parTransId="{34FA6610-3848-4473-9FDB-D2E2E258D3F9}" sibTransId="{FB0AEFC6-9E08-4CFA-8F26-31AE1720906E}"/>
    <dgm:cxn modelId="{A7955F7C-4A58-4E88-9D70-E257D3DD14B8}" srcId="{F0A3CB17-678C-418C-9698-929C6D5A1857}" destId="{AA61B0A5-3504-4062-8C9F-21575EBDA83B}" srcOrd="0" destOrd="0" parTransId="{04656E4A-5B48-4F81-9813-DFD3DAAA2BE8}" sibTransId="{485AD29E-0962-48C9-AC8E-6D2D86EFA21E}"/>
    <dgm:cxn modelId="{81B5B5FF-3C47-4AB5-9094-30D9D46A1EE0}" type="presOf" srcId="{9B84208E-7CE6-4709-A0D5-1B3C0FF22260}" destId="{FCD1D786-0084-498F-93EE-7AB68BA74F49}" srcOrd="0" destOrd="2" presId="urn:microsoft.com/office/officeart/2011/layout/HexagonRadial"/>
    <dgm:cxn modelId="{36D09D68-07A0-4062-989F-7237D1AC6BEA}" type="presOf" srcId="{395B1A06-E461-42A8-B2F2-967880A7AAFA}" destId="{49972F98-AD07-4E82-B9C3-3374DE9E7CC3}" srcOrd="0" destOrd="0" presId="urn:microsoft.com/office/officeart/2011/layout/HexagonRadial"/>
    <dgm:cxn modelId="{82606817-A5C5-408F-BC73-6FF4ACDBDF88}" type="presOf" srcId="{AA61B0A5-3504-4062-8C9F-21575EBDA83B}" destId="{D05BAE6D-DBB4-4472-84BE-AE97C388146F}" srcOrd="0" destOrd="0" presId="urn:microsoft.com/office/officeart/2011/layout/HexagonRadial"/>
    <dgm:cxn modelId="{9FCA614B-01DE-46A3-AE18-74CC400E0DBC}" type="presOf" srcId="{C98ABDC1-0364-4D95-963C-2335E56FAAE8}" destId="{3EC0996D-E60F-4EE5-9D45-3FF09388AF0C}" srcOrd="0" destOrd="0" presId="urn:microsoft.com/office/officeart/2011/layout/HexagonRadial"/>
    <dgm:cxn modelId="{02C6E788-3DB0-4DC5-BA01-B55ADC78BDBC}" srcId="{AA61B0A5-3504-4062-8C9F-21575EBDA83B}" destId="{22B078F1-BB29-4F74-95E1-480BC48BA8F5}" srcOrd="0" destOrd="0" parTransId="{C2C08AD4-D664-4578-BBD8-8023435A2017}" sibTransId="{DAD429B9-86A3-4AF0-892C-0DB46E8EB631}"/>
    <dgm:cxn modelId="{48E782EB-A24A-4CBD-931D-6742BE1C36BC}" type="presOf" srcId="{F0A3CB17-678C-418C-9698-929C6D5A1857}" destId="{66C5E290-5A09-49B9-B48B-D39FA5CE6F88}" srcOrd="0" destOrd="0" presId="urn:microsoft.com/office/officeart/2011/layout/HexagonRadial"/>
    <dgm:cxn modelId="{28103B35-5C95-46FE-8265-06E2108C6F9B}" srcId="{345698EB-3BC4-4B72-A5FF-9DE54CD83A45}" destId="{1E5F1785-6C25-48F7-864D-5D4A4402D387}" srcOrd="2" destOrd="0" parTransId="{0475609F-2C63-45EF-BAD5-25B82A3A63E1}" sibTransId="{54D8BFF0-BFBB-4AD3-8BEB-87ADF63CF268}"/>
    <dgm:cxn modelId="{E7D7A78D-1B7C-4144-8F93-35748C2CDC1D}" srcId="{AA61B0A5-3504-4062-8C9F-21575EBDA83B}" destId="{C3C06751-E344-4980-80DA-0554B7D9BDD5}" srcOrd="2" destOrd="0" parTransId="{034ED2AD-1335-44EE-856C-DAC97D9FD367}" sibTransId="{689D62B1-430E-4FB0-93F0-C501F619766D}"/>
    <dgm:cxn modelId="{4972C096-CAB1-4FB4-A5B4-FE9F8A8EDBB3}" type="presOf" srcId="{22B078F1-BB29-4F74-95E1-480BC48BA8F5}" destId="{940872E8-3AD7-43E6-B652-B222E873DDE0}" srcOrd="0" destOrd="0" presId="urn:microsoft.com/office/officeart/2011/layout/HexagonRadial"/>
    <dgm:cxn modelId="{B73D1D0E-7CBA-4A26-B632-676562B8DC19}" type="presOf" srcId="{1E5F1785-6C25-48F7-864D-5D4A4402D387}" destId="{FCD1D786-0084-498F-93EE-7AB68BA74F49}" srcOrd="0" destOrd="3" presId="urn:microsoft.com/office/officeart/2011/layout/HexagonRadial"/>
    <dgm:cxn modelId="{3367B177-0464-4105-92E4-88CE6FE9F706}" srcId="{AA61B0A5-3504-4062-8C9F-21575EBDA83B}" destId="{B0D3C770-EEE5-42FF-95E5-616A9E3B685C}" srcOrd="5" destOrd="0" parTransId="{BE30D240-193E-4877-A0C5-5BA564C790A3}" sibTransId="{BECB4E6D-0189-4DD6-9C75-4F2DDE0865A4}"/>
    <dgm:cxn modelId="{91DFB610-DF37-4882-B391-B13497027D4A}" type="presOf" srcId="{B0D3C770-EEE5-42FF-95E5-616A9E3B685C}" destId="{BFA87057-5CE4-460C-A42F-30FB53FD0580}" srcOrd="0" destOrd="0" presId="urn:microsoft.com/office/officeart/2011/layout/HexagonRadial"/>
    <dgm:cxn modelId="{9E033F77-DF0E-484E-98FE-5C99DE3446A1}" type="presOf" srcId="{C3C06751-E344-4980-80DA-0554B7D9BDD5}" destId="{10D01303-DDDB-4A73-BE8A-06CEB2FAA97D}" srcOrd="0" destOrd="0" presId="urn:microsoft.com/office/officeart/2011/layout/HexagonRadial"/>
    <dgm:cxn modelId="{4A6A37E1-A92A-4CE7-89AE-006225999FBB}" srcId="{AA61B0A5-3504-4062-8C9F-21575EBDA83B}" destId="{345698EB-3BC4-4B72-A5FF-9DE54CD83A45}" srcOrd="3" destOrd="0" parTransId="{65DC4F80-681A-4675-8480-C11F99D1AE16}" sibTransId="{9A16F2C9-66C5-4013-9C9D-47E741DCE033}"/>
    <dgm:cxn modelId="{C4A381DC-70A0-4ACE-B71C-AB3927833FB7}" srcId="{345698EB-3BC4-4B72-A5FF-9DE54CD83A45}" destId="{1E485B04-9364-4D34-8964-F1A0FA7515F4}" srcOrd="0" destOrd="0" parTransId="{302FB10F-CA64-4A87-91F2-A74A34051521}" sibTransId="{D84FF804-9B2E-4139-B4F4-CCE54F3B45AB}"/>
    <dgm:cxn modelId="{42054E90-4955-468B-9FDE-096B7B2F9B3C}" srcId="{AA61B0A5-3504-4062-8C9F-21575EBDA83B}" destId="{395B1A06-E461-42A8-B2F2-967880A7AAFA}" srcOrd="1" destOrd="0" parTransId="{5ABB66FC-BBB4-457B-BF35-7E8A9D8649DC}" sibTransId="{A140632F-8FE6-40DA-A401-E6D1FFBFD478}"/>
    <dgm:cxn modelId="{8D158A5B-A6D6-47EA-B73E-F9BA7DF28E6F}" type="presParOf" srcId="{66C5E290-5A09-49B9-B48B-D39FA5CE6F88}" destId="{D05BAE6D-DBB4-4472-84BE-AE97C388146F}" srcOrd="0" destOrd="0" presId="urn:microsoft.com/office/officeart/2011/layout/HexagonRadial"/>
    <dgm:cxn modelId="{9BD73146-FECD-4072-BD73-3459AADD7C61}" type="presParOf" srcId="{66C5E290-5A09-49B9-B48B-D39FA5CE6F88}" destId="{74059D69-1B39-4BE7-BA80-7D52C74393DC}" srcOrd="1" destOrd="0" presId="urn:microsoft.com/office/officeart/2011/layout/HexagonRadial"/>
    <dgm:cxn modelId="{4DFE12FC-A369-415F-9461-9BF4548D888E}" type="presParOf" srcId="{74059D69-1B39-4BE7-BA80-7D52C74393DC}" destId="{B72E4C40-BF67-4850-8A36-6186FFDB8E08}" srcOrd="0" destOrd="0" presId="urn:microsoft.com/office/officeart/2011/layout/HexagonRadial"/>
    <dgm:cxn modelId="{5173C4D4-7528-48BB-BCDC-DE2708A5C83C}" type="presParOf" srcId="{66C5E290-5A09-49B9-B48B-D39FA5CE6F88}" destId="{940872E8-3AD7-43E6-B652-B222E873DDE0}" srcOrd="2" destOrd="0" presId="urn:microsoft.com/office/officeart/2011/layout/HexagonRadial"/>
    <dgm:cxn modelId="{C9917C7D-3637-4E10-BCCD-72725A771CA0}" type="presParOf" srcId="{66C5E290-5A09-49B9-B48B-D39FA5CE6F88}" destId="{39C6613C-FCD0-44A5-8193-4C5A6640AAE1}" srcOrd="3" destOrd="0" presId="urn:microsoft.com/office/officeart/2011/layout/HexagonRadial"/>
    <dgm:cxn modelId="{2AC35796-08FF-41D2-9F36-3ACB4BAF510D}" type="presParOf" srcId="{39C6613C-FCD0-44A5-8193-4C5A6640AAE1}" destId="{9B4BDE8F-4A78-4FDE-B105-0CECC8CADEA6}" srcOrd="0" destOrd="0" presId="urn:microsoft.com/office/officeart/2011/layout/HexagonRadial"/>
    <dgm:cxn modelId="{ABFF34D1-C2D1-4D57-B7FE-3BF105DAC488}" type="presParOf" srcId="{66C5E290-5A09-49B9-B48B-D39FA5CE6F88}" destId="{49972F98-AD07-4E82-B9C3-3374DE9E7CC3}" srcOrd="4" destOrd="0" presId="urn:microsoft.com/office/officeart/2011/layout/HexagonRadial"/>
    <dgm:cxn modelId="{3595723B-7729-4A8D-A617-FDAA4EDD8AB4}" type="presParOf" srcId="{66C5E290-5A09-49B9-B48B-D39FA5CE6F88}" destId="{274F9A21-9F12-4F05-B44E-A34981E71EDE}" srcOrd="5" destOrd="0" presId="urn:microsoft.com/office/officeart/2011/layout/HexagonRadial"/>
    <dgm:cxn modelId="{884AA8CD-5EA5-466C-A34C-A14D5501D51C}" type="presParOf" srcId="{274F9A21-9F12-4F05-B44E-A34981E71EDE}" destId="{8456D39C-7469-45D7-9830-5F81332C39CF}" srcOrd="0" destOrd="0" presId="urn:microsoft.com/office/officeart/2011/layout/HexagonRadial"/>
    <dgm:cxn modelId="{B654DEEB-E747-406A-924E-AF8380BDE2D6}" type="presParOf" srcId="{66C5E290-5A09-49B9-B48B-D39FA5CE6F88}" destId="{10D01303-DDDB-4A73-BE8A-06CEB2FAA97D}" srcOrd="6" destOrd="0" presId="urn:microsoft.com/office/officeart/2011/layout/HexagonRadial"/>
    <dgm:cxn modelId="{527150D3-16CB-431D-8D04-3420641F8C71}" type="presParOf" srcId="{66C5E290-5A09-49B9-B48B-D39FA5CE6F88}" destId="{9FCD89A6-AC05-4235-B042-AF820C841A71}" srcOrd="7" destOrd="0" presId="urn:microsoft.com/office/officeart/2011/layout/HexagonRadial"/>
    <dgm:cxn modelId="{A7FCD8B2-CDDA-4902-82AC-B197480D8068}" type="presParOf" srcId="{9FCD89A6-AC05-4235-B042-AF820C841A71}" destId="{903B300B-9AAD-4B65-99FD-6F32E0BDBC14}" srcOrd="0" destOrd="0" presId="urn:microsoft.com/office/officeart/2011/layout/HexagonRadial"/>
    <dgm:cxn modelId="{C1E03360-E963-4FB3-AC60-085481E4FAB5}" type="presParOf" srcId="{66C5E290-5A09-49B9-B48B-D39FA5CE6F88}" destId="{FCD1D786-0084-498F-93EE-7AB68BA74F49}" srcOrd="8" destOrd="0" presId="urn:microsoft.com/office/officeart/2011/layout/HexagonRadial"/>
    <dgm:cxn modelId="{998DC645-6A16-4568-B463-BADB28012B35}" type="presParOf" srcId="{66C5E290-5A09-49B9-B48B-D39FA5CE6F88}" destId="{49A03865-F6D7-4E1A-BC3A-2C638C72BF7B}" srcOrd="9" destOrd="0" presId="urn:microsoft.com/office/officeart/2011/layout/HexagonRadial"/>
    <dgm:cxn modelId="{D8280595-0521-448E-9148-BEAFE31E7B52}" type="presParOf" srcId="{49A03865-F6D7-4E1A-BC3A-2C638C72BF7B}" destId="{FBE4AC69-24CF-4CC4-B070-D4048DB6523C}" srcOrd="0" destOrd="0" presId="urn:microsoft.com/office/officeart/2011/layout/HexagonRadial"/>
    <dgm:cxn modelId="{22517640-8D38-47EE-9979-180B6BD0B354}" type="presParOf" srcId="{66C5E290-5A09-49B9-B48B-D39FA5CE6F88}" destId="{3EC0996D-E60F-4EE5-9D45-3FF09388AF0C}" srcOrd="10" destOrd="0" presId="urn:microsoft.com/office/officeart/2011/layout/HexagonRadial"/>
    <dgm:cxn modelId="{69795ECD-4411-420B-8B6E-6A8000DB74FE}" type="presParOf" srcId="{66C5E290-5A09-49B9-B48B-D39FA5CE6F88}" destId="{D9A6E9D1-1428-4E84-A71E-8E2A9BF4EEBF}" srcOrd="11" destOrd="0" presId="urn:microsoft.com/office/officeart/2011/layout/HexagonRadial"/>
    <dgm:cxn modelId="{B7C17FB4-BD2B-4D78-9A48-56121A889108}" type="presParOf" srcId="{D9A6E9D1-1428-4E84-A71E-8E2A9BF4EEBF}" destId="{52EB2D46-CA51-4EEC-81EF-2B222927D7F0}" srcOrd="0" destOrd="0" presId="urn:microsoft.com/office/officeart/2011/layout/HexagonRadial"/>
    <dgm:cxn modelId="{906A3B02-941B-42EA-9D56-A2CAAF7635E8}" type="presParOf" srcId="{66C5E290-5A09-49B9-B48B-D39FA5CE6F88}" destId="{BFA87057-5CE4-460C-A42F-30FB53FD0580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BAE6D-DBB4-4472-84BE-AE97C388146F}">
      <dsp:nvSpPr>
        <dsp:cNvPr id="0" name=""/>
        <dsp:cNvSpPr/>
      </dsp:nvSpPr>
      <dsp:spPr>
        <a:xfrm>
          <a:off x="3771190" y="2079332"/>
          <a:ext cx="2642922" cy="228623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/>
            <a:t>Challenges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/>
            <a:t>To the PNE</a:t>
          </a:r>
        </a:p>
      </dsp:txBody>
      <dsp:txXfrm>
        <a:off x="4209159" y="2458193"/>
        <a:ext cx="1766984" cy="1528512"/>
      </dsp:txXfrm>
    </dsp:sp>
    <dsp:sp modelId="{9B4BDE8F-4A78-4FDE-B105-0CECC8CADEA6}">
      <dsp:nvSpPr>
        <dsp:cNvPr id="0" name=""/>
        <dsp:cNvSpPr/>
      </dsp:nvSpPr>
      <dsp:spPr>
        <a:xfrm>
          <a:off x="5426168" y="985523"/>
          <a:ext cx="997166" cy="85919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872E8-3AD7-43E6-B652-B222E873DDE0}">
      <dsp:nvSpPr>
        <dsp:cNvPr id="0" name=""/>
        <dsp:cNvSpPr/>
      </dsp:nvSpPr>
      <dsp:spPr>
        <a:xfrm>
          <a:off x="4014642" y="0"/>
          <a:ext cx="2165856" cy="187371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Experience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Technology Enhanced Learning is not something embedded into the nursing curriculum or training (cultural implications) </a:t>
          </a:r>
        </a:p>
      </dsp:txBody>
      <dsp:txXfrm>
        <a:off x="4373571" y="310515"/>
        <a:ext cx="1447998" cy="1252689"/>
      </dsp:txXfrm>
    </dsp:sp>
    <dsp:sp modelId="{8456D39C-7469-45D7-9830-5F81332C39CF}">
      <dsp:nvSpPr>
        <dsp:cNvPr id="0" name=""/>
        <dsp:cNvSpPr/>
      </dsp:nvSpPr>
      <dsp:spPr>
        <a:xfrm>
          <a:off x="6589939" y="2591753"/>
          <a:ext cx="997166" cy="85919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972F98-AD07-4E82-B9C3-3374DE9E7CC3}">
      <dsp:nvSpPr>
        <dsp:cNvPr id="0" name=""/>
        <dsp:cNvSpPr/>
      </dsp:nvSpPr>
      <dsp:spPr>
        <a:xfrm>
          <a:off x="6000983" y="1152463"/>
          <a:ext cx="2165856" cy="187371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Financial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Training cuts (</a:t>
          </a:r>
          <a:r>
            <a:rPr lang="en-GB" sz="1000" kern="1200" dirty="0" err="1"/>
            <a:t>eMAST</a:t>
          </a:r>
          <a:r>
            <a:rPr lang="en-GB" sz="1000" kern="1200" dirty="0"/>
            <a:t>)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External training costs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Covering shifts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 dirty="0"/>
        </a:p>
      </dsp:txBody>
      <dsp:txXfrm>
        <a:off x="6359912" y="1462978"/>
        <a:ext cx="1447998" cy="1252689"/>
      </dsp:txXfrm>
    </dsp:sp>
    <dsp:sp modelId="{903B300B-9AAD-4B65-99FD-6F32E0BDBC14}">
      <dsp:nvSpPr>
        <dsp:cNvPr id="0" name=""/>
        <dsp:cNvSpPr/>
      </dsp:nvSpPr>
      <dsp:spPr>
        <a:xfrm>
          <a:off x="5781508" y="4404885"/>
          <a:ext cx="997166" cy="85919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D01303-DDDB-4A73-BE8A-06CEB2FAA97D}">
      <dsp:nvSpPr>
        <dsp:cNvPr id="0" name=""/>
        <dsp:cNvSpPr/>
      </dsp:nvSpPr>
      <dsp:spPr>
        <a:xfrm>
          <a:off x="6000983" y="3418072"/>
          <a:ext cx="2165856" cy="187371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/>
            <a:t>Staffing</a:t>
          </a:r>
        </a:p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Recruitment /retention</a:t>
          </a:r>
        </a:p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High turnover</a:t>
          </a:r>
        </a:p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Training exposure</a:t>
          </a:r>
        </a:p>
      </dsp:txBody>
      <dsp:txXfrm>
        <a:off x="6359912" y="3728587"/>
        <a:ext cx="1447998" cy="1252689"/>
      </dsp:txXfrm>
    </dsp:sp>
    <dsp:sp modelId="{FBE4AC69-24CF-4CC4-B070-D4048DB6523C}">
      <dsp:nvSpPr>
        <dsp:cNvPr id="0" name=""/>
        <dsp:cNvSpPr/>
      </dsp:nvSpPr>
      <dsp:spPr>
        <a:xfrm>
          <a:off x="3776109" y="4593095"/>
          <a:ext cx="997166" cy="85919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1D786-0084-498F-93EE-7AB68BA74F49}">
      <dsp:nvSpPr>
        <dsp:cNvPr id="0" name=""/>
        <dsp:cNvSpPr/>
      </dsp:nvSpPr>
      <dsp:spPr>
        <a:xfrm>
          <a:off x="4014642" y="4571825"/>
          <a:ext cx="2165856" cy="187371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/>
            <a:t>Time</a:t>
          </a:r>
        </a:p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Other commitments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dirty="0"/>
            <a:t>7.5 managerial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dirty="0"/>
            <a:t>7.5 clinical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000" kern="1200" dirty="0"/>
            <a:t>22.5 teaching</a:t>
          </a:r>
        </a:p>
      </dsp:txBody>
      <dsp:txXfrm>
        <a:off x="4373571" y="4882340"/>
        <a:ext cx="1447998" cy="1252689"/>
      </dsp:txXfrm>
    </dsp:sp>
    <dsp:sp modelId="{52EB2D46-CA51-4EEC-81EF-2B222927D7F0}">
      <dsp:nvSpPr>
        <dsp:cNvPr id="0" name=""/>
        <dsp:cNvSpPr/>
      </dsp:nvSpPr>
      <dsp:spPr>
        <a:xfrm>
          <a:off x="2593279" y="2987510"/>
          <a:ext cx="997166" cy="85919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0996D-E60F-4EE5-9D45-3FF09388AF0C}">
      <dsp:nvSpPr>
        <dsp:cNvPr id="0" name=""/>
        <dsp:cNvSpPr/>
      </dsp:nvSpPr>
      <dsp:spPr>
        <a:xfrm>
          <a:off x="2019079" y="3419361"/>
          <a:ext cx="2165856" cy="187371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/>
            <a:t>Resources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Work in isolation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Lack of support 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err="1"/>
            <a:t>Eg</a:t>
          </a:r>
          <a:r>
            <a:rPr lang="en-GB" sz="1000" kern="1200" dirty="0"/>
            <a:t>. 6 wards/300 nurses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 dirty="0"/>
        </a:p>
      </dsp:txBody>
      <dsp:txXfrm>
        <a:off x="2378008" y="3729876"/>
        <a:ext cx="1447998" cy="1252689"/>
      </dsp:txXfrm>
    </dsp:sp>
    <dsp:sp modelId="{BFA87057-5CE4-460C-A42F-30FB53FD0580}">
      <dsp:nvSpPr>
        <dsp:cNvPr id="0" name=""/>
        <dsp:cNvSpPr/>
      </dsp:nvSpPr>
      <dsp:spPr>
        <a:xfrm>
          <a:off x="2019079" y="1149885"/>
          <a:ext cx="2165856" cy="187371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/>
            <a:t>Responsibilities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Supernumerary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Overseas recruits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CPPD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/>
            <a:t>- Competencies</a:t>
          </a:r>
        </a:p>
      </dsp:txBody>
      <dsp:txXfrm>
        <a:off x="2378008" y="1460400"/>
        <a:ext cx="1447998" cy="1252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A1D2DA9-4346-444D-8DBF-9BA144E61D1D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F08F2DF-93AC-41F4-B796-A1621D3EFD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392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Financial restrictions have severely reduced opportunities for non-mandatory nursing training (CPD)</a:t>
            </a:r>
          </a:p>
          <a:p>
            <a:endParaRPr lang="en-GB" dirty="0"/>
          </a:p>
          <a:p>
            <a:r>
              <a:rPr lang="en-GB" dirty="0"/>
              <a:t>Inter-professional learning becomes difficult to provide which is highly advocated by our simulation department as part of a safety culture, becomes very challenging to provide, and professional development for our nurses is at stake.</a:t>
            </a:r>
          </a:p>
          <a:p>
            <a:endParaRPr lang="en-GB" dirty="0"/>
          </a:p>
          <a:p>
            <a:r>
              <a:rPr lang="en-GB" dirty="0"/>
              <a:t>Successful in-situ simulation based learning requires committed clinicians and healthcare providers to take ownership of and enthusiasm to provide local ward orientated mobile based training (WOMBATS).</a:t>
            </a:r>
          </a:p>
          <a:p>
            <a:endParaRPr lang="en-GB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903163-106C-45B9-B6D0-DE00563EDFF4}" type="slidenum">
              <a:rPr lang="en-GB" smtClean="0">
                <a:cs typeface="Arial" charset="0"/>
              </a:rPr>
              <a:pPr/>
              <a:t>2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GB" sz="1200" dirty="0"/>
              <a:t>Strategy - t</a:t>
            </a:r>
            <a:r>
              <a:rPr lang="en-GB" sz="1200" i="1" dirty="0"/>
              <a:t>o </a:t>
            </a:r>
            <a:r>
              <a:rPr lang="en-GB" sz="1200" i="1" u="sng" dirty="0"/>
              <a:t>work with</a:t>
            </a:r>
            <a:r>
              <a:rPr lang="en-GB" sz="1200" i="1" dirty="0"/>
              <a:t> Practice Nurse Educators (sustainable trainers with </a:t>
            </a:r>
          </a:p>
          <a:p>
            <a:pPr marL="0" indent="0" algn="l">
              <a:buFont typeface="Arial" charset="0"/>
              <a:buNone/>
            </a:pPr>
            <a:r>
              <a:rPr lang="en-GB" sz="1200" i="1" dirty="0"/>
              <a:t>continuity in their post) to identify whether Simulation &amp; Technology </a:t>
            </a:r>
          </a:p>
          <a:p>
            <a:pPr marL="0" indent="0" algn="l">
              <a:buFont typeface="Arial" charset="0"/>
              <a:buNone/>
            </a:pPr>
            <a:r>
              <a:rPr lang="en-GB" sz="1200" i="1" dirty="0"/>
              <a:t>could be used to enhance the teaching programmes already in place or to develop new ways of learning in clinical environments.</a:t>
            </a:r>
          </a:p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08F2DF-93AC-41F4-B796-A1621D3EFD01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533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08F2DF-93AC-41F4-B796-A1621D3EFD01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748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2C0C66-0B6B-4D19-9017-D6E250444E9C}" type="slidenum">
              <a:rPr lang="en-GB" smtClean="0">
                <a:cs typeface="Arial" charset="0"/>
              </a:rPr>
              <a:pPr/>
              <a:t>6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/>
              <a:t>In Healthcare we quite often discuss what went wrong  (root cause analysis)…</a:t>
            </a:r>
          </a:p>
          <a:p>
            <a:pPr eaLnBrk="1" hangingPunct="1">
              <a:spcBef>
                <a:spcPct val="0"/>
              </a:spcBef>
            </a:pPr>
            <a:r>
              <a:rPr lang="en-GB"/>
              <a:t>What we don’t do very well is talk about what went well (celebration of our successes)</a:t>
            </a:r>
          </a:p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r>
              <a:rPr lang="en-GB"/>
              <a:t>Setting the Standard – What are our expectations?</a:t>
            </a:r>
          </a:p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r>
              <a:rPr lang="en-GB"/>
              <a:t>What are the risks/what might go wrong? &amp; What are our contingency plans?</a:t>
            </a:r>
          </a:p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2969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3E273C3-8B15-4053-9344-5CBE938F1964}" type="slidenum">
              <a:rPr lang="en-GB" sz="1200">
                <a:latin typeface="Calibri" pitchFamily="34" charset="0"/>
              </a:rPr>
              <a:pPr algn="r"/>
              <a:t>10</a:t>
            </a:fld>
            <a:endParaRPr lang="en-GB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B8A3-175E-40CA-AA25-7C609499019A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06E4D-B656-455C-8BDB-C3B5E08D66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F1A29-87FA-4EAC-92CB-593C86FA64F1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5BAEF-5AC0-4E6C-82A8-86D6F101E1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40492-5BB4-4AD7-9ED7-752AEF9AC813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9B9AE-1C43-4009-A9D3-BF837E8E79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C5387-96BE-45DA-9090-273BB395392B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4DEB1-7C42-493B-BA04-1A854BFF71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FBB37-6E3B-4F83-93E6-250E3C13EBB9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FFF67-012E-4A44-AEB7-1DBC5F5906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ACDB1-0A46-464F-9130-59441D7D2F8F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09664-EFA1-4DBD-AB17-120C4B3AE1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20704-12F1-44CD-94DF-DF56559E9981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D4107-E367-4FF4-A73F-2C7BA33A34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CBF07-605B-4E1E-A43A-81C147583FB9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CAF2A-BD05-4D63-BF27-3DB1E24E31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7D919-9821-4D57-9A14-9D5810E29483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FD77E-CE8E-4A54-B9CA-122B2F8853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BA4D4-9A28-45FF-9D2E-D1A4C45C18CD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1A788-9143-422E-8CF6-5BB87EC5B9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99B91-46DC-4C35-BC52-13CBB784BE7C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405C3-AFC4-414B-BE37-546802C41C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B784D-846E-47C6-8944-927211D82918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C4CF1-5AAC-48C7-82BB-8B4FAB933E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503461-EE67-4D44-AED8-42B747B2FD36}" type="datetimeFigureOut">
              <a:rPr lang="en-GB"/>
              <a:pPr>
                <a:defRPr/>
              </a:pPr>
              <a:t>29/02/2016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D64567-5E2F-4DBB-9BAE-1670342E0E8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apssimulation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2182813"/>
            <a:ext cx="7772400" cy="1470025"/>
          </a:xfrm>
        </p:spPr>
        <p:txBody>
          <a:bodyPr/>
          <a:lstStyle/>
          <a:p>
            <a:pPr eaLnBrk="1" hangingPunct="1"/>
            <a:r>
              <a:rPr lang="en-GB">
                <a:latin typeface="Bernard MT Condensed" pitchFamily="18" charset="0"/>
              </a:rPr>
              <a:t>PRACTICE EDUCATORS</a:t>
            </a:r>
            <a:br>
              <a:rPr lang="en-GB">
                <a:latin typeface="Bernard MT Condensed" pitchFamily="18" charset="0"/>
              </a:rPr>
            </a:br>
            <a:endParaRPr lang="en-GB">
              <a:latin typeface="Bernard MT Condensed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6021388"/>
            <a:ext cx="3390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7163" y="4795838"/>
            <a:ext cx="3767137" cy="154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latin typeface="+mn-lt"/>
                <a:cs typeface="+mn-cs"/>
              </a:rPr>
              <a:t>Huon Snelgrove – Medical Educationalist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latin typeface="+mn-lt"/>
                <a:cs typeface="+mn-cs"/>
              </a:rPr>
              <a:t>Greg McAnulty – Director of GAPS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latin typeface="+mn-lt"/>
                <a:cs typeface="+mn-cs"/>
              </a:rPr>
              <a:t>Nicholas Gosling – Head of Simulation GAPS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latin typeface="+mn-lt"/>
                <a:cs typeface="+mn-cs"/>
              </a:rPr>
              <a:t>Jasmine Burnett – Clinical Simulation Specialist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latin typeface="+mn-lt"/>
                <a:cs typeface="+mn-cs"/>
              </a:rPr>
              <a:t>Christopher Broom – Clinical Simulation Specialist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latin typeface="+mn-lt"/>
                <a:cs typeface="+mn-cs"/>
              </a:rPr>
              <a:t>Andrew Sykes – Senior Technician GAPS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latin typeface="+mn-lt"/>
                <a:cs typeface="+mn-cs"/>
              </a:rPr>
              <a:t>Jessica Style – Practice Nurse Educator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latin typeface="+mn-lt"/>
                <a:cs typeface="+mn-cs"/>
              </a:rPr>
              <a:t>Chido Muchanet – Clinical lead for skills training and development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50" dirty="0">
              <a:latin typeface="+mn-lt"/>
              <a:cs typeface="+mn-cs"/>
            </a:endParaRPr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6985000" y="4724400"/>
            <a:ext cx="1943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latin typeface="Calibri" pitchFamily="34" charset="0"/>
              </a:rPr>
              <a:t>@GAPSsimulation</a:t>
            </a:r>
          </a:p>
          <a:p>
            <a:endParaRPr lang="en-GB">
              <a:latin typeface="Calibri" pitchFamily="34" charset="0"/>
            </a:endParaRPr>
          </a:p>
        </p:txBody>
      </p:sp>
      <p:pic>
        <p:nvPicPr>
          <p:cNvPr id="15365" name="Picture 5" descr="https://g.twimg.com/Twitter_logo_bl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8088" y="4598988"/>
            <a:ext cx="7032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589463" y="5372100"/>
            <a:ext cx="4175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www.gapssimulation.com</a:t>
            </a:r>
          </a:p>
        </p:txBody>
      </p:sp>
      <p:pic>
        <p:nvPicPr>
          <p:cNvPr id="15367" name="Picture 2" descr="R:\Chris Broom\GAPS LOGOS\GAPS BRIDG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46963" y="3068638"/>
            <a:ext cx="13176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" descr="Z:\Chris Broom\GAPS LOGOS\Banner Foundatio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1113"/>
            <a:ext cx="9144000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3" descr="Z:\Chris Broom\Posters &amp; Leaflets\text-me-one.regular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54238" y="3068638"/>
            <a:ext cx="48196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68313" y="233838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What we know - </a:t>
            </a:r>
          </a:p>
          <a:p>
            <a:pPr lvl="1"/>
            <a:r>
              <a:rPr lang="en-GB" sz="1600" dirty="0"/>
              <a:t>Financial restrictions have severely reduced the opportunities for non-mandatory nursing training (CPD)</a:t>
            </a:r>
          </a:p>
          <a:p>
            <a:pPr lvl="1"/>
            <a:endParaRPr lang="en-GB" sz="1600" dirty="0"/>
          </a:p>
          <a:p>
            <a:pPr lvl="1"/>
            <a:r>
              <a:rPr lang="en-GB" sz="1600" dirty="0"/>
              <a:t>Sim centre based inter-professional learning becomes difficult to provide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dirty="0"/>
              <a:t>Known knowns – </a:t>
            </a:r>
          </a:p>
          <a:p>
            <a:pPr lvl="1"/>
            <a:r>
              <a:rPr lang="en-GB" sz="1600" dirty="0"/>
              <a:t>Commitment of sustainable healthcare education providers</a:t>
            </a:r>
          </a:p>
          <a:p>
            <a:pPr lvl="1"/>
            <a:endParaRPr lang="en-GB" sz="1600" dirty="0"/>
          </a:p>
          <a:p>
            <a:pPr lvl="1"/>
            <a:r>
              <a:rPr lang="en-GB" sz="1600" dirty="0"/>
              <a:t>Practice Nurse Educators provide local, clinical area specific training for nurses and clinical teams.</a:t>
            </a:r>
          </a:p>
        </p:txBody>
      </p:sp>
      <p:pic>
        <p:nvPicPr>
          <p:cNvPr id="17411" name="Picture 2" descr="Z:\Chris Broom\GAPS LOGOS\Banner Founda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113"/>
            <a:ext cx="9144000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98180890"/>
              </p:ext>
            </p:extLst>
          </p:nvPr>
        </p:nvGraphicFramePr>
        <p:xfrm>
          <a:off x="-180529" y="412455"/>
          <a:ext cx="10185919" cy="6445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43123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Results from questionnaire and focus group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2" descr="Z:\Chris Broom\GAPS LOGOS\Banner Founda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113"/>
            <a:ext cx="9144000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87624" y="3212976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/>
              <a:t>Will teaching someone to “turn it on and get it out of the box” increase use of simulation in clinical areas?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>
            <a:spLocks noGrp="1"/>
          </p:cNvSpPr>
          <p:nvPr>
            <p:ph idx="1"/>
          </p:nvPr>
        </p:nvSpPr>
        <p:spPr>
          <a:xfrm>
            <a:off x="460375" y="2492896"/>
            <a:ext cx="8086353" cy="2304529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GB" sz="3600" i="1" dirty="0"/>
              <a:t>Goal</a:t>
            </a:r>
          </a:p>
          <a:p>
            <a:pPr algn="ctr">
              <a:buFont typeface="Arial" charset="0"/>
              <a:buNone/>
            </a:pPr>
            <a:r>
              <a:rPr lang="en-GB" sz="2400" i="1" dirty="0"/>
              <a:t>To train Practice Nurse Educators to use Technology Enhanced Learning (</a:t>
            </a:r>
            <a:r>
              <a:rPr lang="en-GB" sz="2400" i="1" u="sng" dirty="0"/>
              <a:t>Simulators/Role Play/Part-Task</a:t>
            </a:r>
            <a:r>
              <a:rPr lang="en-GB" sz="2400" i="1" dirty="0"/>
              <a:t>) as an Educational Tool to provide a sustainable training model for in-situ, reusable programmes.</a:t>
            </a:r>
          </a:p>
        </p:txBody>
      </p:sp>
      <p:pic>
        <p:nvPicPr>
          <p:cNvPr id="2050" name="Picture 2" descr="Z:\Photos Backup\Chris Camera Photo's\20150331_0922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6800" y="-10458450"/>
            <a:ext cx="13167360" cy="740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Photos Backup\Chris Camera Photo's\20150331_0922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16800" y="-10458450"/>
            <a:ext cx="13167360" cy="740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:\Simulation &amp; Clinical Skills Admin\Simulation Courses\Theatre Mobile Simulation\Photos\recovery 09.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95624"/>
            <a:ext cx="2952328" cy="166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photos-4.dropbox.com/t/2/AAChn5FeSmwBV0mo9Cp-cee1gCFSIGRNOIYHEsYrl1AIPg/12/375592267/jpeg/32x32/1/_/1/2/20150918_105448.jpg/EKGDwNcDGDIgBygH/52kB1gjbpOzy9E7vtamCFgcInPt8xHFm8RXjTzU2_5w%2C5be4HzcawgGwHXZaX7WDYpFrOCC4akZ06xgaYr0iaFA?size=1024x768&amp;size_mode=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9434"/>
            <a:ext cx="3419872" cy="192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738" y="4988728"/>
            <a:ext cx="2964588" cy="166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 descr="Z:\Simulation &amp; Clinical Skills Admin\Simulation Courses\Theatre Mobile Simulation\Photos\Da Vinc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89" y="320786"/>
            <a:ext cx="2799189" cy="258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468313" y="1628775"/>
            <a:ext cx="8229600" cy="1143000"/>
          </a:xfrm>
        </p:spPr>
        <p:txBody>
          <a:bodyPr/>
          <a:lstStyle/>
          <a:p>
            <a:r>
              <a:rPr lang="en-GB" sz="2800"/>
              <a:t>Objectives of the Course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468313" y="3068638"/>
            <a:ext cx="8229600" cy="28082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000"/>
              <a:t>to be able to pick up, turn on and use various modalities of simulation independently from the Simulation team.</a:t>
            </a:r>
          </a:p>
          <a:p>
            <a:pPr>
              <a:lnSpc>
                <a:spcPct val="80000"/>
              </a:lnSpc>
            </a:pPr>
            <a:endParaRPr lang="en-GB" sz="2000"/>
          </a:p>
          <a:p>
            <a:pPr>
              <a:lnSpc>
                <a:spcPct val="80000"/>
              </a:lnSpc>
            </a:pPr>
            <a:r>
              <a:rPr lang="en-GB" sz="2000"/>
              <a:t>to design, develop and deliver simulation exercises to nurses in their clinical area aligned to their service needs and local training requirements</a:t>
            </a:r>
          </a:p>
          <a:p>
            <a:pPr>
              <a:lnSpc>
                <a:spcPct val="80000"/>
              </a:lnSpc>
            </a:pPr>
            <a:endParaRPr lang="en-GB" sz="2000"/>
          </a:p>
          <a:p>
            <a:pPr>
              <a:lnSpc>
                <a:spcPct val="80000"/>
              </a:lnSpc>
            </a:pPr>
            <a:r>
              <a:rPr lang="en-GB" sz="2000"/>
              <a:t>To be able to conduct debriefing sessions with groups of learners, using constructive feedback to allow participants to reflect on their practice.</a:t>
            </a:r>
          </a:p>
        </p:txBody>
      </p:sp>
      <p:pic>
        <p:nvPicPr>
          <p:cNvPr id="23555" name="Picture 2" descr="Z:\Chris Broom\GAPS LOGOS\Banner Founda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113"/>
            <a:ext cx="9144000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Chart 1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4292600"/>
            <a:ext cx="3025775" cy="208915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5602" name="Chart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292600"/>
            <a:ext cx="3241675" cy="20447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5603" name="Chart 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1700213"/>
            <a:ext cx="3252788" cy="1943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5604" name="Content Placeholder 2"/>
          <p:cNvSpPr>
            <a:spLocks noGrp="1"/>
          </p:cNvSpPr>
          <p:nvPr>
            <p:ph idx="1"/>
          </p:nvPr>
        </p:nvSpPr>
        <p:spPr>
          <a:xfrm>
            <a:off x="179388" y="1052513"/>
            <a:ext cx="8229600" cy="10747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1800" b="1" u="sng"/>
              <a:t>Technology Enhanced Learning</a:t>
            </a:r>
            <a:r>
              <a:rPr lang="en-GB" sz="1800"/>
              <a:t>– 	How does TEL interface with Healthcare 				Education, Human Factors &amp; Local Serious 				Incidents.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GB" sz="1800" b="1" u="sng"/>
          </a:p>
          <a:p>
            <a:pPr eaLnBrk="1" hangingPunct="1">
              <a:lnSpc>
                <a:spcPct val="90000"/>
              </a:lnSpc>
            </a:pPr>
            <a:endParaRPr lang="en-GB" sz="1800"/>
          </a:p>
        </p:txBody>
      </p:sp>
      <p:pic>
        <p:nvPicPr>
          <p:cNvPr id="25605" name="Chart 10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773238"/>
            <a:ext cx="3241675" cy="19431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5606" name="Chart 1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32138" y="3284538"/>
            <a:ext cx="3081337" cy="202088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5607" name="Rectangle 9"/>
          <p:cNvSpPr>
            <a:spLocks noChangeArrowheads="1"/>
          </p:cNvSpPr>
          <p:nvPr/>
        </p:nvSpPr>
        <p:spPr bwMode="auto">
          <a:xfrm>
            <a:off x="1042988" y="6491288"/>
            <a:ext cx="7127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7F7F7F"/>
                </a:solidFill>
                <a:sym typeface="Gill Sans"/>
              </a:rPr>
              <a:t>Serious Incidents (SIs)</a:t>
            </a:r>
            <a:r>
              <a:rPr lang="en-GB" i="1">
                <a:solidFill>
                  <a:srgbClr val="7F7F7F"/>
                </a:solidFill>
                <a:sym typeface="Gill Sans"/>
              </a:rPr>
              <a:t> </a:t>
            </a:r>
            <a:r>
              <a:rPr lang="en-US">
                <a:sym typeface="Gill Sans"/>
              </a:rPr>
              <a:t> St Georges Healthcare NHS (201</a:t>
            </a:r>
            <a:r>
              <a:rPr lang="en-GB">
                <a:sym typeface="Gill Sans"/>
              </a:rPr>
              <a:t>1-15</a:t>
            </a:r>
            <a:r>
              <a:rPr lang="en-US">
                <a:sym typeface="Gill Sans"/>
              </a:rPr>
              <a:t>)</a:t>
            </a:r>
          </a:p>
        </p:txBody>
      </p:sp>
      <p:sp>
        <p:nvSpPr>
          <p:cNvPr id="25608" name="Title 1"/>
          <p:cNvSpPr>
            <a:spLocks noGrp="1"/>
          </p:cNvSpPr>
          <p:nvPr>
            <p:ph type="title"/>
          </p:nvPr>
        </p:nvSpPr>
        <p:spPr>
          <a:xfrm>
            <a:off x="492125" y="0"/>
            <a:ext cx="8229600" cy="1143000"/>
          </a:xfrm>
        </p:spPr>
        <p:txBody>
          <a:bodyPr/>
          <a:lstStyle/>
          <a:p>
            <a:r>
              <a:rPr lang="en-GB"/>
              <a:t>…Objectives…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Simulation &amp; Clinical Skills Admin\Simulation Courses\Practice Nurse Educators - TtT\Practice Educators Photos\DSC0219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68340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3" name="Content Placeholder 2"/>
          <p:cNvSpPr>
            <a:spLocks noGrp="1"/>
          </p:cNvSpPr>
          <p:nvPr>
            <p:ph idx="1"/>
          </p:nvPr>
        </p:nvSpPr>
        <p:spPr>
          <a:xfrm>
            <a:off x="107504" y="2780928"/>
            <a:ext cx="8229600" cy="45259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GB" sz="2800" b="1" u="sng" dirty="0">
                <a:solidFill>
                  <a:schemeClr val="bg1"/>
                </a:solidFill>
              </a:rPr>
              <a:t>Trainers &amp; Technology </a:t>
            </a:r>
            <a:r>
              <a:rPr lang="en-GB" sz="2800" dirty="0">
                <a:solidFill>
                  <a:schemeClr val="bg1"/>
                </a:solidFill>
              </a:rPr>
              <a:t>– 	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GB" sz="2800" dirty="0">
                <a:solidFill>
                  <a:schemeClr val="bg1"/>
                </a:solidFill>
              </a:rPr>
              <a:t>	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GB" sz="2800" dirty="0">
                <a:solidFill>
                  <a:schemeClr val="bg1"/>
                </a:solidFill>
              </a:rPr>
              <a:t>Introduced to using the mannequins. Anatomy &amp; Physiology vs Technology. Triaging/Assessing a Simulator.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GB" sz="1800" dirty="0"/>
          </a:p>
          <a:p>
            <a:pPr eaLnBrk="1" hangingPunct="1">
              <a:defRPr/>
            </a:pPr>
            <a:endParaRPr lang="en-GB" dirty="0"/>
          </a:p>
        </p:txBody>
      </p:sp>
      <p:pic>
        <p:nvPicPr>
          <p:cNvPr id="6" name="Picture 2" descr="Z:\Chris Broom\GAPS LOGOS\Banner Foundatio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113"/>
            <a:ext cx="9144000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/>
          </p:cNvSpPr>
          <p:nvPr>
            <p:ph type="body" sz="half" idx="1"/>
          </p:nvPr>
        </p:nvSpPr>
        <p:spPr>
          <a:xfrm>
            <a:off x="228600" y="2276475"/>
            <a:ext cx="8686800" cy="7493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GB" sz="1600" b="1" u="sng" dirty="0"/>
              <a:t>Scenario Design</a:t>
            </a:r>
            <a:r>
              <a:rPr lang="en-GB" sz="1600" dirty="0"/>
              <a:t> 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GB" sz="1600" dirty="0"/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GB" sz="1600" dirty="0"/>
              <a:t>Designing Mobile Simulation to meet the needs of your environments and learner groups.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sz="1600" b="1" u="sng" dirty="0"/>
          </a:p>
        </p:txBody>
      </p:sp>
      <p:graphicFrame>
        <p:nvGraphicFramePr>
          <p:cNvPr id="18572" name="Group 140"/>
          <p:cNvGraphicFramePr>
            <a:graphicFrameLocks noGrp="1"/>
          </p:cNvGraphicFramePr>
          <p:nvPr>
            <p:ph sz="half" idx="2"/>
          </p:nvPr>
        </p:nvGraphicFramePr>
        <p:xfrm>
          <a:off x="1044575" y="3933825"/>
          <a:ext cx="7056437" cy="2189988"/>
        </p:xfrm>
        <a:graphic>
          <a:graphicData uri="http://schemas.openxmlformats.org/drawingml/2006/table">
            <a:tbl>
              <a:tblPr/>
              <a:tblGrid>
                <a:gridCol w="2352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510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Outcomes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Measure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0450"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7664" name="Picture 2" descr="Z:\Chris Broom\GAPS LOGOS\Banner Foundati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GB" sz="3200" i="1">
                <a:solidFill>
                  <a:srgbClr val="B9CDE5"/>
                </a:solidFill>
              </a:rPr>
              <a:t>Simulation a “Vehicle to Professional </a:t>
            </a:r>
            <a:br>
              <a:rPr lang="en-GB" sz="3200" i="1">
                <a:solidFill>
                  <a:srgbClr val="B9CDE5"/>
                </a:solidFill>
              </a:rPr>
            </a:br>
            <a:r>
              <a:rPr lang="en-GB" sz="3200" i="1">
                <a:solidFill>
                  <a:srgbClr val="B9CDE5"/>
                </a:solidFill>
              </a:rPr>
              <a:t>Discussion about Practise”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GB"/>
              <a:t>Who likes Feedback?</a:t>
            </a:r>
          </a:p>
          <a:p>
            <a:pPr>
              <a:buFont typeface="Arial" charset="0"/>
              <a:buNone/>
            </a:pPr>
            <a:endParaRPr lang="en-GB"/>
          </a:p>
          <a:p>
            <a:pPr>
              <a:buFont typeface="Arial" charset="0"/>
              <a:buNone/>
            </a:pPr>
            <a:endParaRPr lang="en-GB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268413"/>
            <a:ext cx="3743325" cy="240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950" y="3660775"/>
            <a:ext cx="86407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Feed Up		Feed Back		Feed forward</a:t>
            </a:r>
          </a:p>
        </p:txBody>
      </p:sp>
      <p:sp>
        <p:nvSpPr>
          <p:cNvPr id="5" name="Curved Down Arrow 4"/>
          <p:cNvSpPr/>
          <p:nvPr/>
        </p:nvSpPr>
        <p:spPr>
          <a:xfrm>
            <a:off x="1301750" y="2986088"/>
            <a:ext cx="2663825" cy="69373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 rot="10800000">
            <a:off x="4429195" y="4184528"/>
            <a:ext cx="2664296" cy="693658"/>
          </a:xfrm>
          <a:prstGeom prst="curvedDownArrow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28679" name="TextBox 5"/>
          <p:cNvSpPr txBox="1">
            <a:spLocks noChangeArrowheads="1"/>
          </p:cNvSpPr>
          <p:nvPr/>
        </p:nvSpPr>
        <p:spPr bwMode="auto">
          <a:xfrm>
            <a:off x="365125" y="4292600"/>
            <a:ext cx="45370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latin typeface="Calibri" pitchFamily="34" charset="0"/>
              </a:rPr>
              <a:t>What are our expectations?</a:t>
            </a:r>
          </a:p>
          <a:p>
            <a:r>
              <a:rPr lang="en-GB">
                <a:latin typeface="Calibri" pitchFamily="34" charset="0"/>
              </a:rPr>
              <a:t>What might happen?</a:t>
            </a: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</p:txBody>
      </p:sp>
      <p:sp>
        <p:nvSpPr>
          <p:cNvPr id="28680" name="TextBox 8"/>
          <p:cNvSpPr txBox="1">
            <a:spLocks noChangeArrowheads="1"/>
          </p:cNvSpPr>
          <p:nvPr/>
        </p:nvSpPr>
        <p:spPr bwMode="auto">
          <a:xfrm>
            <a:off x="3348038" y="4716463"/>
            <a:ext cx="34559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latin typeface="Calibri" pitchFamily="34" charset="0"/>
              </a:rPr>
              <a:t>What did we </a:t>
            </a:r>
          </a:p>
          <a:p>
            <a:r>
              <a:rPr lang="en-GB">
                <a:latin typeface="Calibri" pitchFamily="34" charset="0"/>
              </a:rPr>
              <a:t>find problematic </a:t>
            </a:r>
          </a:p>
          <a:p>
            <a:r>
              <a:rPr lang="en-GB">
                <a:latin typeface="Calibri" pitchFamily="34" charset="0"/>
              </a:rPr>
              <a:t>or challenging?</a:t>
            </a:r>
          </a:p>
          <a:p>
            <a:r>
              <a:rPr lang="en-GB">
                <a:latin typeface="Calibri" pitchFamily="34" charset="0"/>
              </a:rPr>
              <a:t>What did we do well?</a:t>
            </a:r>
          </a:p>
          <a:p>
            <a:endParaRPr lang="en-GB">
              <a:latin typeface="Calibri" pitchFamily="34" charset="0"/>
            </a:endParaRPr>
          </a:p>
        </p:txBody>
      </p:sp>
      <p:sp>
        <p:nvSpPr>
          <p:cNvPr id="28681" name="TextBox 9"/>
          <p:cNvSpPr txBox="1">
            <a:spLocks noChangeArrowheads="1"/>
          </p:cNvSpPr>
          <p:nvPr/>
        </p:nvSpPr>
        <p:spPr bwMode="auto">
          <a:xfrm>
            <a:off x="5867400" y="5300663"/>
            <a:ext cx="26876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latin typeface="Calibri" pitchFamily="34" charset="0"/>
              </a:rPr>
              <a:t>What could we improve?</a:t>
            </a:r>
          </a:p>
          <a:p>
            <a:r>
              <a:rPr lang="en-GB">
                <a:latin typeface="Calibri" pitchFamily="34" charset="0"/>
              </a:rPr>
              <a:t>What would we do differently?</a:t>
            </a:r>
          </a:p>
          <a:p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9" name="Group 9"/>
          <p:cNvGrpSpPr>
            <a:grpSpLocks/>
          </p:cNvGrpSpPr>
          <p:nvPr/>
        </p:nvGrpSpPr>
        <p:grpSpPr bwMode="auto">
          <a:xfrm>
            <a:off x="107950" y="1844675"/>
            <a:ext cx="6551613" cy="4897438"/>
            <a:chOff x="1020" y="436"/>
            <a:chExt cx="4740" cy="3811"/>
          </a:xfrm>
        </p:grpSpPr>
        <p:pic>
          <p:nvPicPr>
            <p:cNvPr id="3072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80" y="1706"/>
              <a:ext cx="2880" cy="2490"/>
            </a:xfrm>
            <a:prstGeom prst="rect">
              <a:avLst/>
            </a:prstGeom>
            <a:noFill/>
          </p:spPr>
        </p:pic>
        <p:pic>
          <p:nvPicPr>
            <p:cNvPr id="30725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20" y="436"/>
              <a:ext cx="1721" cy="303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0727" name="Freeform 7"/>
            <p:cNvSpPr>
              <a:spLocks/>
            </p:cNvSpPr>
            <p:nvPr/>
          </p:nvSpPr>
          <p:spPr bwMode="auto">
            <a:xfrm>
              <a:off x="1066" y="3475"/>
              <a:ext cx="1859" cy="772"/>
            </a:xfrm>
            <a:custGeom>
              <a:avLst/>
              <a:gdLst/>
              <a:ahLst/>
              <a:cxnLst>
                <a:cxn ang="0">
                  <a:pos x="1859" y="772"/>
                </a:cxn>
                <a:cxn ang="0">
                  <a:pos x="952" y="227"/>
                </a:cxn>
                <a:cxn ang="0">
                  <a:pos x="0" y="0"/>
                </a:cxn>
              </a:cxnLst>
              <a:rect l="0" t="0" r="r" b="b"/>
              <a:pathLst>
                <a:path w="1859" h="772">
                  <a:moveTo>
                    <a:pt x="1859" y="772"/>
                  </a:moveTo>
                  <a:cubicBezTo>
                    <a:pt x="1560" y="564"/>
                    <a:pt x="1262" y="356"/>
                    <a:pt x="952" y="227"/>
                  </a:cubicBezTo>
                  <a:cubicBezTo>
                    <a:pt x="642" y="98"/>
                    <a:pt x="159" y="38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728" name="Freeform 8"/>
            <p:cNvSpPr>
              <a:spLocks/>
            </p:cNvSpPr>
            <p:nvPr/>
          </p:nvSpPr>
          <p:spPr bwMode="auto">
            <a:xfrm rot="342088">
              <a:off x="2660" y="468"/>
              <a:ext cx="1180" cy="2358"/>
            </a:xfrm>
            <a:custGeom>
              <a:avLst/>
              <a:gdLst/>
              <a:ahLst/>
              <a:cxnLst>
                <a:cxn ang="0">
                  <a:pos x="1452" y="2495"/>
                </a:cxn>
                <a:cxn ang="0">
                  <a:pos x="499" y="1361"/>
                </a:cxn>
                <a:cxn ang="0">
                  <a:pos x="0" y="0"/>
                </a:cxn>
              </a:cxnLst>
              <a:rect l="0" t="0" r="r" b="b"/>
              <a:pathLst>
                <a:path w="1452" h="2495">
                  <a:moveTo>
                    <a:pt x="1452" y="2495"/>
                  </a:moveTo>
                  <a:cubicBezTo>
                    <a:pt x="1096" y="2136"/>
                    <a:pt x="741" y="1777"/>
                    <a:pt x="499" y="1361"/>
                  </a:cubicBezTo>
                  <a:cubicBezTo>
                    <a:pt x="257" y="945"/>
                    <a:pt x="83" y="227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5576" y="548679"/>
            <a:ext cx="676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/>
              <a:t>Accessible, Shared, Re-usable </a:t>
            </a:r>
          </a:p>
          <a:p>
            <a:r>
              <a:rPr lang="en-GB" sz="2800" i="1" dirty="0"/>
              <a:t>Scenario Designs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90249" y="2831522"/>
            <a:ext cx="2821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www.gapssimulation.com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88232" cy="137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67744" y="860812"/>
            <a:ext cx="6823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Design your own </a:t>
            </a:r>
            <a:r>
              <a:rPr lang="en-GB" u="sng" dirty="0"/>
              <a:t>checklists and observer forms </a:t>
            </a:r>
            <a:r>
              <a:rPr lang="en-GB" dirty="0"/>
              <a:t>that can be downloaded and used on electronic devices </a:t>
            </a:r>
            <a:r>
              <a:rPr lang="en-GB" dirty="0" err="1"/>
              <a:t>ie</a:t>
            </a:r>
            <a:r>
              <a:rPr lang="en-GB" dirty="0"/>
              <a:t>. Smartphones etc. </a:t>
            </a:r>
          </a:p>
          <a:p>
            <a:endParaRPr lang="en-GB" i="1" dirty="0"/>
          </a:p>
          <a:p>
            <a:r>
              <a:rPr lang="en-GB" i="1" dirty="0"/>
              <a:t>Backlit observer forms which produce exportable PDF reports…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1850024"/>
            <a:ext cx="9091085" cy="4792400"/>
            <a:chOff x="0" y="1850024"/>
            <a:chExt cx="9091085" cy="47924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46" y="2492896"/>
              <a:ext cx="9060339" cy="4149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50024"/>
              <a:ext cx="2105025" cy="676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5359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4891283" cy="31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17131"/>
            <a:ext cx="3707904" cy="462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88232" cy="137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83768" y="548680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They can also be used for Peer review of clinical teaching and facilitation…</a:t>
            </a:r>
          </a:p>
        </p:txBody>
      </p:sp>
    </p:spTree>
    <p:extLst>
      <p:ext uri="{BB962C8B-B14F-4D97-AF65-F5344CB8AC3E}">
        <p14:creationId xmlns:p14="http://schemas.microsoft.com/office/powerpoint/2010/main" val="3725478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657</Words>
  <Application>Microsoft Office PowerPoint</Application>
  <PresentationFormat>On-screen Show (4:3)</PresentationFormat>
  <Paragraphs>119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PRACTICE EDUCATORS </vt:lpstr>
      <vt:lpstr>PowerPoint Presentation</vt:lpstr>
      <vt:lpstr>PowerPoint Presentation</vt:lpstr>
      <vt:lpstr>PowerPoint Presentation</vt:lpstr>
      <vt:lpstr>PowerPoint Presentation</vt:lpstr>
      <vt:lpstr>Objectives of the Course</vt:lpstr>
      <vt:lpstr>…Objectives…</vt:lpstr>
      <vt:lpstr>PowerPoint Presentation</vt:lpstr>
      <vt:lpstr>PowerPoint Presentation</vt:lpstr>
      <vt:lpstr>Simulation a “Vehicle to Professional  Discussion about Practise”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EDUCATORS Train the Trainers</dc:title>
  <dc:creator>Christopher Broom</dc:creator>
  <cp:lastModifiedBy>Christopher Broom</cp:lastModifiedBy>
  <cp:revision>28</cp:revision>
  <dcterms:created xsi:type="dcterms:W3CDTF">2015-11-02T13:05:38Z</dcterms:created>
  <dcterms:modified xsi:type="dcterms:W3CDTF">2016-02-29T10:23:41Z</dcterms:modified>
</cp:coreProperties>
</file>